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729" r:id="rId1"/>
    <p:sldMasterId id="2147483758" r:id="rId2"/>
  </p:sldMasterIdLst>
  <p:notesMasterIdLst>
    <p:notesMasterId r:id="rId12"/>
  </p:notesMasterIdLst>
  <p:handoutMasterIdLst>
    <p:handoutMasterId r:id="rId13"/>
  </p:handoutMasterIdLst>
  <p:sldIdLst>
    <p:sldId id="392" r:id="rId3"/>
    <p:sldId id="974" r:id="rId4"/>
    <p:sldId id="979" r:id="rId5"/>
    <p:sldId id="980" r:id="rId6"/>
    <p:sldId id="981" r:id="rId7"/>
    <p:sldId id="975" r:id="rId8"/>
    <p:sldId id="978" r:id="rId9"/>
    <p:sldId id="977" r:id="rId10"/>
    <p:sldId id="915" r:id="rId11"/>
  </p:sldIdLst>
  <p:sldSz cx="18288000" cy="10287000"/>
  <p:notesSz cx="6797675" cy="9926638"/>
  <p:embeddedFontLst>
    <p:embeddedFont>
      <p:font typeface="Abadi Extra Light" panose="020B0204020104020204" pitchFamily="34" charset="0"/>
      <p:regular r:id="rId14"/>
    </p:embeddedFont>
    <p:embeddedFont>
      <p:font typeface="Calibri" panose="020F0502020204030204" pitchFamily="34" charset="0"/>
      <p:regular r:id="rId15"/>
      <p:bold r:id="rId16"/>
      <p:italic r:id="rId17"/>
      <p:boldItalic r:id="rId18"/>
    </p:embeddedFont>
    <p:embeddedFont>
      <p:font typeface="Lora" pitchFamily="2" charset="0"/>
      <p:regular r:id="rId19"/>
      <p:bold r:id="rId20"/>
      <p:italic r:id="rId21"/>
      <p:boldItalic r:id="rId22"/>
    </p:embeddedFont>
    <p:embeddedFont>
      <p:font typeface="Lora Medium" pitchFamily="2" charset="0"/>
      <p:regular r:id="rId23"/>
      <p:italic r:id="rId24"/>
    </p:embeddedFont>
    <p:embeddedFont>
      <p:font typeface="Lora SemiBold" pitchFamily="2" charset="0"/>
      <p:regular r:id="rId25"/>
      <p:bold r:id="rId26"/>
      <p:italic r:id="rId27"/>
      <p:boldItalic r:id="rId28"/>
    </p:embeddedFont>
    <p:embeddedFont>
      <p:font typeface="Roboto Mono" panose="00000009000000000000" pitchFamily="49" charset="0"/>
      <p:regular r:id="rId29"/>
      <p:bold r:id="rId30"/>
      <p:italic r:id="rId31"/>
      <p:boldItalic r:id="rId32"/>
    </p:embeddedFont>
    <p:embeddedFont>
      <p:font typeface="Roboto Mono Light" panose="00000009000000000000" pitchFamily="49" charset="0"/>
      <p:regular r:id="rId33"/>
      <p:italic r:id="rId34"/>
    </p:embeddedFont>
    <p:embeddedFont>
      <p:font typeface="Titillium Web" panose="00000500000000000000" pitchFamily="2" charset="0"/>
      <p:regular r:id="rId35"/>
      <p:bold r:id="rId36"/>
      <p:italic r:id="rId37"/>
      <p:boldItalic r:id="rId38"/>
    </p:embeddedFont>
    <p:embeddedFont>
      <p:font typeface="Titillium Web Bold" panose="00000800000000000000" pitchFamily="2" charset="0"/>
      <p:bold r:id="rId39"/>
      <p:italic r:id="rId40"/>
      <p:boldItalic r:id="rId41"/>
    </p:embeddedFont>
    <p:embeddedFont>
      <p:font typeface="Titillium Web Regular" panose="00000500000000000000" pitchFamily="2" charset="0"/>
      <p:regular r:id="rId42"/>
      <p:bold r:id="rId43"/>
      <p:italic r:id="rId44"/>
      <p:boldItalic r:id="rId45"/>
    </p:embeddedFont>
    <p:embeddedFont>
      <p:font typeface="Titillium Web SemiBold" panose="00000700000000000000" pitchFamily="2" charset="0"/>
      <p:regular r:id="rId46"/>
      <p:bold r:id="rId47"/>
      <p:italic r:id="rId48"/>
      <p:boldItalic r:id="rId49"/>
    </p:embeddedFont>
    <p:embeddedFont>
      <p:font typeface="Verdana" panose="020B0604030504040204" pitchFamily="34" charset="0"/>
      <p:regular r:id="rId50"/>
      <p:bold r:id="rId51"/>
      <p:italic r:id="rId52"/>
      <p:boldItalic r:id="rId53"/>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10519E-6959-C74C-3679-019FCB779D50}" name="INPS" initials="INPS" userId="INPS" providerId="None"/>
  <p188:author id="{AD965AC0-036E-EA96-3552-4CFCA5F52E76}" name="Paiella Monica Pia Cecilia" initials="PMPC" userId="S::monicapiacecilia.paiella@inps.it::b9cb01cc-9b0d-479b-86c9-6ea2215b341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5FC"/>
    <a:srgbClr val="7BA9EC"/>
    <a:srgbClr val="DBE4F7"/>
    <a:srgbClr val="2F6DD5"/>
    <a:srgbClr val="002460"/>
    <a:srgbClr val="00368E"/>
    <a:srgbClr val="E3E5E9"/>
    <a:srgbClr val="F4F9FD"/>
    <a:srgbClr val="F3F8FC"/>
    <a:srgbClr val="66E8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Stile medio 1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06799F8-075E-4A3A-A7F6-7FBC6576F1A4}" styleName="Stile con tema 2 - Colore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242" autoAdjust="0"/>
  </p:normalViewPr>
  <p:slideViewPr>
    <p:cSldViewPr snapToGrid="0">
      <p:cViewPr varScale="1">
        <p:scale>
          <a:sx n="79" d="100"/>
          <a:sy n="79" d="100"/>
        </p:scale>
        <p:origin x="156" y="312"/>
      </p:cViewPr>
      <p:guideLst>
        <p:guide orient="horz" pos="3240"/>
        <p:guide pos="5760"/>
      </p:guideLst>
    </p:cSldViewPr>
  </p:slideViewPr>
  <p:notesTextViewPr>
    <p:cViewPr>
      <p:scale>
        <a:sx n="1" d="1"/>
        <a:sy n="1" d="1"/>
      </p:scale>
      <p:origin x="0" y="0"/>
    </p:cViewPr>
  </p:notesTextViewPr>
  <p:notesViewPr>
    <p:cSldViewPr snapToGrid="0">
      <p:cViewPr>
        <p:scale>
          <a:sx n="1" d="2"/>
          <a:sy n="1" d="2"/>
        </p:scale>
        <p:origin x="4264" y="5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font" Target="fonts/font26.fntdata"/><Relationship Id="rId21" Type="http://schemas.openxmlformats.org/officeDocument/2006/relationships/font" Target="fonts/font8.fntdata"/><Relationship Id="rId34" Type="http://schemas.openxmlformats.org/officeDocument/2006/relationships/font" Target="fonts/font21.fntdata"/><Relationship Id="rId42" Type="http://schemas.openxmlformats.org/officeDocument/2006/relationships/font" Target="fonts/font29.fntdata"/><Relationship Id="rId47" Type="http://schemas.openxmlformats.org/officeDocument/2006/relationships/font" Target="fonts/font34.fntdata"/><Relationship Id="rId50" Type="http://schemas.openxmlformats.org/officeDocument/2006/relationships/font" Target="fonts/font37.fntdata"/><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font" Target="fonts/font3.fntdata"/><Relationship Id="rId29" Type="http://schemas.openxmlformats.org/officeDocument/2006/relationships/font" Target="fonts/font16.fntdata"/><Relationship Id="rId11" Type="http://schemas.openxmlformats.org/officeDocument/2006/relationships/slide" Target="slides/slide9.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font" Target="fonts/font24.fntdata"/><Relationship Id="rId40" Type="http://schemas.openxmlformats.org/officeDocument/2006/relationships/font" Target="fonts/font27.fntdata"/><Relationship Id="rId45" Type="http://schemas.openxmlformats.org/officeDocument/2006/relationships/font" Target="fonts/font32.fntdata"/><Relationship Id="rId53" Type="http://schemas.openxmlformats.org/officeDocument/2006/relationships/font" Target="fonts/font40.fntdata"/><Relationship Id="rId58" Type="http://schemas.microsoft.com/office/2018/10/relationships/authors" Target="authors.xml"/><Relationship Id="rId5" Type="http://schemas.openxmlformats.org/officeDocument/2006/relationships/slide" Target="slides/slide3.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43" Type="http://schemas.openxmlformats.org/officeDocument/2006/relationships/font" Target="fonts/font30.fntdata"/><Relationship Id="rId48" Type="http://schemas.openxmlformats.org/officeDocument/2006/relationships/font" Target="fonts/font35.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38.fntdata"/><Relationship Id="rId3"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font" Target="fonts/font25.fntdata"/><Relationship Id="rId46" Type="http://schemas.openxmlformats.org/officeDocument/2006/relationships/font" Target="fonts/font33.fntdata"/><Relationship Id="rId20" Type="http://schemas.openxmlformats.org/officeDocument/2006/relationships/font" Target="fonts/font7.fntdata"/><Relationship Id="rId41" Type="http://schemas.openxmlformats.org/officeDocument/2006/relationships/font" Target="fonts/font28.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49" Type="http://schemas.openxmlformats.org/officeDocument/2006/relationships/font" Target="fonts/font36.fntdata"/><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font" Target="fonts/font18.fntdata"/><Relationship Id="rId44" Type="http://schemas.openxmlformats.org/officeDocument/2006/relationships/font" Target="fonts/font31.fntdata"/><Relationship Id="rId52" Type="http://schemas.openxmlformats.org/officeDocument/2006/relationships/font" Target="fonts/font39.fntdata"/></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657205398732275"/>
          <c:y val="0"/>
          <c:w val="0.58543317460811473"/>
          <c:h val="0.97604361643357962"/>
        </c:manualLayout>
      </c:layout>
      <c:pieChart>
        <c:varyColors val="1"/>
        <c:ser>
          <c:idx val="0"/>
          <c:order val="0"/>
          <c:tx>
            <c:strRef>
              <c:f>naspi!$A$5</c:f>
              <c:strCache>
                <c:ptCount val="1"/>
                <c:pt idx="0">
                  <c:v>Rimini                                 </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BDD2-4BC0-8607-0A2586FA09AD}"/>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BDD2-4BC0-8607-0A2586FA09AD}"/>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Titillium Web" panose="00000500000000000000" pitchFamily="2" charset="0"/>
                    <a:ea typeface="+mn-ea"/>
                    <a:cs typeface="+mn-cs"/>
                  </a:defRPr>
                </a:pPr>
                <a:endParaRPr lang="it-IT"/>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naspi!$B$4:$C$4</c:f>
              <c:strCache>
                <c:ptCount val="2"/>
                <c:pt idx="0">
                  <c:v>Femmine</c:v>
                </c:pt>
                <c:pt idx="1">
                  <c:v>Maschi</c:v>
                </c:pt>
              </c:strCache>
            </c:strRef>
          </c:cat>
          <c:val>
            <c:numRef>
              <c:f>naspi!$B$5:$C$5</c:f>
              <c:numCache>
                <c:formatCode>#,##0</c:formatCode>
                <c:ptCount val="2"/>
                <c:pt idx="0">
                  <c:v>16154</c:v>
                </c:pt>
                <c:pt idx="1">
                  <c:v>10016</c:v>
                </c:pt>
              </c:numCache>
            </c:numRef>
          </c:val>
          <c:extLst>
            <c:ext xmlns:c16="http://schemas.microsoft.com/office/drawing/2014/chart" uri="{C3380CC4-5D6E-409C-BE32-E72D297353CC}">
              <c16:uniqueId val="{00000004-BDD2-4BC0-8607-0A2586FA09AD}"/>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sz="2800" b="1" dirty="0">
                <a:latin typeface="Titillium Web" panose="00000500000000000000" pitchFamily="2" charset="0"/>
              </a:rPr>
              <a:t>Pensionati INPS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20199921987498065"/>
          <c:y val="0.14428786810150562"/>
          <c:w val="0.77457677671898961"/>
          <c:h val="0.71628134220784756"/>
        </c:manualLayout>
      </c:layout>
      <c:barChart>
        <c:barDir val="bar"/>
        <c:grouping val="clustered"/>
        <c:varyColors val="0"/>
        <c:ser>
          <c:idx val="0"/>
          <c:order val="0"/>
          <c:tx>
            <c:strRef>
              <c:f>'PENSIONATI PER GENERE'!$B$2</c:f>
              <c:strCache>
                <c:ptCount val="1"/>
                <c:pt idx="0">
                  <c:v>Femmine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Titillium Web" panose="00000500000000000000" pitchFamily="2" charset="0"/>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'PENSIONATI PER GENERE'!$A$3:$A$4</c:f>
              <c:strCache>
                <c:ptCount val="2"/>
                <c:pt idx="0">
                  <c:v>Rimini</c:v>
                </c:pt>
                <c:pt idx="1">
                  <c:v> Emilia Romagna</c:v>
                </c:pt>
              </c:strCache>
            </c:strRef>
          </c:cat>
          <c:val>
            <c:numRef>
              <c:f>'PENSIONATI PER GENERE'!$B$3:$B$4</c:f>
              <c:numCache>
                <c:formatCode>_-* #,##0_-;\-* #,##0_-;_-* "-"??_-;_-@_-</c:formatCode>
                <c:ptCount val="2"/>
                <c:pt idx="0">
                  <c:v>43747</c:v>
                </c:pt>
                <c:pt idx="1">
                  <c:v>642424</c:v>
                </c:pt>
              </c:numCache>
            </c:numRef>
          </c:val>
          <c:extLst>
            <c:ext xmlns:c16="http://schemas.microsoft.com/office/drawing/2014/chart" uri="{C3380CC4-5D6E-409C-BE32-E72D297353CC}">
              <c16:uniqueId val="{00000000-1F90-41FF-923F-B8CFA53243DE}"/>
            </c:ext>
          </c:extLst>
        </c:ser>
        <c:ser>
          <c:idx val="1"/>
          <c:order val="1"/>
          <c:tx>
            <c:strRef>
              <c:f>'PENSIONATI PER GENERE'!$C$2</c:f>
              <c:strCache>
                <c:ptCount val="1"/>
                <c:pt idx="0">
                  <c:v>Maschi</c:v>
                </c:pt>
              </c:strCache>
            </c:strRef>
          </c:tx>
          <c:spPr>
            <a:solidFill>
              <a:srgbClr val="2F6D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Titillium Web" panose="00000500000000000000" pitchFamily="2" charset="0"/>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'PENSIONATI PER GENERE'!$A$3:$A$4</c:f>
              <c:strCache>
                <c:ptCount val="2"/>
                <c:pt idx="0">
                  <c:v>Rimini</c:v>
                </c:pt>
                <c:pt idx="1">
                  <c:v> Emilia Romagna</c:v>
                </c:pt>
              </c:strCache>
            </c:strRef>
          </c:cat>
          <c:val>
            <c:numRef>
              <c:f>'PENSIONATI PER GENERE'!$C$3:$C$4</c:f>
              <c:numCache>
                <c:formatCode>_-* #,##0_-;\-* #,##0_-;_-* "-"??_-;_-@_-</c:formatCode>
                <c:ptCount val="2"/>
                <c:pt idx="0">
                  <c:v>40938</c:v>
                </c:pt>
                <c:pt idx="1">
                  <c:v>560131</c:v>
                </c:pt>
              </c:numCache>
            </c:numRef>
          </c:val>
          <c:extLst>
            <c:ext xmlns:c16="http://schemas.microsoft.com/office/drawing/2014/chart" uri="{C3380CC4-5D6E-409C-BE32-E72D297353CC}">
              <c16:uniqueId val="{00000001-1F90-41FF-923F-B8CFA53243DE}"/>
            </c:ext>
          </c:extLst>
        </c:ser>
        <c:ser>
          <c:idx val="2"/>
          <c:order val="2"/>
          <c:tx>
            <c:strRef>
              <c:f>'PENSIONATI PER GENERE'!$D$2</c:f>
              <c:strCache>
                <c:ptCount val="1"/>
                <c:pt idx="0">
                  <c:v>Colonna2</c:v>
                </c:pt>
              </c:strCache>
            </c:strRef>
          </c:tx>
          <c:spPr>
            <a:solidFill>
              <a:schemeClr val="accent3"/>
            </a:solidFill>
            <a:ln>
              <a:noFill/>
            </a:ln>
            <a:effectLst/>
          </c:spPr>
          <c:invertIfNegative val="0"/>
          <c:dLbls>
            <c:delete val="1"/>
          </c:dLbls>
          <c:cat>
            <c:strRef>
              <c:f>'PENSIONATI PER GENERE'!$A$3:$A$4</c:f>
              <c:strCache>
                <c:ptCount val="2"/>
                <c:pt idx="0">
                  <c:v>Rimini</c:v>
                </c:pt>
                <c:pt idx="1">
                  <c:v> Emilia Romagna</c:v>
                </c:pt>
              </c:strCache>
            </c:strRef>
          </c:cat>
          <c:val>
            <c:numRef>
              <c:f>'PENSIONATI PER GENERE'!$D$3:$D$4</c:f>
              <c:numCache>
                <c:formatCode>0.00%</c:formatCode>
                <c:ptCount val="2"/>
                <c:pt idx="0">
                  <c:v>6.8096770979913582E-2</c:v>
                </c:pt>
                <c:pt idx="1">
                  <c:v>0</c:v>
                </c:pt>
              </c:numCache>
            </c:numRef>
          </c:val>
          <c:extLst>
            <c:ext xmlns:c16="http://schemas.microsoft.com/office/drawing/2014/chart" uri="{C3380CC4-5D6E-409C-BE32-E72D297353CC}">
              <c16:uniqueId val="{00000002-1F90-41FF-923F-B8CFA53243DE}"/>
            </c:ext>
          </c:extLst>
        </c:ser>
        <c:ser>
          <c:idx val="3"/>
          <c:order val="3"/>
          <c:tx>
            <c:strRef>
              <c:f>'PENSIONATI PER GENERE'!$E$2</c:f>
              <c:strCache>
                <c:ptCount val="1"/>
                <c:pt idx="0">
                  <c:v>Colonna3</c:v>
                </c:pt>
              </c:strCache>
            </c:strRef>
          </c:tx>
          <c:spPr>
            <a:solidFill>
              <a:schemeClr val="accent4"/>
            </a:solidFill>
            <a:ln>
              <a:noFill/>
            </a:ln>
            <a:effectLst/>
          </c:spPr>
          <c:invertIfNegative val="0"/>
          <c:dLbls>
            <c:delete val="1"/>
          </c:dLbls>
          <c:cat>
            <c:strRef>
              <c:f>'PENSIONATI PER GENERE'!$A$3:$A$4</c:f>
              <c:strCache>
                <c:ptCount val="2"/>
                <c:pt idx="0">
                  <c:v>Rimini</c:v>
                </c:pt>
                <c:pt idx="1">
                  <c:v> Emilia Romagna</c:v>
                </c:pt>
              </c:strCache>
            </c:strRef>
          </c:cat>
          <c:val>
            <c:numRef>
              <c:f>'PENSIONATI PER GENERE'!$E$3:$E$4</c:f>
              <c:numCache>
                <c:formatCode>General</c:formatCode>
                <c:ptCount val="2"/>
                <c:pt idx="0" formatCode="0.00%">
                  <c:v>7.308647441402101E-2</c:v>
                </c:pt>
              </c:numCache>
            </c:numRef>
          </c:val>
          <c:extLst>
            <c:ext xmlns:c16="http://schemas.microsoft.com/office/drawing/2014/chart" uri="{C3380CC4-5D6E-409C-BE32-E72D297353CC}">
              <c16:uniqueId val="{00000003-1F90-41FF-923F-B8CFA53243DE}"/>
            </c:ext>
          </c:extLst>
        </c:ser>
        <c:dLbls>
          <c:dLblPos val="outEnd"/>
          <c:showLegendKey val="0"/>
          <c:showVal val="1"/>
          <c:showCatName val="0"/>
          <c:showSerName val="0"/>
          <c:showPercent val="0"/>
          <c:showBubbleSize val="0"/>
        </c:dLbls>
        <c:gapWidth val="182"/>
        <c:axId val="773740671"/>
        <c:axId val="773723615"/>
      </c:barChart>
      <c:catAx>
        <c:axId val="7737406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Titillium Web" panose="00000500000000000000" pitchFamily="2" charset="0"/>
                <a:ea typeface="+mn-ea"/>
                <a:cs typeface="+mn-cs"/>
              </a:defRPr>
            </a:pPr>
            <a:endParaRPr lang="it-IT"/>
          </a:p>
        </c:txPr>
        <c:crossAx val="773723615"/>
        <c:crosses val="autoZero"/>
        <c:auto val="1"/>
        <c:lblAlgn val="ctr"/>
        <c:lblOffset val="100"/>
        <c:noMultiLvlLbl val="0"/>
      </c:catAx>
      <c:valAx>
        <c:axId val="773723615"/>
        <c:scaling>
          <c:orientation val="minMax"/>
        </c:scaling>
        <c:delete val="1"/>
        <c:axPos val="b"/>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crossAx val="7737406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it-IT" sz="2400" b="1" baseline="0" dirty="0">
                <a:latin typeface="Titillium Web" panose="00000500000000000000" pitchFamily="2" charset="0"/>
              </a:rPr>
              <a:t>Pensionati per tipologia di gestione</a:t>
            </a:r>
            <a:r>
              <a:rPr lang="it-IT" sz="2400" b="1" baseline="0" dirty="0"/>
              <a:t> </a:t>
            </a:r>
          </a:p>
        </c:rich>
      </c:tx>
      <c:layout>
        <c:manualLayout>
          <c:xMode val="edge"/>
          <c:yMode val="edge"/>
          <c:x val="0.30847605045227733"/>
          <c:y val="0"/>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bar"/>
        <c:grouping val="clustered"/>
        <c:varyColors val="0"/>
        <c:ser>
          <c:idx val="0"/>
          <c:order val="0"/>
          <c:tx>
            <c:strRef>
              <c:f>'Pensionati per gestioni e gener'!$B$3</c:f>
              <c:strCache>
                <c:ptCount val="1"/>
                <c:pt idx="0">
                  <c:v>Femmine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Titillium Web" panose="00000500000000000000" pitchFamily="2" charset="0"/>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'Pensionati per gestioni e gener'!$A$4:$A$6</c:f>
              <c:strCache>
                <c:ptCount val="3"/>
                <c:pt idx="0">
                  <c:v>FONDO PENSIONI LAVORATORI DIPENDENTI</c:v>
                </c:pt>
                <c:pt idx="1">
                  <c:v>DIPENDENTI PUBBLICI</c:v>
                </c:pt>
                <c:pt idx="2">
                  <c:v>LAVORATORI AUTONOMI</c:v>
                </c:pt>
              </c:strCache>
            </c:strRef>
          </c:cat>
          <c:val>
            <c:numRef>
              <c:f>'Pensionati per gestioni e gener'!$B$4:$B$6</c:f>
              <c:numCache>
                <c:formatCode>#,##0</c:formatCode>
                <c:ptCount val="3"/>
                <c:pt idx="0">
                  <c:v>18139</c:v>
                </c:pt>
                <c:pt idx="1">
                  <c:v>9119</c:v>
                </c:pt>
                <c:pt idx="2">
                  <c:v>21672</c:v>
                </c:pt>
              </c:numCache>
            </c:numRef>
          </c:val>
          <c:extLst>
            <c:ext xmlns:c16="http://schemas.microsoft.com/office/drawing/2014/chart" uri="{C3380CC4-5D6E-409C-BE32-E72D297353CC}">
              <c16:uniqueId val="{00000000-C0FA-44F1-9AFA-C0F32DA931C1}"/>
            </c:ext>
          </c:extLst>
        </c:ser>
        <c:ser>
          <c:idx val="1"/>
          <c:order val="1"/>
          <c:tx>
            <c:strRef>
              <c:f>'Pensionati per gestioni e gener'!$C$3</c:f>
              <c:strCache>
                <c:ptCount val="1"/>
                <c:pt idx="0">
                  <c:v>Maschi</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Titillium Web" panose="00000500000000000000" pitchFamily="2" charset="0"/>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'Pensionati per gestioni e gener'!$A$4:$A$6</c:f>
              <c:strCache>
                <c:ptCount val="3"/>
                <c:pt idx="0">
                  <c:v>FONDO PENSIONI LAVORATORI DIPENDENTI</c:v>
                </c:pt>
                <c:pt idx="1">
                  <c:v>DIPENDENTI PUBBLICI</c:v>
                </c:pt>
                <c:pt idx="2">
                  <c:v>LAVORATORI AUTONOMI</c:v>
                </c:pt>
              </c:strCache>
            </c:strRef>
          </c:cat>
          <c:val>
            <c:numRef>
              <c:f>'Pensionati per gestioni e gener'!$C$4:$C$6</c:f>
              <c:numCache>
                <c:formatCode>#,##0</c:formatCode>
                <c:ptCount val="3"/>
                <c:pt idx="0">
                  <c:v>12847</c:v>
                </c:pt>
                <c:pt idx="1">
                  <c:v>6384</c:v>
                </c:pt>
                <c:pt idx="2">
                  <c:v>18215</c:v>
                </c:pt>
              </c:numCache>
            </c:numRef>
          </c:val>
          <c:extLst>
            <c:ext xmlns:c16="http://schemas.microsoft.com/office/drawing/2014/chart" uri="{C3380CC4-5D6E-409C-BE32-E72D297353CC}">
              <c16:uniqueId val="{00000001-C0FA-44F1-9AFA-C0F32DA931C1}"/>
            </c:ext>
          </c:extLst>
        </c:ser>
        <c:dLbls>
          <c:dLblPos val="outEnd"/>
          <c:showLegendKey val="0"/>
          <c:showVal val="1"/>
          <c:showCatName val="0"/>
          <c:showSerName val="0"/>
          <c:showPercent val="0"/>
          <c:showBubbleSize val="0"/>
        </c:dLbls>
        <c:gapWidth val="182"/>
        <c:axId val="2067373263"/>
        <c:axId val="2067362863"/>
      </c:barChart>
      <c:catAx>
        <c:axId val="20673732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itillium Web" panose="00000500000000000000" pitchFamily="2" charset="0"/>
                <a:ea typeface="+mn-ea"/>
                <a:cs typeface="+mn-cs"/>
              </a:defRPr>
            </a:pPr>
            <a:endParaRPr lang="it-IT"/>
          </a:p>
        </c:txPr>
        <c:crossAx val="2067362863"/>
        <c:crosses val="autoZero"/>
        <c:auto val="1"/>
        <c:lblAlgn val="ctr"/>
        <c:lblOffset val="100"/>
        <c:noMultiLvlLbl val="0"/>
      </c:catAx>
      <c:valAx>
        <c:axId val="206736286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0673732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sz="2000" b="1" baseline="0" dirty="0">
                <a:latin typeface="Titillium Web" panose="00000500000000000000" pitchFamily="2" charset="0"/>
              </a:rPr>
              <a:t>Importo medio delle  pensioni delle donne</a:t>
            </a:r>
          </a:p>
          <a:p>
            <a:pPr>
              <a:defRPr/>
            </a:pPr>
            <a:r>
              <a:rPr lang="it-IT" sz="2000" b="1" baseline="0" dirty="0">
                <a:latin typeface="Titillium Web" panose="00000500000000000000" pitchFamily="2" charset="0"/>
              </a:rPr>
              <a:t>confronto con la media regionale</a:t>
            </a:r>
          </a:p>
        </c:rich>
      </c:tx>
      <c:layout>
        <c:manualLayout>
          <c:xMode val="edge"/>
          <c:yMode val="edge"/>
          <c:x val="0.18809374025037198"/>
          <c:y val="4.0669125600990407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bar"/>
        <c:grouping val="clustered"/>
        <c:varyColors val="0"/>
        <c:ser>
          <c:idx val="0"/>
          <c:order val="0"/>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Titillium Web" panose="00000500000000000000" pitchFamily="2" charset="0"/>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'Importo medio pensioni '!$A$3:$A$5</c:f>
              <c:strCache>
                <c:ptCount val="3"/>
                <c:pt idx="0">
                  <c:v>FPLD</c:v>
                </c:pt>
                <c:pt idx="1">
                  <c:v>DIPENDENTI PUBBLICHE</c:v>
                </c:pt>
                <c:pt idx="2">
                  <c:v>LAVORATRICI AUTONOME</c:v>
                </c:pt>
              </c:strCache>
            </c:strRef>
          </c:cat>
          <c:val>
            <c:numRef>
              <c:f>'Importo medio pensioni '!$B$3:$B$5</c:f>
              <c:numCache>
                <c:formatCode>#,##0.00</c:formatCode>
                <c:ptCount val="3"/>
                <c:pt idx="0" formatCode="General">
                  <c:v>790.72</c:v>
                </c:pt>
                <c:pt idx="1">
                  <c:v>1655.37</c:v>
                </c:pt>
                <c:pt idx="2" formatCode="General">
                  <c:v>651.39</c:v>
                </c:pt>
              </c:numCache>
            </c:numRef>
          </c:val>
          <c:extLst>
            <c:ext xmlns:c16="http://schemas.microsoft.com/office/drawing/2014/chart" uri="{C3380CC4-5D6E-409C-BE32-E72D297353CC}">
              <c16:uniqueId val="{00000000-121D-42EE-9752-747993B2E2B3}"/>
            </c:ext>
          </c:extLst>
        </c:ser>
        <c:ser>
          <c:idx val="1"/>
          <c:order val="1"/>
          <c:spPr>
            <a:solidFill>
              <a:srgbClr val="92D050"/>
            </a:solidFill>
            <a:ln>
              <a:noFill/>
            </a:ln>
            <a:effectLst/>
          </c:spPr>
          <c:invertIfNegative val="0"/>
          <c:dLbls>
            <c:dLbl>
              <c:idx val="1"/>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Titillium Web" panose="00000500000000000000" pitchFamily="2" charset="0"/>
                      <a:ea typeface="+mn-ea"/>
                      <a:cs typeface="+mn-cs"/>
                    </a:defRPr>
                  </a:pPr>
                  <a:endParaRPr lang="it-IT"/>
                </a:p>
              </c:txPr>
              <c:dLblPos val="outEnd"/>
              <c:showLegendKey val="0"/>
              <c:showVal val="1"/>
              <c:showCatName val="0"/>
              <c:showSerName val="0"/>
              <c:showPercent val="0"/>
              <c:showBubbleSize val="0"/>
              <c:extLst>
                <c:ext xmlns:c15="http://schemas.microsoft.com/office/drawing/2012/chart" uri="{CE6537A1-D6FC-4f65-9D91-7224C49458BB}">
                  <c15:layout>
                    <c:manualLayout>
                      <c:w val="0.15533333333333332"/>
                      <c:h val="5.5972222222222222E-2"/>
                    </c:manualLayout>
                  </c15:layout>
                </c:ext>
                <c:ext xmlns:c16="http://schemas.microsoft.com/office/drawing/2014/chart" uri="{C3380CC4-5D6E-409C-BE32-E72D297353CC}">
                  <c16:uniqueId val="{00000001-121D-42EE-9752-747993B2E2B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Titillium Web" panose="00000500000000000000" pitchFamily="2" charset="0"/>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'Importo medio pensioni '!$A$3:$A$5</c:f>
              <c:strCache>
                <c:ptCount val="3"/>
                <c:pt idx="0">
                  <c:v>FPLD</c:v>
                </c:pt>
                <c:pt idx="1">
                  <c:v>DIPENDENTI PUBBLICHE</c:v>
                </c:pt>
                <c:pt idx="2">
                  <c:v>LAVORATRICI AUTONOME</c:v>
                </c:pt>
              </c:strCache>
            </c:strRef>
          </c:cat>
          <c:val>
            <c:numRef>
              <c:f>'Importo medio pensioni '!$D$3:$D$5</c:f>
              <c:numCache>
                <c:formatCode>#,##0.00</c:formatCode>
                <c:ptCount val="3"/>
                <c:pt idx="0" formatCode="General">
                  <c:v>986.71</c:v>
                </c:pt>
                <c:pt idx="1">
                  <c:v>1718.12</c:v>
                </c:pt>
                <c:pt idx="2" formatCode="General">
                  <c:v>759.33</c:v>
                </c:pt>
              </c:numCache>
            </c:numRef>
          </c:val>
          <c:extLst>
            <c:ext xmlns:c16="http://schemas.microsoft.com/office/drawing/2014/chart" uri="{C3380CC4-5D6E-409C-BE32-E72D297353CC}">
              <c16:uniqueId val="{00000002-121D-42EE-9752-747993B2E2B3}"/>
            </c:ext>
          </c:extLst>
        </c:ser>
        <c:dLbls>
          <c:dLblPos val="outEnd"/>
          <c:showLegendKey val="0"/>
          <c:showVal val="1"/>
          <c:showCatName val="0"/>
          <c:showSerName val="0"/>
          <c:showPercent val="0"/>
          <c:showBubbleSize val="0"/>
        </c:dLbls>
        <c:gapWidth val="182"/>
        <c:axId val="2067462287"/>
        <c:axId val="2067463535"/>
      </c:barChart>
      <c:catAx>
        <c:axId val="20674622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crossAx val="2067463535"/>
        <c:crosses val="autoZero"/>
        <c:auto val="1"/>
        <c:lblAlgn val="ctr"/>
        <c:lblOffset val="100"/>
        <c:noMultiLvlLbl val="0"/>
      </c:catAx>
      <c:valAx>
        <c:axId val="2067463535"/>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674622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it-IT" sz="2000" b="1" i="0" baseline="0" dirty="0">
                <a:latin typeface="Titillium Web" panose="00000500000000000000" pitchFamily="2" charset="0"/>
              </a:rPr>
              <a:t>Importo medio delle pensioni </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bar"/>
        <c:grouping val="clustered"/>
        <c:varyColors val="0"/>
        <c:ser>
          <c:idx val="0"/>
          <c:order val="0"/>
          <c:tx>
            <c:strRef>
              <c:f>'Importo medio pensioni '!$B$24</c:f>
              <c:strCache>
                <c:ptCount val="1"/>
                <c:pt idx="0">
                  <c:v>Femmine</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Titillium Web" panose="00000500000000000000" pitchFamily="2" charset="0"/>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'Importo medio pensioni '!$A$25:$A$27</c:f>
              <c:strCache>
                <c:ptCount val="3"/>
                <c:pt idx="0">
                  <c:v>FPLD</c:v>
                </c:pt>
                <c:pt idx="1">
                  <c:v>DIPENDENTI PUBBLICI</c:v>
                </c:pt>
                <c:pt idx="2">
                  <c:v>LAVORATORI AUTONOMI</c:v>
                </c:pt>
              </c:strCache>
            </c:strRef>
          </c:cat>
          <c:val>
            <c:numRef>
              <c:f>'Importo medio pensioni '!$B$25:$B$27</c:f>
              <c:numCache>
                <c:formatCode>#,##0.00</c:formatCode>
                <c:ptCount val="3"/>
                <c:pt idx="0" formatCode="General">
                  <c:v>790.72</c:v>
                </c:pt>
                <c:pt idx="1">
                  <c:v>1655.37</c:v>
                </c:pt>
                <c:pt idx="2" formatCode="General">
                  <c:v>651.39</c:v>
                </c:pt>
              </c:numCache>
            </c:numRef>
          </c:val>
          <c:extLst>
            <c:ext xmlns:c16="http://schemas.microsoft.com/office/drawing/2014/chart" uri="{C3380CC4-5D6E-409C-BE32-E72D297353CC}">
              <c16:uniqueId val="{00000000-CCC7-4AB7-B7CB-492BD6E2E0DB}"/>
            </c:ext>
          </c:extLst>
        </c:ser>
        <c:ser>
          <c:idx val="1"/>
          <c:order val="1"/>
          <c:tx>
            <c:strRef>
              <c:f>'Importo medio pensioni '!$C$24</c:f>
              <c:strCache>
                <c:ptCount val="1"/>
                <c:pt idx="0">
                  <c:v>Maschi</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Titillium Web" panose="00000500000000000000" pitchFamily="2" charset="0"/>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'Importo medio pensioni '!$A$25:$A$27</c:f>
              <c:strCache>
                <c:ptCount val="3"/>
                <c:pt idx="0">
                  <c:v>FPLD</c:v>
                </c:pt>
                <c:pt idx="1">
                  <c:v>DIPENDENTI PUBBLICI</c:v>
                </c:pt>
                <c:pt idx="2">
                  <c:v>LAVORATORI AUTONOMI</c:v>
                </c:pt>
              </c:strCache>
            </c:strRef>
          </c:cat>
          <c:val>
            <c:numRef>
              <c:f>'Importo medio pensioni '!$C$25:$C$27</c:f>
              <c:numCache>
                <c:formatCode>#,##0.00</c:formatCode>
                <c:ptCount val="3"/>
                <c:pt idx="0">
                  <c:v>1674.71</c:v>
                </c:pt>
                <c:pt idx="1">
                  <c:v>2357.89</c:v>
                </c:pt>
                <c:pt idx="2">
                  <c:v>1147.72</c:v>
                </c:pt>
              </c:numCache>
            </c:numRef>
          </c:val>
          <c:extLst>
            <c:ext xmlns:c16="http://schemas.microsoft.com/office/drawing/2014/chart" uri="{C3380CC4-5D6E-409C-BE32-E72D297353CC}">
              <c16:uniqueId val="{00000001-CCC7-4AB7-B7CB-492BD6E2E0DB}"/>
            </c:ext>
          </c:extLst>
        </c:ser>
        <c:dLbls>
          <c:showLegendKey val="0"/>
          <c:showVal val="0"/>
          <c:showCatName val="0"/>
          <c:showSerName val="0"/>
          <c:showPercent val="0"/>
          <c:showBubbleSize val="0"/>
        </c:dLbls>
        <c:gapWidth val="182"/>
        <c:axId val="2067389071"/>
        <c:axId val="2067396143"/>
      </c:barChart>
      <c:catAx>
        <c:axId val="20673890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t-IT"/>
          </a:p>
        </c:txPr>
        <c:crossAx val="2067396143"/>
        <c:crosses val="autoZero"/>
        <c:auto val="1"/>
        <c:lblAlgn val="ctr"/>
        <c:lblOffset val="100"/>
        <c:noMultiLvlLbl val="0"/>
      </c:catAx>
      <c:valAx>
        <c:axId val="2067396143"/>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67389071"/>
        <c:crosses val="autoZero"/>
        <c:crossBetween val="between"/>
      </c:valAx>
      <c:spPr>
        <a:noFill/>
        <a:ln>
          <a:noFill/>
        </a:ln>
        <a:effectLst/>
      </c:spPr>
    </c:plotArea>
    <c:plotVisOnly val="1"/>
    <c:dispBlanksAs val="gap"/>
    <c:showDLblsOverMax val="0"/>
  </c:chart>
  <c:spPr>
    <a:noFill/>
    <a:ln>
      <a:noFill/>
    </a:ln>
    <a:effectLst/>
  </c:spPr>
  <c:txPr>
    <a:bodyPr/>
    <a:lstStyle/>
    <a:p>
      <a:pPr>
        <a:defRPr sz="1200" baseline="0"/>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A94FAE67-592F-5091-C86A-CFE0DAED4107}"/>
              </a:ext>
            </a:extLst>
          </p:cNvPr>
          <p:cNvSpPr>
            <a:spLocks noGrp="1"/>
          </p:cNvSpPr>
          <p:nvPr>
            <p:ph type="hdr" sz="quarter"/>
          </p:nvPr>
        </p:nvSpPr>
        <p:spPr>
          <a:xfrm>
            <a:off x="0" y="0"/>
            <a:ext cx="2945659" cy="498055"/>
          </a:xfrm>
          <a:prstGeom prst="rect">
            <a:avLst/>
          </a:prstGeom>
        </p:spPr>
        <p:txBody>
          <a:bodyPr vert="horz" lIns="53511" tIns="26755" rIns="53511" bIns="26755" rtlCol="0"/>
          <a:lstStyle>
            <a:lvl1pPr algn="l">
              <a:defRPr sz="700"/>
            </a:lvl1pPr>
          </a:lstStyle>
          <a:p>
            <a:endParaRPr lang="it-IT"/>
          </a:p>
        </p:txBody>
      </p:sp>
      <p:sp>
        <p:nvSpPr>
          <p:cNvPr id="3" name="Segnaposto data 2">
            <a:extLst>
              <a:ext uri="{FF2B5EF4-FFF2-40B4-BE49-F238E27FC236}">
                <a16:creationId xmlns:a16="http://schemas.microsoft.com/office/drawing/2014/main" id="{B1BB3911-365C-8B78-C79F-E7834DAEDB60}"/>
              </a:ext>
            </a:extLst>
          </p:cNvPr>
          <p:cNvSpPr>
            <a:spLocks noGrp="1"/>
          </p:cNvSpPr>
          <p:nvPr>
            <p:ph type="dt" sz="quarter" idx="1"/>
          </p:nvPr>
        </p:nvSpPr>
        <p:spPr>
          <a:xfrm>
            <a:off x="3850967" y="0"/>
            <a:ext cx="2945659" cy="498055"/>
          </a:xfrm>
          <a:prstGeom prst="rect">
            <a:avLst/>
          </a:prstGeom>
        </p:spPr>
        <p:txBody>
          <a:bodyPr vert="horz" lIns="53511" tIns="26755" rIns="53511" bIns="26755" rtlCol="0"/>
          <a:lstStyle>
            <a:lvl1pPr algn="r">
              <a:defRPr sz="700"/>
            </a:lvl1pPr>
          </a:lstStyle>
          <a:p>
            <a:fld id="{95453D1C-32EB-3C4B-BA1B-41481A73BA56}" type="datetimeFigureOut">
              <a:rPr lang="it-IT" smtClean="0"/>
              <a:t>11/03/2024</a:t>
            </a:fld>
            <a:endParaRPr lang="it-IT"/>
          </a:p>
        </p:txBody>
      </p:sp>
      <p:sp>
        <p:nvSpPr>
          <p:cNvPr id="4" name="Segnaposto piè di pagina 3">
            <a:extLst>
              <a:ext uri="{FF2B5EF4-FFF2-40B4-BE49-F238E27FC236}">
                <a16:creationId xmlns:a16="http://schemas.microsoft.com/office/drawing/2014/main" id="{55424E2E-CAAE-5B59-45CB-8BE4E39C94F5}"/>
              </a:ext>
            </a:extLst>
          </p:cNvPr>
          <p:cNvSpPr>
            <a:spLocks noGrp="1"/>
          </p:cNvSpPr>
          <p:nvPr>
            <p:ph type="ftr" sz="quarter" idx="2"/>
          </p:nvPr>
        </p:nvSpPr>
        <p:spPr>
          <a:xfrm>
            <a:off x="0" y="9429445"/>
            <a:ext cx="2945659" cy="497194"/>
          </a:xfrm>
          <a:prstGeom prst="rect">
            <a:avLst/>
          </a:prstGeom>
        </p:spPr>
        <p:txBody>
          <a:bodyPr vert="horz" lIns="53511" tIns="26755" rIns="53511" bIns="26755" rtlCol="0" anchor="b"/>
          <a:lstStyle>
            <a:lvl1pPr algn="l">
              <a:defRPr sz="700"/>
            </a:lvl1pPr>
          </a:lstStyle>
          <a:p>
            <a:endParaRPr lang="it-IT"/>
          </a:p>
        </p:txBody>
      </p:sp>
      <p:sp>
        <p:nvSpPr>
          <p:cNvPr id="5" name="Segnaposto numero diapositiva 4">
            <a:extLst>
              <a:ext uri="{FF2B5EF4-FFF2-40B4-BE49-F238E27FC236}">
                <a16:creationId xmlns:a16="http://schemas.microsoft.com/office/drawing/2014/main" id="{24229F0B-8F71-E27E-1D7F-A854E2FED9F3}"/>
              </a:ext>
            </a:extLst>
          </p:cNvPr>
          <p:cNvSpPr>
            <a:spLocks noGrp="1"/>
          </p:cNvSpPr>
          <p:nvPr>
            <p:ph type="sldNum" sz="quarter" idx="3"/>
          </p:nvPr>
        </p:nvSpPr>
        <p:spPr>
          <a:xfrm>
            <a:off x="3850967" y="9429445"/>
            <a:ext cx="2945659" cy="497194"/>
          </a:xfrm>
          <a:prstGeom prst="rect">
            <a:avLst/>
          </a:prstGeom>
        </p:spPr>
        <p:txBody>
          <a:bodyPr vert="horz" lIns="53511" tIns="26755" rIns="53511" bIns="26755" rtlCol="0" anchor="b"/>
          <a:lstStyle>
            <a:lvl1pPr algn="r">
              <a:defRPr sz="700"/>
            </a:lvl1pPr>
          </a:lstStyle>
          <a:p>
            <a:fld id="{3AC723CD-2EB9-614F-846C-3D72D059D7A4}" type="slidenum">
              <a:rPr lang="it-IT" smtClean="0"/>
              <a:t>‹N›</a:t>
            </a:fld>
            <a:endParaRPr lang="it-IT"/>
          </a:p>
        </p:txBody>
      </p:sp>
    </p:spTree>
    <p:extLst>
      <p:ext uri="{BB962C8B-B14F-4D97-AF65-F5344CB8AC3E}">
        <p14:creationId xmlns:p14="http://schemas.microsoft.com/office/powerpoint/2010/main" val="2338199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170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imbolo">
    <p:bg>
      <p:bgPr>
        <a:solidFill>
          <a:srgbClr val="7BA9EC"/>
        </a:solidFill>
        <a:effectLst/>
      </p:bgPr>
    </p:bg>
    <p:spTree>
      <p:nvGrpSpPr>
        <p:cNvPr id="1" name=""/>
        <p:cNvGrpSpPr/>
        <p:nvPr/>
      </p:nvGrpSpPr>
      <p:grpSpPr>
        <a:xfrm>
          <a:off x="0" y="0"/>
          <a:ext cx="0" cy="0"/>
          <a:chOff x="0" y="0"/>
          <a:chExt cx="0" cy="0"/>
        </a:xfrm>
      </p:grpSpPr>
      <p:pic>
        <p:nvPicPr>
          <p:cNvPr id="10" name="Image 0" descr="preencoded.png">
            <a:extLst>
              <a:ext uri="{FF2B5EF4-FFF2-40B4-BE49-F238E27FC236}">
                <a16:creationId xmlns:a16="http://schemas.microsoft.com/office/drawing/2014/main" id="{9272DF5E-7D9E-97F6-F68F-6C7095A5EA5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466" r="3466"/>
          <a:stretch/>
        </p:blipFill>
        <p:spPr>
          <a:xfrm>
            <a:off x="0" y="0"/>
            <a:ext cx="18288000" cy="10287000"/>
          </a:xfrm>
          <a:prstGeom prst="rect">
            <a:avLst/>
          </a:prstGeom>
        </p:spPr>
      </p:pic>
      <p:sp>
        <p:nvSpPr>
          <p:cNvPr id="2" name="Title 1">
            <a:extLst>
              <a:ext uri="{FF2B5EF4-FFF2-40B4-BE49-F238E27FC236}">
                <a16:creationId xmlns:a16="http://schemas.microsoft.com/office/drawing/2014/main" id="{3E087DB0-DEA4-B04C-2411-16227BE2B188}"/>
              </a:ext>
            </a:extLst>
          </p:cNvPr>
          <p:cNvSpPr>
            <a:spLocks noGrp="1"/>
          </p:cNvSpPr>
          <p:nvPr>
            <p:ph type="ctrTitle"/>
          </p:nvPr>
        </p:nvSpPr>
        <p:spPr>
          <a:xfrm>
            <a:off x="1366838" y="6232848"/>
            <a:ext cx="11994599" cy="2332653"/>
          </a:xfrm>
        </p:spPr>
        <p:txBody>
          <a:bodyPr anchor="t">
            <a:noAutofit/>
          </a:bodyPr>
          <a:lstStyle>
            <a:lvl1pPr algn="l">
              <a:defRPr sz="7200" baseline="0">
                <a:solidFill>
                  <a:srgbClr val="F3F8FC"/>
                </a:solidFill>
              </a:defRPr>
            </a:lvl1pPr>
          </a:lstStyle>
          <a:p>
            <a:r>
              <a:rPr lang="en-GB" dirty="0"/>
              <a:t>Click to edit Master title style</a:t>
            </a:r>
            <a:endParaRPr lang="en-IT" dirty="0"/>
          </a:p>
        </p:txBody>
      </p:sp>
      <p:sp>
        <p:nvSpPr>
          <p:cNvPr id="3" name="Subtitle 2">
            <a:extLst>
              <a:ext uri="{FF2B5EF4-FFF2-40B4-BE49-F238E27FC236}">
                <a16:creationId xmlns:a16="http://schemas.microsoft.com/office/drawing/2014/main" id="{5A8A1093-8F69-529E-C045-1CB1858AADA8}"/>
              </a:ext>
            </a:extLst>
          </p:cNvPr>
          <p:cNvSpPr>
            <a:spLocks noGrp="1"/>
          </p:cNvSpPr>
          <p:nvPr>
            <p:ph type="subTitle" idx="1" hasCustomPrompt="1"/>
          </p:nvPr>
        </p:nvSpPr>
        <p:spPr>
          <a:xfrm>
            <a:off x="1366838" y="5403850"/>
            <a:ext cx="11994599" cy="605064"/>
          </a:xfrm>
        </p:spPr>
        <p:txBody>
          <a:bodyPr>
            <a:normAutofit/>
          </a:bodyPr>
          <a:lstStyle>
            <a:lvl1pPr marL="0" indent="0" algn="l">
              <a:buNone/>
              <a:defRPr sz="2800">
                <a:solidFill>
                  <a:srgbClr val="F3F8F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Label</a:t>
            </a:r>
            <a:endParaRPr lang="en-IT" dirty="0"/>
          </a:p>
        </p:txBody>
      </p:sp>
      <p:sp>
        <p:nvSpPr>
          <p:cNvPr id="13" name="Segnaposto data 11">
            <a:extLst>
              <a:ext uri="{FF2B5EF4-FFF2-40B4-BE49-F238E27FC236}">
                <a16:creationId xmlns:a16="http://schemas.microsoft.com/office/drawing/2014/main" id="{4CC05C76-10E1-F146-1A87-5C94D0790220}"/>
              </a:ext>
            </a:extLst>
          </p:cNvPr>
          <p:cNvSpPr>
            <a:spLocks noGrp="1"/>
          </p:cNvSpPr>
          <p:nvPr>
            <p:ph type="dt" sz="half" idx="2"/>
          </p:nvPr>
        </p:nvSpPr>
        <p:spPr>
          <a:xfrm>
            <a:off x="13294423" y="9060656"/>
            <a:ext cx="4114800" cy="547688"/>
          </a:xfrm>
          <a:prstGeom prst="rect">
            <a:avLst/>
          </a:prstGeom>
        </p:spPr>
        <p:txBody>
          <a:bodyPr vert="horz" lIns="91440" tIns="45720" rIns="91440" bIns="45720" rtlCol="0" anchor="ctr"/>
          <a:lstStyle>
            <a:lvl1pPr algn="r">
              <a:defRPr sz="2800">
                <a:solidFill>
                  <a:srgbClr val="002460"/>
                </a:solidFill>
                <a:latin typeface="Titillium Web" pitchFamily="2" charset="77"/>
              </a:defRPr>
            </a:lvl1pPr>
          </a:lstStyle>
          <a:p>
            <a:pPr>
              <a:lnSpc>
                <a:spcPts val="2340"/>
              </a:lnSpc>
            </a:pPr>
            <a:endParaRPr lang="en-US" dirty="0"/>
          </a:p>
        </p:txBody>
      </p:sp>
    </p:spTree>
    <p:extLst>
      <p:ext uri="{BB962C8B-B14F-4D97-AF65-F5344CB8AC3E}">
        <p14:creationId xmlns:p14="http://schemas.microsoft.com/office/powerpoint/2010/main" val="2530063156"/>
      </p:ext>
    </p:extLst>
  </p:cSld>
  <p:clrMapOvr>
    <a:masterClrMapping/>
  </p:clrMapOvr>
  <p:extLst>
    <p:ext uri="{DCECCB84-F9BA-43D5-87BE-67443E8EF086}">
      <p15:sldGuideLst xmlns:p15="http://schemas.microsoft.com/office/powerpoint/2012/main">
        <p15:guide id="1" orient="horz" pos="3966" userDrawn="1">
          <p15:clr>
            <a:srgbClr val="FBAE40"/>
          </p15:clr>
        </p15:guide>
        <p15:guide id="2" pos="86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 Paragrafi_bianca" preserve="1" userDrawn="1">
  <p:cSld name="3 Paragrafi_bianca">
    <p:bg>
      <p:bgPr>
        <a:solidFill>
          <a:schemeClr val="lt1"/>
        </a:solidFill>
        <a:effectLst/>
      </p:bgPr>
    </p:bg>
    <p:spTree>
      <p:nvGrpSpPr>
        <p:cNvPr id="1" name="Shape 166"/>
        <p:cNvGrpSpPr/>
        <p:nvPr/>
      </p:nvGrpSpPr>
      <p:grpSpPr>
        <a:xfrm>
          <a:off x="0" y="0"/>
          <a:ext cx="0" cy="0"/>
          <a:chOff x="0" y="0"/>
          <a:chExt cx="0" cy="0"/>
        </a:xfrm>
      </p:grpSpPr>
      <p:sp>
        <p:nvSpPr>
          <p:cNvPr id="168" name="Google Shape;168;p36"/>
          <p:cNvSpPr txBox="1">
            <a:spLocks noGrp="1"/>
          </p:cNvSpPr>
          <p:nvPr>
            <p:ph type="body" idx="1"/>
          </p:nvPr>
        </p:nvSpPr>
        <p:spPr>
          <a:xfrm>
            <a:off x="1366838" y="4427010"/>
            <a:ext cx="4908456" cy="610173"/>
          </a:xfrm>
          <a:prstGeom prst="rect">
            <a:avLst/>
          </a:prstGeom>
          <a:noFill/>
          <a:ln>
            <a:noFill/>
          </a:ln>
        </p:spPr>
        <p:txBody>
          <a:bodyPr spcFirstLastPara="1" wrap="square" lIns="91425" tIns="45700" rIns="91425" bIns="45700" anchor="t" anchorCtr="0">
            <a:noAutofit/>
          </a:bodyPr>
          <a:lstStyle>
            <a:lvl1pPr marL="0" marR="0" lvl="0" indent="0" algn="l" rtl="0">
              <a:lnSpc>
                <a:spcPct val="120000"/>
              </a:lnSpc>
              <a:spcBef>
                <a:spcPts val="0"/>
              </a:spcBef>
              <a:spcAft>
                <a:spcPts val="0"/>
              </a:spcAft>
              <a:buClr>
                <a:srgbClr val="7BA9EC"/>
              </a:buClr>
              <a:buSzPts val="2400"/>
              <a:buFont typeface="Arial"/>
              <a:buNone/>
              <a:defRPr sz="2400" b="1" i="0" u="none" strike="noStrike" cap="none">
                <a:solidFill>
                  <a:srgbClr val="7BA9EC"/>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69" name="Google Shape;169;p36"/>
          <p:cNvSpPr txBox="1">
            <a:spLocks noGrp="1"/>
          </p:cNvSpPr>
          <p:nvPr>
            <p:ph type="body" idx="2"/>
          </p:nvPr>
        </p:nvSpPr>
        <p:spPr>
          <a:xfrm>
            <a:off x="1366838" y="5086508"/>
            <a:ext cx="4908456" cy="2824247"/>
          </a:xfrm>
          <a:prstGeom prst="rect">
            <a:avLst/>
          </a:prstGeom>
          <a:noFill/>
          <a:ln>
            <a:noFill/>
          </a:ln>
        </p:spPr>
        <p:txBody>
          <a:bodyPr spcFirstLastPara="1" wrap="square" lIns="91425" tIns="0" rIns="91425" bIns="45700" anchor="t" anchorCtr="0">
            <a:noAutofit/>
          </a:bodyPr>
          <a:lstStyle>
            <a:lvl1pPr marL="0" marR="0" lvl="0" indent="0" algn="l" rtl="0">
              <a:lnSpc>
                <a:spcPts val="3420"/>
              </a:lnSpc>
              <a:spcBef>
                <a:spcPts val="0"/>
              </a:spcBef>
              <a:spcAft>
                <a:spcPts val="0"/>
              </a:spcAft>
              <a:buClr>
                <a:schemeClr val="dk1"/>
              </a:buClr>
              <a:buSzPts val="2000"/>
              <a:buFont typeface="Arial"/>
              <a:buNone/>
              <a:defRPr sz="2400" b="0" i="0" u="none" strike="noStrike" cap="none">
                <a:solidFill>
                  <a:schemeClr val="dk1"/>
                </a:solidFill>
                <a:latin typeface="Titillium Web"/>
                <a:ea typeface="Titillium Web"/>
                <a:cs typeface="Titillium Web"/>
                <a:sym typeface="Titillium Web"/>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 name="Footer Placeholder 1">
            <a:extLst>
              <a:ext uri="{FF2B5EF4-FFF2-40B4-BE49-F238E27FC236}">
                <a16:creationId xmlns:a16="http://schemas.microsoft.com/office/drawing/2014/main" id="{FE475AB6-4199-02BB-CF0D-834A1E8CE214}"/>
              </a:ext>
            </a:extLst>
          </p:cNvPr>
          <p:cNvSpPr>
            <a:spLocks noGrp="1"/>
          </p:cNvSpPr>
          <p:nvPr>
            <p:ph type="ftr" sz="quarter" idx="10"/>
          </p:nvPr>
        </p:nvSpPr>
        <p:spPr>
          <a:xfrm>
            <a:off x="933450" y="732641"/>
            <a:ext cx="6172200" cy="547688"/>
          </a:xfrm>
          <a:prstGeom prst="rect">
            <a:avLst/>
          </a:prstGeom>
        </p:spPr>
        <p:txBody>
          <a:bodyPr/>
          <a:lstStyle/>
          <a:p>
            <a:r>
              <a:rPr lang="it-IT" b="1"/>
              <a:t>Analisi dei divari di genere attraverso i dati dell’INPS. Focus sulle prestazioni e sugli incentivi  all’occupazione</a:t>
            </a:r>
            <a:endParaRPr lang="en-IT" dirty="0"/>
          </a:p>
        </p:txBody>
      </p:sp>
      <p:sp>
        <p:nvSpPr>
          <p:cNvPr id="3" name="Slide Number Placeholder 2">
            <a:extLst>
              <a:ext uri="{FF2B5EF4-FFF2-40B4-BE49-F238E27FC236}">
                <a16:creationId xmlns:a16="http://schemas.microsoft.com/office/drawing/2014/main" id="{BBC9CCC8-9200-60E5-E404-E61AFCDD5BA8}"/>
              </a:ext>
            </a:extLst>
          </p:cNvPr>
          <p:cNvSpPr>
            <a:spLocks noGrp="1"/>
          </p:cNvSpPr>
          <p:nvPr>
            <p:ph type="sldNum" sz="quarter" idx="11"/>
          </p:nvPr>
        </p:nvSpPr>
        <p:spPr>
          <a:xfrm>
            <a:off x="933450" y="9035267"/>
            <a:ext cx="1300163" cy="547688"/>
          </a:xfrm>
          <a:prstGeom prst="rect">
            <a:avLst/>
          </a:prstGeom>
        </p:spPr>
        <p:txBody>
          <a:bodyPr/>
          <a:lstStyle/>
          <a:p>
            <a:fld id="{F0221AAB-2B63-824F-A124-88DC2873D25D}" type="slidenum">
              <a:rPr lang="en-IT" smtClean="0"/>
              <a:pPr/>
              <a:t>‹N›</a:t>
            </a:fld>
            <a:endParaRPr lang="en-IT" dirty="0"/>
          </a:p>
        </p:txBody>
      </p:sp>
      <p:sp>
        <p:nvSpPr>
          <p:cNvPr id="5" name="Google Shape;168;p36">
            <a:extLst>
              <a:ext uri="{FF2B5EF4-FFF2-40B4-BE49-F238E27FC236}">
                <a16:creationId xmlns:a16="http://schemas.microsoft.com/office/drawing/2014/main" id="{63F4F4D9-0E00-D04A-75F1-3C059B132528}"/>
              </a:ext>
            </a:extLst>
          </p:cNvPr>
          <p:cNvSpPr txBox="1">
            <a:spLocks noGrp="1"/>
          </p:cNvSpPr>
          <p:nvPr>
            <p:ph type="body" idx="12"/>
          </p:nvPr>
        </p:nvSpPr>
        <p:spPr>
          <a:xfrm>
            <a:off x="6817380" y="4427010"/>
            <a:ext cx="4908456" cy="610173"/>
          </a:xfrm>
          <a:prstGeom prst="rect">
            <a:avLst/>
          </a:prstGeom>
          <a:noFill/>
          <a:ln>
            <a:noFill/>
          </a:ln>
        </p:spPr>
        <p:txBody>
          <a:bodyPr spcFirstLastPara="1" wrap="square" lIns="91425" tIns="45700" rIns="91425" bIns="45700" anchor="t" anchorCtr="0">
            <a:noAutofit/>
          </a:bodyPr>
          <a:lstStyle>
            <a:lvl1pPr marL="0" marR="0" lvl="0" indent="0" algn="l" rtl="0">
              <a:lnSpc>
                <a:spcPct val="120000"/>
              </a:lnSpc>
              <a:spcBef>
                <a:spcPts val="0"/>
              </a:spcBef>
              <a:spcAft>
                <a:spcPts val="0"/>
              </a:spcAft>
              <a:buClr>
                <a:srgbClr val="7BA9EC"/>
              </a:buClr>
              <a:buSzPts val="2400"/>
              <a:buFont typeface="Arial"/>
              <a:buNone/>
              <a:defRPr sz="2400" b="1" i="0" u="none" strike="noStrike" cap="none">
                <a:solidFill>
                  <a:srgbClr val="7BA9EC"/>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6" name="Google Shape;169;p36">
            <a:extLst>
              <a:ext uri="{FF2B5EF4-FFF2-40B4-BE49-F238E27FC236}">
                <a16:creationId xmlns:a16="http://schemas.microsoft.com/office/drawing/2014/main" id="{1CC43818-2A02-7901-5E8E-9DA3737914FE}"/>
              </a:ext>
            </a:extLst>
          </p:cNvPr>
          <p:cNvSpPr txBox="1">
            <a:spLocks noGrp="1"/>
          </p:cNvSpPr>
          <p:nvPr>
            <p:ph type="body" idx="13"/>
          </p:nvPr>
        </p:nvSpPr>
        <p:spPr>
          <a:xfrm>
            <a:off x="6817380" y="5086508"/>
            <a:ext cx="4908456" cy="2824247"/>
          </a:xfrm>
          <a:prstGeom prst="rect">
            <a:avLst/>
          </a:prstGeom>
          <a:noFill/>
          <a:ln>
            <a:noFill/>
          </a:ln>
        </p:spPr>
        <p:txBody>
          <a:bodyPr spcFirstLastPara="1" wrap="square" lIns="91425" tIns="0" rIns="91425" bIns="45700" anchor="t" anchorCtr="0">
            <a:noAutofit/>
          </a:bodyPr>
          <a:lstStyle>
            <a:lvl1pPr marL="0" marR="0" lvl="0" indent="0" algn="l" rtl="0">
              <a:lnSpc>
                <a:spcPts val="3420"/>
              </a:lnSpc>
              <a:spcBef>
                <a:spcPts val="0"/>
              </a:spcBef>
              <a:spcAft>
                <a:spcPts val="0"/>
              </a:spcAft>
              <a:buClr>
                <a:schemeClr val="dk1"/>
              </a:buClr>
              <a:buSzPts val="2000"/>
              <a:buFont typeface="Arial"/>
              <a:buNone/>
              <a:defRPr sz="2400" b="0" i="0" u="none" strike="noStrike" cap="none">
                <a:solidFill>
                  <a:schemeClr val="dk1"/>
                </a:solidFill>
                <a:latin typeface="Titillium Web"/>
                <a:ea typeface="Titillium Web"/>
                <a:cs typeface="Titillium Web"/>
                <a:sym typeface="Titillium Web"/>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7" name="Google Shape;168;p36">
            <a:extLst>
              <a:ext uri="{FF2B5EF4-FFF2-40B4-BE49-F238E27FC236}">
                <a16:creationId xmlns:a16="http://schemas.microsoft.com/office/drawing/2014/main" id="{638B2CA3-F361-806D-52CC-397A2AD00256}"/>
              </a:ext>
            </a:extLst>
          </p:cNvPr>
          <p:cNvSpPr txBox="1">
            <a:spLocks noGrp="1"/>
          </p:cNvSpPr>
          <p:nvPr>
            <p:ph type="body" idx="14"/>
          </p:nvPr>
        </p:nvSpPr>
        <p:spPr>
          <a:xfrm>
            <a:off x="12285851" y="4427010"/>
            <a:ext cx="4908456" cy="610173"/>
          </a:xfrm>
          <a:prstGeom prst="rect">
            <a:avLst/>
          </a:prstGeom>
          <a:noFill/>
          <a:ln>
            <a:noFill/>
          </a:ln>
        </p:spPr>
        <p:txBody>
          <a:bodyPr spcFirstLastPara="1" wrap="square" lIns="91425" tIns="45700" rIns="91425" bIns="45700" anchor="t" anchorCtr="0">
            <a:noAutofit/>
          </a:bodyPr>
          <a:lstStyle>
            <a:lvl1pPr marL="0" marR="0" lvl="0" indent="0" algn="l" rtl="0">
              <a:lnSpc>
                <a:spcPct val="120000"/>
              </a:lnSpc>
              <a:spcBef>
                <a:spcPts val="0"/>
              </a:spcBef>
              <a:spcAft>
                <a:spcPts val="0"/>
              </a:spcAft>
              <a:buClr>
                <a:srgbClr val="7BA9EC"/>
              </a:buClr>
              <a:buSzPts val="2400"/>
              <a:buFont typeface="Arial"/>
              <a:buNone/>
              <a:defRPr sz="2400" b="1" i="0" u="none" strike="noStrike" cap="none">
                <a:solidFill>
                  <a:srgbClr val="7BA9EC"/>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8" name="Google Shape;169;p36">
            <a:extLst>
              <a:ext uri="{FF2B5EF4-FFF2-40B4-BE49-F238E27FC236}">
                <a16:creationId xmlns:a16="http://schemas.microsoft.com/office/drawing/2014/main" id="{8644A5DC-93C1-7650-241E-4D70DB237417}"/>
              </a:ext>
            </a:extLst>
          </p:cNvPr>
          <p:cNvSpPr txBox="1">
            <a:spLocks noGrp="1"/>
          </p:cNvSpPr>
          <p:nvPr>
            <p:ph type="body" idx="15"/>
          </p:nvPr>
        </p:nvSpPr>
        <p:spPr>
          <a:xfrm>
            <a:off x="12285851" y="5086508"/>
            <a:ext cx="4908456" cy="2824247"/>
          </a:xfrm>
          <a:prstGeom prst="rect">
            <a:avLst/>
          </a:prstGeom>
          <a:noFill/>
          <a:ln>
            <a:noFill/>
          </a:ln>
        </p:spPr>
        <p:txBody>
          <a:bodyPr spcFirstLastPara="1" wrap="square" lIns="91425" tIns="0" rIns="91425" bIns="45700" anchor="t" anchorCtr="0">
            <a:noAutofit/>
          </a:bodyPr>
          <a:lstStyle>
            <a:lvl1pPr marL="0" marR="0" lvl="0" indent="0" algn="l" rtl="0">
              <a:lnSpc>
                <a:spcPts val="3420"/>
              </a:lnSpc>
              <a:spcBef>
                <a:spcPts val="0"/>
              </a:spcBef>
              <a:spcAft>
                <a:spcPts val="0"/>
              </a:spcAft>
              <a:buClr>
                <a:schemeClr val="dk1"/>
              </a:buClr>
              <a:buSzPts val="2000"/>
              <a:buFont typeface="Arial"/>
              <a:buNone/>
              <a:defRPr sz="2400" b="0" i="0" u="none" strike="noStrike" cap="none">
                <a:solidFill>
                  <a:schemeClr val="dk1"/>
                </a:solidFill>
                <a:latin typeface="Titillium Web"/>
                <a:ea typeface="Titillium Web"/>
                <a:cs typeface="Titillium Web"/>
                <a:sym typeface="Titillium Web"/>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9" name="Title 8">
            <a:extLst>
              <a:ext uri="{FF2B5EF4-FFF2-40B4-BE49-F238E27FC236}">
                <a16:creationId xmlns:a16="http://schemas.microsoft.com/office/drawing/2014/main" id="{927130ED-6976-52FD-EFAE-A5A4998DA0DE}"/>
              </a:ext>
            </a:extLst>
          </p:cNvPr>
          <p:cNvSpPr>
            <a:spLocks noGrp="1"/>
          </p:cNvSpPr>
          <p:nvPr>
            <p:ph type="title"/>
          </p:nvPr>
        </p:nvSpPr>
        <p:spPr/>
        <p:txBody>
          <a:bodyPr/>
          <a:lstStyle/>
          <a:p>
            <a:r>
              <a:rPr lang="en-GB"/>
              <a:t>Click to edit Master title style</a:t>
            </a:r>
            <a:endParaRPr lang="en-IT"/>
          </a:p>
        </p:txBody>
      </p:sp>
    </p:spTree>
    <p:extLst>
      <p:ext uri="{BB962C8B-B14F-4D97-AF65-F5344CB8AC3E}">
        <p14:creationId xmlns:p14="http://schemas.microsoft.com/office/powerpoint/2010/main" val="2451630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 paragrafi" preserve="1" userDrawn="1">
  <p:cSld name="4 paragrafi">
    <p:spTree>
      <p:nvGrpSpPr>
        <p:cNvPr id="1" name="Shape 178"/>
        <p:cNvGrpSpPr/>
        <p:nvPr/>
      </p:nvGrpSpPr>
      <p:grpSpPr>
        <a:xfrm>
          <a:off x="0" y="0"/>
          <a:ext cx="0" cy="0"/>
          <a:chOff x="0" y="0"/>
          <a:chExt cx="0" cy="0"/>
        </a:xfrm>
      </p:grpSpPr>
      <p:sp>
        <p:nvSpPr>
          <p:cNvPr id="180" name="Google Shape;180;p37"/>
          <p:cNvSpPr txBox="1">
            <a:spLocks noGrp="1"/>
          </p:cNvSpPr>
          <p:nvPr>
            <p:ph type="body" idx="1"/>
          </p:nvPr>
        </p:nvSpPr>
        <p:spPr>
          <a:xfrm>
            <a:off x="1384022" y="3427737"/>
            <a:ext cx="7313629" cy="450000"/>
          </a:xfrm>
          <a:prstGeom prst="rect">
            <a:avLst/>
          </a:prstGeom>
          <a:noFill/>
          <a:ln>
            <a:noFill/>
          </a:ln>
        </p:spPr>
        <p:txBody>
          <a:bodyPr spcFirstLastPara="1" wrap="square" lIns="91425" tIns="0" rIns="91425" bIns="45700" anchor="t" anchorCtr="0">
            <a:noAutofit/>
          </a:bodyPr>
          <a:lstStyle>
            <a:lvl1pPr marL="0" marR="0" lvl="0" indent="0" algn="l" rtl="0">
              <a:lnSpc>
                <a:spcPct val="120000"/>
              </a:lnSpc>
              <a:spcBef>
                <a:spcPts val="1000"/>
              </a:spcBef>
              <a:spcAft>
                <a:spcPts val="0"/>
              </a:spcAft>
              <a:buClr>
                <a:srgbClr val="84A9E6"/>
              </a:buClr>
              <a:buSzPts val="2400"/>
              <a:buFont typeface="Arial"/>
              <a:buNone/>
              <a:defRPr sz="2400" b="1" i="0" u="none" strike="noStrike" cap="none">
                <a:solidFill>
                  <a:srgbClr val="84A9E6"/>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81" name="Google Shape;181;p37"/>
          <p:cNvSpPr txBox="1">
            <a:spLocks noGrp="1"/>
          </p:cNvSpPr>
          <p:nvPr>
            <p:ph type="body" idx="2"/>
          </p:nvPr>
        </p:nvSpPr>
        <p:spPr>
          <a:xfrm>
            <a:off x="1384022" y="4017800"/>
            <a:ext cx="7311743" cy="1799340"/>
          </a:xfrm>
          <a:prstGeom prst="rect">
            <a:avLst/>
          </a:prstGeom>
          <a:noFill/>
          <a:ln>
            <a:noFill/>
          </a:ln>
        </p:spPr>
        <p:txBody>
          <a:bodyPr spcFirstLastPara="1" wrap="square" lIns="91425" tIns="0" rIns="91425" bIns="46800" anchor="t" anchorCtr="0">
            <a:noAutofit/>
          </a:bodyPr>
          <a:lstStyle>
            <a:lvl1pPr marL="0" marR="0" lvl="0" indent="0" algn="l" rtl="0">
              <a:lnSpc>
                <a:spcPts val="3420"/>
              </a:lnSpc>
              <a:spcBef>
                <a:spcPts val="1000"/>
              </a:spcBef>
              <a:spcAft>
                <a:spcPts val="0"/>
              </a:spcAft>
              <a:buClr>
                <a:schemeClr val="dk1"/>
              </a:buClr>
              <a:buSzPts val="2000"/>
              <a:buFont typeface="Arial"/>
              <a:buNone/>
              <a:defRPr sz="2400" b="0" i="0" u="none" strike="noStrike" cap="none">
                <a:solidFill>
                  <a:schemeClr val="dk1"/>
                </a:solidFill>
                <a:latin typeface="Titillium Web"/>
                <a:ea typeface="Titillium Web"/>
                <a:cs typeface="Titillium Web"/>
                <a:sym typeface="Titillium Web"/>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 name="Title 1">
            <a:extLst>
              <a:ext uri="{FF2B5EF4-FFF2-40B4-BE49-F238E27FC236}">
                <a16:creationId xmlns:a16="http://schemas.microsoft.com/office/drawing/2014/main" id="{3F312FB9-2240-8693-2933-9091C1852C3A}"/>
              </a:ext>
            </a:extLst>
          </p:cNvPr>
          <p:cNvSpPr>
            <a:spLocks noGrp="1"/>
          </p:cNvSpPr>
          <p:nvPr>
            <p:ph type="title"/>
          </p:nvPr>
        </p:nvSpPr>
        <p:spPr/>
        <p:txBody>
          <a:bodyPr/>
          <a:lstStyle/>
          <a:p>
            <a:r>
              <a:rPr lang="en-GB"/>
              <a:t>Click to edit Master title style</a:t>
            </a:r>
            <a:endParaRPr lang="en-IT"/>
          </a:p>
        </p:txBody>
      </p:sp>
      <p:sp>
        <p:nvSpPr>
          <p:cNvPr id="3" name="Footer Placeholder 2">
            <a:extLst>
              <a:ext uri="{FF2B5EF4-FFF2-40B4-BE49-F238E27FC236}">
                <a16:creationId xmlns:a16="http://schemas.microsoft.com/office/drawing/2014/main" id="{F7AE5918-2A02-31A3-35D0-BB89C41E7CB2}"/>
              </a:ext>
            </a:extLst>
          </p:cNvPr>
          <p:cNvSpPr>
            <a:spLocks noGrp="1"/>
          </p:cNvSpPr>
          <p:nvPr>
            <p:ph type="ftr" sz="quarter" idx="10"/>
          </p:nvPr>
        </p:nvSpPr>
        <p:spPr>
          <a:xfrm>
            <a:off x="933450" y="732641"/>
            <a:ext cx="6172200" cy="547688"/>
          </a:xfrm>
          <a:prstGeom prst="rect">
            <a:avLst/>
          </a:prstGeom>
        </p:spPr>
        <p:txBody>
          <a:bodyPr/>
          <a:lstStyle/>
          <a:p>
            <a:r>
              <a:rPr lang="it-IT" b="1"/>
              <a:t>Analisi dei divari di genere attraverso i dati dell’INPS. Focus sulle prestazioni e sugli incentivi  all’occupazione</a:t>
            </a:r>
            <a:endParaRPr lang="en-IT" dirty="0"/>
          </a:p>
        </p:txBody>
      </p:sp>
      <p:sp>
        <p:nvSpPr>
          <p:cNvPr id="4" name="Slide Number Placeholder 3">
            <a:extLst>
              <a:ext uri="{FF2B5EF4-FFF2-40B4-BE49-F238E27FC236}">
                <a16:creationId xmlns:a16="http://schemas.microsoft.com/office/drawing/2014/main" id="{7CBA8E6F-1AB0-4549-732C-F2A5844AD22E}"/>
              </a:ext>
            </a:extLst>
          </p:cNvPr>
          <p:cNvSpPr>
            <a:spLocks noGrp="1"/>
          </p:cNvSpPr>
          <p:nvPr>
            <p:ph type="sldNum" sz="quarter" idx="11"/>
          </p:nvPr>
        </p:nvSpPr>
        <p:spPr>
          <a:xfrm>
            <a:off x="933450" y="9035267"/>
            <a:ext cx="1300163" cy="547688"/>
          </a:xfrm>
          <a:prstGeom prst="rect">
            <a:avLst/>
          </a:prstGeom>
        </p:spPr>
        <p:txBody>
          <a:bodyPr/>
          <a:lstStyle/>
          <a:p>
            <a:fld id="{F0221AAB-2B63-824F-A124-88DC2873D25D}" type="slidenum">
              <a:rPr lang="en-IT" smtClean="0"/>
              <a:pPr/>
              <a:t>‹N›</a:t>
            </a:fld>
            <a:endParaRPr lang="en-IT" dirty="0"/>
          </a:p>
        </p:txBody>
      </p:sp>
      <p:sp>
        <p:nvSpPr>
          <p:cNvPr id="5" name="Google Shape;180;p37">
            <a:extLst>
              <a:ext uri="{FF2B5EF4-FFF2-40B4-BE49-F238E27FC236}">
                <a16:creationId xmlns:a16="http://schemas.microsoft.com/office/drawing/2014/main" id="{7257438A-16EE-66B3-0509-0414EA37526C}"/>
              </a:ext>
            </a:extLst>
          </p:cNvPr>
          <p:cNvSpPr txBox="1">
            <a:spLocks noGrp="1"/>
          </p:cNvSpPr>
          <p:nvPr>
            <p:ph type="body" idx="12"/>
          </p:nvPr>
        </p:nvSpPr>
        <p:spPr>
          <a:xfrm>
            <a:off x="1384022" y="6170937"/>
            <a:ext cx="7313629" cy="450000"/>
          </a:xfrm>
          <a:prstGeom prst="rect">
            <a:avLst/>
          </a:prstGeom>
          <a:noFill/>
          <a:ln>
            <a:noFill/>
          </a:ln>
        </p:spPr>
        <p:txBody>
          <a:bodyPr spcFirstLastPara="1" wrap="square" lIns="91425" tIns="0" rIns="91425" bIns="45700" anchor="t" anchorCtr="0">
            <a:noAutofit/>
          </a:bodyPr>
          <a:lstStyle>
            <a:lvl1pPr marL="0" marR="0" lvl="0" indent="0" algn="l" rtl="0">
              <a:lnSpc>
                <a:spcPct val="120000"/>
              </a:lnSpc>
              <a:spcBef>
                <a:spcPts val="1000"/>
              </a:spcBef>
              <a:spcAft>
                <a:spcPts val="0"/>
              </a:spcAft>
              <a:buClr>
                <a:srgbClr val="84A9E6"/>
              </a:buClr>
              <a:buSzPts val="2400"/>
              <a:buFont typeface="Arial"/>
              <a:buNone/>
              <a:defRPr sz="2400" b="1" i="0" u="none" strike="noStrike" cap="none">
                <a:solidFill>
                  <a:srgbClr val="84A9E6"/>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6" name="Google Shape;181;p37">
            <a:extLst>
              <a:ext uri="{FF2B5EF4-FFF2-40B4-BE49-F238E27FC236}">
                <a16:creationId xmlns:a16="http://schemas.microsoft.com/office/drawing/2014/main" id="{F49B13AB-F11C-245A-C0F4-C740418DD4EA}"/>
              </a:ext>
            </a:extLst>
          </p:cNvPr>
          <p:cNvSpPr txBox="1">
            <a:spLocks noGrp="1"/>
          </p:cNvSpPr>
          <p:nvPr>
            <p:ph type="body" idx="13"/>
          </p:nvPr>
        </p:nvSpPr>
        <p:spPr>
          <a:xfrm>
            <a:off x="1384022" y="6761000"/>
            <a:ext cx="7311743" cy="1799340"/>
          </a:xfrm>
          <a:prstGeom prst="rect">
            <a:avLst/>
          </a:prstGeom>
          <a:noFill/>
          <a:ln>
            <a:noFill/>
          </a:ln>
        </p:spPr>
        <p:txBody>
          <a:bodyPr spcFirstLastPara="1" wrap="square" lIns="91425" tIns="0" rIns="91425" bIns="46800" anchor="t" anchorCtr="0">
            <a:noAutofit/>
          </a:bodyPr>
          <a:lstStyle>
            <a:lvl1pPr marL="0" marR="0" lvl="0" indent="0" algn="l" rtl="0">
              <a:lnSpc>
                <a:spcPts val="3420"/>
              </a:lnSpc>
              <a:spcBef>
                <a:spcPts val="1000"/>
              </a:spcBef>
              <a:spcAft>
                <a:spcPts val="0"/>
              </a:spcAft>
              <a:buClr>
                <a:schemeClr val="dk1"/>
              </a:buClr>
              <a:buSzPts val="2000"/>
              <a:buFont typeface="Arial"/>
              <a:buNone/>
              <a:defRPr sz="2400" b="0" i="0" u="none" strike="noStrike" cap="none">
                <a:solidFill>
                  <a:schemeClr val="dk1"/>
                </a:solidFill>
                <a:latin typeface="Titillium Web"/>
                <a:ea typeface="Titillium Web"/>
                <a:cs typeface="Titillium Web"/>
                <a:sym typeface="Titillium Web"/>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7" name="Google Shape;180;p37">
            <a:extLst>
              <a:ext uri="{FF2B5EF4-FFF2-40B4-BE49-F238E27FC236}">
                <a16:creationId xmlns:a16="http://schemas.microsoft.com/office/drawing/2014/main" id="{63BF99F0-A1A1-B39F-9C83-32492AE23F26}"/>
              </a:ext>
            </a:extLst>
          </p:cNvPr>
          <p:cNvSpPr txBox="1">
            <a:spLocks noGrp="1"/>
          </p:cNvSpPr>
          <p:nvPr>
            <p:ph type="body" idx="14"/>
          </p:nvPr>
        </p:nvSpPr>
        <p:spPr>
          <a:xfrm>
            <a:off x="9398470" y="3427737"/>
            <a:ext cx="7313629" cy="450000"/>
          </a:xfrm>
          <a:prstGeom prst="rect">
            <a:avLst/>
          </a:prstGeom>
          <a:noFill/>
          <a:ln>
            <a:noFill/>
          </a:ln>
        </p:spPr>
        <p:txBody>
          <a:bodyPr spcFirstLastPara="1" wrap="square" lIns="91425" tIns="0" rIns="91425" bIns="45700" anchor="t" anchorCtr="0">
            <a:noAutofit/>
          </a:bodyPr>
          <a:lstStyle>
            <a:lvl1pPr marL="0" marR="0" lvl="0" indent="0" algn="l" rtl="0">
              <a:lnSpc>
                <a:spcPct val="120000"/>
              </a:lnSpc>
              <a:spcBef>
                <a:spcPts val="1000"/>
              </a:spcBef>
              <a:spcAft>
                <a:spcPts val="0"/>
              </a:spcAft>
              <a:buClr>
                <a:srgbClr val="84A9E6"/>
              </a:buClr>
              <a:buSzPts val="2400"/>
              <a:buFont typeface="Arial"/>
              <a:buNone/>
              <a:defRPr sz="2400" b="1" i="0" u="none" strike="noStrike" cap="none">
                <a:solidFill>
                  <a:srgbClr val="84A9E6"/>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8" name="Google Shape;181;p37">
            <a:extLst>
              <a:ext uri="{FF2B5EF4-FFF2-40B4-BE49-F238E27FC236}">
                <a16:creationId xmlns:a16="http://schemas.microsoft.com/office/drawing/2014/main" id="{C582D61C-AAEF-E17D-05D9-3B1CC5DDC4CE}"/>
              </a:ext>
            </a:extLst>
          </p:cNvPr>
          <p:cNvSpPr txBox="1">
            <a:spLocks noGrp="1"/>
          </p:cNvSpPr>
          <p:nvPr>
            <p:ph type="body" idx="15"/>
          </p:nvPr>
        </p:nvSpPr>
        <p:spPr>
          <a:xfrm>
            <a:off x="9398470" y="4017800"/>
            <a:ext cx="7311743" cy="1799340"/>
          </a:xfrm>
          <a:prstGeom prst="rect">
            <a:avLst/>
          </a:prstGeom>
          <a:noFill/>
          <a:ln>
            <a:noFill/>
          </a:ln>
        </p:spPr>
        <p:txBody>
          <a:bodyPr spcFirstLastPara="1" wrap="square" lIns="91425" tIns="0" rIns="91425" bIns="46800" anchor="t" anchorCtr="0">
            <a:noAutofit/>
          </a:bodyPr>
          <a:lstStyle>
            <a:lvl1pPr marL="0" marR="0" lvl="0" indent="0" algn="l" rtl="0">
              <a:lnSpc>
                <a:spcPts val="3420"/>
              </a:lnSpc>
              <a:spcBef>
                <a:spcPts val="1000"/>
              </a:spcBef>
              <a:spcAft>
                <a:spcPts val="0"/>
              </a:spcAft>
              <a:buClr>
                <a:schemeClr val="dk1"/>
              </a:buClr>
              <a:buSzPts val="2000"/>
              <a:buFont typeface="Arial"/>
              <a:buNone/>
              <a:defRPr sz="2400" b="0" i="0" u="none" strike="noStrike" cap="none">
                <a:solidFill>
                  <a:schemeClr val="dk1"/>
                </a:solidFill>
                <a:latin typeface="Titillium Web"/>
                <a:ea typeface="Titillium Web"/>
                <a:cs typeface="Titillium Web"/>
                <a:sym typeface="Titillium Web"/>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9" name="Google Shape;180;p37">
            <a:extLst>
              <a:ext uri="{FF2B5EF4-FFF2-40B4-BE49-F238E27FC236}">
                <a16:creationId xmlns:a16="http://schemas.microsoft.com/office/drawing/2014/main" id="{BA40AC55-3164-EE35-7118-3E038884B4BD}"/>
              </a:ext>
            </a:extLst>
          </p:cNvPr>
          <p:cNvSpPr txBox="1">
            <a:spLocks noGrp="1"/>
          </p:cNvSpPr>
          <p:nvPr>
            <p:ph type="body" idx="16"/>
          </p:nvPr>
        </p:nvSpPr>
        <p:spPr>
          <a:xfrm>
            <a:off x="9398470" y="6170937"/>
            <a:ext cx="7313629" cy="450000"/>
          </a:xfrm>
          <a:prstGeom prst="rect">
            <a:avLst/>
          </a:prstGeom>
          <a:noFill/>
          <a:ln>
            <a:noFill/>
          </a:ln>
        </p:spPr>
        <p:txBody>
          <a:bodyPr spcFirstLastPara="1" wrap="square" lIns="91425" tIns="0" rIns="91425" bIns="45700" anchor="t" anchorCtr="0">
            <a:noAutofit/>
          </a:bodyPr>
          <a:lstStyle>
            <a:lvl1pPr marL="0" marR="0" lvl="0" indent="0" algn="l" rtl="0">
              <a:lnSpc>
                <a:spcPct val="120000"/>
              </a:lnSpc>
              <a:spcBef>
                <a:spcPts val="1000"/>
              </a:spcBef>
              <a:spcAft>
                <a:spcPts val="0"/>
              </a:spcAft>
              <a:buClr>
                <a:srgbClr val="84A9E6"/>
              </a:buClr>
              <a:buSzPts val="2400"/>
              <a:buFont typeface="Arial"/>
              <a:buNone/>
              <a:defRPr sz="2400" b="1" i="0" u="none" strike="noStrike" cap="none">
                <a:solidFill>
                  <a:srgbClr val="84A9E6"/>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81;p37">
            <a:extLst>
              <a:ext uri="{FF2B5EF4-FFF2-40B4-BE49-F238E27FC236}">
                <a16:creationId xmlns:a16="http://schemas.microsoft.com/office/drawing/2014/main" id="{C9C6861E-CBF9-BAA9-A90C-457C37F5D988}"/>
              </a:ext>
            </a:extLst>
          </p:cNvPr>
          <p:cNvSpPr txBox="1">
            <a:spLocks noGrp="1"/>
          </p:cNvSpPr>
          <p:nvPr>
            <p:ph type="body" idx="17"/>
          </p:nvPr>
        </p:nvSpPr>
        <p:spPr>
          <a:xfrm>
            <a:off x="9398470" y="6761000"/>
            <a:ext cx="7311743" cy="1799340"/>
          </a:xfrm>
          <a:prstGeom prst="rect">
            <a:avLst/>
          </a:prstGeom>
          <a:noFill/>
          <a:ln>
            <a:noFill/>
          </a:ln>
        </p:spPr>
        <p:txBody>
          <a:bodyPr spcFirstLastPara="1" wrap="square" lIns="91425" tIns="0" rIns="91425" bIns="46800" anchor="t" anchorCtr="0">
            <a:noAutofit/>
          </a:bodyPr>
          <a:lstStyle>
            <a:lvl1pPr marL="0" marR="0" lvl="0" indent="0" algn="l" rtl="0">
              <a:lnSpc>
                <a:spcPts val="3420"/>
              </a:lnSpc>
              <a:spcBef>
                <a:spcPts val="1000"/>
              </a:spcBef>
              <a:spcAft>
                <a:spcPts val="0"/>
              </a:spcAft>
              <a:buClr>
                <a:schemeClr val="dk1"/>
              </a:buClr>
              <a:buSzPts val="2000"/>
              <a:buFont typeface="Arial"/>
              <a:buNone/>
              <a:defRPr sz="2400" b="0" i="0" u="none" strike="noStrike" cap="none">
                <a:solidFill>
                  <a:schemeClr val="dk1"/>
                </a:solidFill>
                <a:latin typeface="Titillium Web"/>
                <a:ea typeface="Titillium Web"/>
                <a:cs typeface="Titillium Web"/>
                <a:sym typeface="Titillium Web"/>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3595667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immagine_orizzontale" preserve="1" userDrawn="1">
  <p:cSld name="immagine_orizzontale">
    <p:spTree>
      <p:nvGrpSpPr>
        <p:cNvPr id="1" name="Shape 201"/>
        <p:cNvGrpSpPr/>
        <p:nvPr/>
      </p:nvGrpSpPr>
      <p:grpSpPr>
        <a:xfrm>
          <a:off x="0" y="0"/>
          <a:ext cx="0" cy="0"/>
          <a:chOff x="0" y="0"/>
          <a:chExt cx="0" cy="0"/>
        </a:xfrm>
      </p:grpSpPr>
      <p:sp>
        <p:nvSpPr>
          <p:cNvPr id="202" name="Google Shape;202;p40"/>
          <p:cNvSpPr>
            <a:spLocks noGrp="1"/>
          </p:cNvSpPr>
          <p:nvPr>
            <p:ph type="pic" idx="2"/>
          </p:nvPr>
        </p:nvSpPr>
        <p:spPr>
          <a:xfrm>
            <a:off x="16902" y="0"/>
            <a:ext cx="18271098" cy="4501434"/>
          </a:xfrm>
          <a:prstGeom prst="rect">
            <a:avLst/>
          </a:prstGeom>
          <a:noFill/>
          <a:ln>
            <a:noFill/>
          </a:ln>
        </p:spPr>
      </p:sp>
      <p:sp>
        <p:nvSpPr>
          <p:cNvPr id="203" name="Google Shape;203;p40"/>
          <p:cNvSpPr txBox="1">
            <a:spLocks noGrp="1"/>
          </p:cNvSpPr>
          <p:nvPr>
            <p:ph type="body" idx="1"/>
          </p:nvPr>
        </p:nvSpPr>
        <p:spPr>
          <a:xfrm>
            <a:off x="1366838" y="5143499"/>
            <a:ext cx="7777162" cy="642025"/>
          </a:xfrm>
          <a:prstGeom prst="rect">
            <a:avLst/>
          </a:prstGeom>
          <a:noFill/>
          <a:ln>
            <a:noFill/>
          </a:ln>
        </p:spPr>
        <p:txBody>
          <a:bodyPr spcFirstLastPara="1" wrap="square" lIns="91425" tIns="45700" rIns="91425" bIns="45700" anchor="t" anchorCtr="0">
            <a:noAutofit/>
          </a:bodyPr>
          <a:lstStyle>
            <a:lvl1pPr marL="0" marR="0" lvl="0" indent="0" algn="l" rtl="0">
              <a:lnSpc>
                <a:spcPct val="120000"/>
              </a:lnSpc>
              <a:spcBef>
                <a:spcPts val="1000"/>
              </a:spcBef>
              <a:spcAft>
                <a:spcPts val="0"/>
              </a:spcAft>
              <a:buClr>
                <a:srgbClr val="84A9E6"/>
              </a:buClr>
              <a:buSzPts val="2400"/>
              <a:buFont typeface="Arial"/>
              <a:buNone/>
              <a:defRPr sz="2400" b="1" i="0" u="none" strike="noStrike" cap="none">
                <a:solidFill>
                  <a:srgbClr val="84A9E6"/>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04" name="Google Shape;204;p40"/>
          <p:cNvSpPr txBox="1">
            <a:spLocks noGrp="1"/>
          </p:cNvSpPr>
          <p:nvPr>
            <p:ph type="body" idx="3"/>
          </p:nvPr>
        </p:nvSpPr>
        <p:spPr>
          <a:xfrm>
            <a:off x="1366838" y="5925587"/>
            <a:ext cx="7508221" cy="2698459"/>
          </a:xfrm>
          <a:prstGeom prst="rect">
            <a:avLst/>
          </a:prstGeom>
          <a:noFill/>
          <a:ln>
            <a:noFill/>
          </a:ln>
        </p:spPr>
        <p:txBody>
          <a:bodyPr spcFirstLastPara="1" wrap="square" lIns="91425" tIns="45700" rIns="91425" bIns="45700" anchor="t" anchorCtr="0">
            <a:noAutofit/>
          </a:bodyPr>
          <a:lstStyle>
            <a:lvl1pPr marL="0" marR="0" lvl="0" indent="0" algn="l" rtl="0">
              <a:lnSpc>
                <a:spcPts val="3420"/>
              </a:lnSpc>
              <a:spcBef>
                <a:spcPts val="1000"/>
              </a:spcBef>
              <a:spcAft>
                <a:spcPts val="0"/>
              </a:spcAft>
              <a:buClr>
                <a:schemeClr val="dk1"/>
              </a:buClr>
              <a:buSzPts val="2000"/>
              <a:buFont typeface="Arial"/>
              <a:buNone/>
              <a:defRPr sz="2400" b="0" i="0" u="none" strike="noStrike" cap="none">
                <a:solidFill>
                  <a:schemeClr val="dk1"/>
                </a:solidFill>
                <a:latin typeface="Titillium Web"/>
                <a:ea typeface="Titillium Web"/>
                <a:cs typeface="Titillium Web"/>
                <a:sym typeface="Titillium Web"/>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3" name="Footer Placeholder 2">
            <a:extLst>
              <a:ext uri="{FF2B5EF4-FFF2-40B4-BE49-F238E27FC236}">
                <a16:creationId xmlns:a16="http://schemas.microsoft.com/office/drawing/2014/main" id="{4911E099-C451-A1D9-49C6-4E5B88844B1E}"/>
              </a:ext>
            </a:extLst>
          </p:cNvPr>
          <p:cNvSpPr>
            <a:spLocks noGrp="1"/>
          </p:cNvSpPr>
          <p:nvPr>
            <p:ph type="ftr" sz="quarter" idx="10"/>
          </p:nvPr>
        </p:nvSpPr>
        <p:spPr>
          <a:xfrm>
            <a:off x="933450" y="732641"/>
            <a:ext cx="6172200" cy="547688"/>
          </a:xfrm>
          <a:prstGeom prst="rect">
            <a:avLst/>
          </a:prstGeom>
        </p:spPr>
        <p:txBody>
          <a:bodyPr/>
          <a:lstStyle>
            <a:lvl1pPr>
              <a:defRPr>
                <a:solidFill>
                  <a:schemeClr val="bg1"/>
                </a:solidFill>
              </a:defRPr>
            </a:lvl1pPr>
          </a:lstStyle>
          <a:p>
            <a:r>
              <a:rPr lang="it-IT" b="1"/>
              <a:t>Analisi dei divari di genere attraverso i dati dell’INPS. Focus sulle prestazioni e sugli incentivi  all’occupazione</a:t>
            </a:r>
            <a:endParaRPr lang="en-IT" dirty="0"/>
          </a:p>
        </p:txBody>
      </p:sp>
      <p:sp>
        <p:nvSpPr>
          <p:cNvPr id="4" name="Slide Number Placeholder 3">
            <a:extLst>
              <a:ext uri="{FF2B5EF4-FFF2-40B4-BE49-F238E27FC236}">
                <a16:creationId xmlns:a16="http://schemas.microsoft.com/office/drawing/2014/main" id="{557C32A4-4710-93EC-463D-32F3C4DA3FF4}"/>
              </a:ext>
            </a:extLst>
          </p:cNvPr>
          <p:cNvSpPr>
            <a:spLocks noGrp="1"/>
          </p:cNvSpPr>
          <p:nvPr>
            <p:ph type="sldNum" sz="quarter" idx="11"/>
          </p:nvPr>
        </p:nvSpPr>
        <p:spPr>
          <a:xfrm>
            <a:off x="933450" y="9035267"/>
            <a:ext cx="1300163" cy="547688"/>
          </a:xfrm>
          <a:prstGeom prst="rect">
            <a:avLst/>
          </a:prstGeom>
        </p:spPr>
        <p:txBody>
          <a:bodyPr/>
          <a:lstStyle/>
          <a:p>
            <a:fld id="{F0221AAB-2B63-824F-A124-88DC2873D25D}" type="slidenum">
              <a:rPr lang="en-IT" smtClean="0"/>
              <a:pPr/>
              <a:t>‹N›</a:t>
            </a:fld>
            <a:endParaRPr lang="en-IT" dirty="0"/>
          </a:p>
        </p:txBody>
      </p:sp>
      <p:sp>
        <p:nvSpPr>
          <p:cNvPr id="6" name="Google Shape;204;p40">
            <a:extLst>
              <a:ext uri="{FF2B5EF4-FFF2-40B4-BE49-F238E27FC236}">
                <a16:creationId xmlns:a16="http://schemas.microsoft.com/office/drawing/2014/main" id="{BB8A6B18-677E-8DE2-9885-42E769F5AC62}"/>
              </a:ext>
            </a:extLst>
          </p:cNvPr>
          <p:cNvSpPr txBox="1">
            <a:spLocks noGrp="1"/>
          </p:cNvSpPr>
          <p:nvPr>
            <p:ph type="body" idx="12"/>
          </p:nvPr>
        </p:nvSpPr>
        <p:spPr>
          <a:xfrm>
            <a:off x="9399215" y="5925587"/>
            <a:ext cx="7508221" cy="2698459"/>
          </a:xfrm>
          <a:prstGeom prst="rect">
            <a:avLst/>
          </a:prstGeom>
          <a:noFill/>
          <a:ln>
            <a:noFill/>
          </a:ln>
        </p:spPr>
        <p:txBody>
          <a:bodyPr spcFirstLastPara="1" wrap="square" lIns="91425" tIns="45700" rIns="91425" bIns="45700" anchor="t" anchorCtr="0">
            <a:noAutofit/>
          </a:bodyPr>
          <a:lstStyle>
            <a:lvl1pPr marL="0" marR="0" lvl="0" indent="0" algn="l" rtl="0">
              <a:lnSpc>
                <a:spcPts val="3420"/>
              </a:lnSpc>
              <a:spcBef>
                <a:spcPts val="1000"/>
              </a:spcBef>
              <a:spcAft>
                <a:spcPts val="0"/>
              </a:spcAft>
              <a:buClr>
                <a:schemeClr val="dk1"/>
              </a:buClr>
              <a:buSzPts val="2000"/>
              <a:buFont typeface="Arial"/>
              <a:buNone/>
              <a:defRPr sz="2400" b="0" i="0" u="none" strike="noStrike" cap="none">
                <a:solidFill>
                  <a:schemeClr val="dk1"/>
                </a:solidFill>
                <a:latin typeface="Titillium Web"/>
                <a:ea typeface="Titillium Web"/>
                <a:cs typeface="Titillium Web"/>
                <a:sym typeface="Titillium Web"/>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pic>
        <p:nvPicPr>
          <p:cNvPr id="2" name="Image 1">
            <a:extLst>
              <a:ext uri="{FF2B5EF4-FFF2-40B4-BE49-F238E27FC236}">
                <a16:creationId xmlns:a16="http://schemas.microsoft.com/office/drawing/2014/main" id="{6F856C4F-1423-C382-E215-A45FAC2E7EB5}"/>
              </a:ext>
            </a:extLst>
          </p:cNvPr>
          <p:cNvPicPr>
            <a:picLocks noChangeAspect="1"/>
          </p:cNvPicPr>
          <p:nvPr userDrawn="1"/>
        </p:nvPicPr>
        <p:blipFill>
          <a:blip r:embed="rId2"/>
          <a:srcRect/>
          <a:stretch/>
        </p:blipFill>
        <p:spPr>
          <a:xfrm>
            <a:off x="16441279" y="323740"/>
            <a:ext cx="1143322" cy="1271597"/>
          </a:xfrm>
          <a:prstGeom prst="rect">
            <a:avLst/>
          </a:prstGeom>
        </p:spPr>
      </p:pic>
    </p:spTree>
    <p:extLst>
      <p:ext uri="{BB962C8B-B14F-4D97-AF65-F5344CB8AC3E}">
        <p14:creationId xmlns:p14="http://schemas.microsoft.com/office/powerpoint/2010/main" val="2439701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84C275-86C6-CFD5-7728-862F9E97CBBB}"/>
              </a:ext>
            </a:extLst>
          </p:cNvPr>
          <p:cNvSpPr>
            <a:spLocks noGrp="1"/>
          </p:cNvSpPr>
          <p:nvPr>
            <p:ph type="body" idx="1"/>
          </p:nvPr>
        </p:nvSpPr>
        <p:spPr>
          <a:xfrm>
            <a:off x="1366839" y="3460376"/>
            <a:ext cx="7777161" cy="4705631"/>
          </a:xfrm>
        </p:spPr>
        <p:txBody>
          <a:bodyPr/>
          <a:lstStyle>
            <a:lvl1pPr marL="0" indent="0">
              <a:lnSpc>
                <a:spcPts val="3420"/>
              </a:lnSpc>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7" name="Footer Placeholder 6">
            <a:extLst>
              <a:ext uri="{FF2B5EF4-FFF2-40B4-BE49-F238E27FC236}">
                <a16:creationId xmlns:a16="http://schemas.microsoft.com/office/drawing/2014/main" id="{45B37106-0CEC-C4EE-BC62-FAF6D5F7E94E}"/>
              </a:ext>
            </a:extLst>
          </p:cNvPr>
          <p:cNvSpPr>
            <a:spLocks noGrp="1"/>
          </p:cNvSpPr>
          <p:nvPr>
            <p:ph type="ftr" sz="quarter" idx="10"/>
          </p:nvPr>
        </p:nvSpPr>
        <p:spPr>
          <a:xfrm>
            <a:off x="933450" y="732641"/>
            <a:ext cx="6172200" cy="547688"/>
          </a:xfrm>
          <a:prstGeom prst="rect">
            <a:avLst/>
          </a:prstGeom>
        </p:spPr>
        <p:txBody>
          <a:bodyPr/>
          <a:lstStyle/>
          <a:p>
            <a:r>
              <a:rPr lang="it-IT" b="1"/>
              <a:t>Analisi dei divari di genere attraverso i dati dell’INPS. Focus sulle prestazioni e sugli incentivi  all’occupazione</a:t>
            </a:r>
            <a:endParaRPr lang="en-IT" dirty="0"/>
          </a:p>
        </p:txBody>
      </p:sp>
      <p:sp>
        <p:nvSpPr>
          <p:cNvPr id="8" name="Slide Number Placeholder 7">
            <a:extLst>
              <a:ext uri="{FF2B5EF4-FFF2-40B4-BE49-F238E27FC236}">
                <a16:creationId xmlns:a16="http://schemas.microsoft.com/office/drawing/2014/main" id="{F417E4AD-CDC6-1659-C695-177BBE8A7BFF}"/>
              </a:ext>
            </a:extLst>
          </p:cNvPr>
          <p:cNvSpPr>
            <a:spLocks noGrp="1"/>
          </p:cNvSpPr>
          <p:nvPr>
            <p:ph type="sldNum" sz="quarter" idx="11"/>
          </p:nvPr>
        </p:nvSpPr>
        <p:spPr>
          <a:xfrm>
            <a:off x="933450" y="9035267"/>
            <a:ext cx="1300163" cy="547688"/>
          </a:xfrm>
          <a:prstGeom prst="rect">
            <a:avLst/>
          </a:prstGeom>
        </p:spPr>
        <p:txBody>
          <a:bodyPr/>
          <a:lstStyle/>
          <a:p>
            <a:fld id="{F0221AAB-2B63-824F-A124-88DC2873D25D}" type="slidenum">
              <a:rPr lang="en-IT" smtClean="0"/>
              <a:pPr/>
              <a:t>‹N›</a:t>
            </a:fld>
            <a:endParaRPr lang="en-IT" dirty="0"/>
          </a:p>
        </p:txBody>
      </p:sp>
      <p:sp>
        <p:nvSpPr>
          <p:cNvPr id="9" name="Title 8">
            <a:extLst>
              <a:ext uri="{FF2B5EF4-FFF2-40B4-BE49-F238E27FC236}">
                <a16:creationId xmlns:a16="http://schemas.microsoft.com/office/drawing/2014/main" id="{15CEA41B-0769-9F1D-B642-84CA2E51964B}"/>
              </a:ext>
            </a:extLst>
          </p:cNvPr>
          <p:cNvSpPr>
            <a:spLocks noGrp="1"/>
          </p:cNvSpPr>
          <p:nvPr>
            <p:ph type="title"/>
          </p:nvPr>
        </p:nvSpPr>
        <p:spPr/>
        <p:txBody>
          <a:bodyPr/>
          <a:lstStyle/>
          <a:p>
            <a:r>
              <a:rPr lang="en-GB"/>
              <a:t>Click to edit Master title style</a:t>
            </a:r>
            <a:endParaRPr lang="en-IT"/>
          </a:p>
        </p:txBody>
      </p:sp>
    </p:spTree>
    <p:extLst>
      <p:ext uri="{BB962C8B-B14F-4D97-AF65-F5344CB8AC3E}">
        <p14:creationId xmlns:p14="http://schemas.microsoft.com/office/powerpoint/2010/main" val="3879655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5343F81-C507-E827-BF3D-6AAE9E9A65A6}"/>
              </a:ext>
            </a:extLst>
          </p:cNvPr>
          <p:cNvSpPr>
            <a:spLocks noGrp="1"/>
          </p:cNvSpPr>
          <p:nvPr>
            <p:ph type="body" idx="1"/>
          </p:nvPr>
        </p:nvSpPr>
        <p:spPr>
          <a:xfrm>
            <a:off x="1366837" y="3065247"/>
            <a:ext cx="7629525" cy="547689"/>
          </a:xfrm>
        </p:spPr>
        <p:txBody>
          <a:bodyPr anchor="b">
            <a:normAutofit/>
          </a:bodyPr>
          <a:lstStyle>
            <a:lvl1pPr marL="0" indent="0">
              <a:buNone/>
              <a:defRPr sz="2800" b="1" i="0">
                <a:solidFill>
                  <a:srgbClr val="7BA9EC"/>
                </a:solidFill>
                <a:latin typeface="Lor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49E42FEE-8B28-D97A-58E7-CE4D81B3E227}"/>
              </a:ext>
            </a:extLst>
          </p:cNvPr>
          <p:cNvSpPr>
            <a:spLocks noGrp="1"/>
          </p:cNvSpPr>
          <p:nvPr>
            <p:ph sz="half" idx="2"/>
          </p:nvPr>
        </p:nvSpPr>
        <p:spPr>
          <a:xfrm>
            <a:off x="1366837" y="3757613"/>
            <a:ext cx="7629525" cy="5527675"/>
          </a:xfrm>
        </p:spPr>
        <p:txBody>
          <a:bodyPr/>
          <a:lstStyle>
            <a:lvl1pPr marL="228600" indent="-228600">
              <a:lnSpc>
                <a:spcPts val="3420"/>
              </a:lnSpc>
              <a:buFont typeface="Wingdings" pitchFamily="2" charset="2"/>
              <a:buChar char="§"/>
              <a:defRPr sz="2600"/>
            </a:lvl1pPr>
            <a:lvl2pPr marL="685800" indent="-228600">
              <a:lnSpc>
                <a:spcPts val="3420"/>
              </a:lnSpc>
              <a:buFont typeface="Wingdings" pitchFamily="2" charset="2"/>
              <a:buChar char="§"/>
              <a:defRPr/>
            </a:lvl2pPr>
            <a:lvl3pPr marL="1143000" indent="-228600">
              <a:buFont typeface="Wingdings" pitchFamily="2" charset="2"/>
              <a:buChar char="§"/>
              <a:defRPr/>
            </a:lvl3pPr>
            <a:lvl4pPr marL="1600200" indent="-228600">
              <a:buFont typeface="Wingdings" pitchFamily="2" charset="2"/>
              <a:buChar char="§"/>
              <a:defRPr/>
            </a:lvl4pPr>
            <a:lvl5pPr marL="2057400" indent="-228600">
              <a:buFont typeface="Wingdings" pitchFamily="2" charset="2"/>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T" dirty="0"/>
          </a:p>
        </p:txBody>
      </p:sp>
      <p:sp>
        <p:nvSpPr>
          <p:cNvPr id="5" name="Text Placeholder 4">
            <a:extLst>
              <a:ext uri="{FF2B5EF4-FFF2-40B4-BE49-F238E27FC236}">
                <a16:creationId xmlns:a16="http://schemas.microsoft.com/office/drawing/2014/main" id="{9DDC15F7-722F-0F91-AC2D-2E43F7636FB3}"/>
              </a:ext>
            </a:extLst>
          </p:cNvPr>
          <p:cNvSpPr>
            <a:spLocks noGrp="1"/>
          </p:cNvSpPr>
          <p:nvPr>
            <p:ph type="body" sz="quarter" idx="3"/>
          </p:nvPr>
        </p:nvSpPr>
        <p:spPr>
          <a:xfrm>
            <a:off x="9365209" y="3065247"/>
            <a:ext cx="7668666" cy="547689"/>
          </a:xfrm>
        </p:spPr>
        <p:txBody>
          <a:bodyPr anchor="b">
            <a:normAutofit/>
          </a:bodyPr>
          <a:lstStyle>
            <a:lvl1pPr marL="0" indent="0">
              <a:buNone/>
              <a:defRPr sz="2800" b="1" i="0">
                <a:solidFill>
                  <a:srgbClr val="7BA9EC"/>
                </a:solidFill>
                <a:latin typeface="Lor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5166C3FF-FBCA-CE60-3538-F3D856F528BC}"/>
              </a:ext>
            </a:extLst>
          </p:cNvPr>
          <p:cNvSpPr>
            <a:spLocks noGrp="1"/>
          </p:cNvSpPr>
          <p:nvPr>
            <p:ph sz="quarter" idx="4"/>
          </p:nvPr>
        </p:nvSpPr>
        <p:spPr>
          <a:xfrm>
            <a:off x="9365209" y="3757613"/>
            <a:ext cx="7668666" cy="5527675"/>
          </a:xfrm>
        </p:spPr>
        <p:txBody>
          <a:bodyPr/>
          <a:lstStyle>
            <a:lvl1pPr marL="228600" indent="-228600">
              <a:lnSpc>
                <a:spcPts val="3420"/>
              </a:lnSpc>
              <a:buFont typeface="Wingdings" pitchFamily="2" charset="2"/>
              <a:buChar char="§"/>
              <a:defRPr sz="2600"/>
            </a:lvl1pPr>
            <a:lvl2pPr marL="685800" indent="-228600">
              <a:lnSpc>
                <a:spcPts val="3420"/>
              </a:lnSpc>
              <a:buFont typeface="Wingdings" pitchFamily="2" charset="2"/>
              <a:buChar char="§"/>
              <a:defRPr/>
            </a:lvl2pPr>
            <a:lvl3pPr marL="1143000" indent="-228600">
              <a:buFont typeface="Wingdings" pitchFamily="2" charset="2"/>
              <a:buChar char="§"/>
              <a:defRPr/>
            </a:lvl3pPr>
            <a:lvl4pPr marL="1600200" indent="-228600">
              <a:buFont typeface="Wingdings" pitchFamily="2" charset="2"/>
              <a:buChar char="§"/>
              <a:defRPr/>
            </a:lvl4pPr>
            <a:lvl5pPr marL="2057400" indent="-228600">
              <a:buFont typeface="Wingdings" pitchFamily="2" charset="2"/>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T" dirty="0"/>
          </a:p>
        </p:txBody>
      </p:sp>
      <p:sp>
        <p:nvSpPr>
          <p:cNvPr id="10" name="Footer Placeholder 9">
            <a:extLst>
              <a:ext uri="{FF2B5EF4-FFF2-40B4-BE49-F238E27FC236}">
                <a16:creationId xmlns:a16="http://schemas.microsoft.com/office/drawing/2014/main" id="{FE1051D2-94DF-C542-9F5A-D311FDE9E148}"/>
              </a:ext>
            </a:extLst>
          </p:cNvPr>
          <p:cNvSpPr>
            <a:spLocks noGrp="1"/>
          </p:cNvSpPr>
          <p:nvPr>
            <p:ph type="ftr" sz="quarter" idx="10"/>
          </p:nvPr>
        </p:nvSpPr>
        <p:spPr>
          <a:xfrm>
            <a:off x="933450" y="732641"/>
            <a:ext cx="6172200" cy="547688"/>
          </a:xfrm>
          <a:prstGeom prst="rect">
            <a:avLst/>
          </a:prstGeom>
        </p:spPr>
        <p:txBody>
          <a:bodyPr/>
          <a:lstStyle/>
          <a:p>
            <a:r>
              <a:rPr lang="it-IT" b="1"/>
              <a:t>Analisi dei divari di genere attraverso i dati dell’INPS. Focus sulle prestazioni e sugli incentivi  all’occupazione</a:t>
            </a:r>
            <a:endParaRPr lang="en-IT" dirty="0"/>
          </a:p>
        </p:txBody>
      </p:sp>
      <p:sp>
        <p:nvSpPr>
          <p:cNvPr id="11" name="Slide Number Placeholder 10">
            <a:extLst>
              <a:ext uri="{FF2B5EF4-FFF2-40B4-BE49-F238E27FC236}">
                <a16:creationId xmlns:a16="http://schemas.microsoft.com/office/drawing/2014/main" id="{57F23EFB-6B90-EC5F-7A10-43AD42BC2BDA}"/>
              </a:ext>
            </a:extLst>
          </p:cNvPr>
          <p:cNvSpPr>
            <a:spLocks noGrp="1"/>
          </p:cNvSpPr>
          <p:nvPr>
            <p:ph type="sldNum" sz="quarter" idx="11"/>
          </p:nvPr>
        </p:nvSpPr>
        <p:spPr>
          <a:xfrm>
            <a:off x="933450" y="9035267"/>
            <a:ext cx="1300163" cy="547688"/>
          </a:xfrm>
          <a:prstGeom prst="rect">
            <a:avLst/>
          </a:prstGeom>
        </p:spPr>
        <p:txBody>
          <a:bodyPr/>
          <a:lstStyle/>
          <a:p>
            <a:fld id="{F0221AAB-2B63-824F-A124-88DC2873D25D}" type="slidenum">
              <a:rPr lang="en-IT" smtClean="0"/>
              <a:pPr/>
              <a:t>‹N›</a:t>
            </a:fld>
            <a:endParaRPr lang="en-IT" dirty="0"/>
          </a:p>
        </p:txBody>
      </p:sp>
      <p:sp>
        <p:nvSpPr>
          <p:cNvPr id="14" name="Title 13">
            <a:extLst>
              <a:ext uri="{FF2B5EF4-FFF2-40B4-BE49-F238E27FC236}">
                <a16:creationId xmlns:a16="http://schemas.microsoft.com/office/drawing/2014/main" id="{5B66978A-E93B-DA8B-F3C3-5C3C845B0EDF}"/>
              </a:ext>
            </a:extLst>
          </p:cNvPr>
          <p:cNvSpPr>
            <a:spLocks noGrp="1"/>
          </p:cNvSpPr>
          <p:nvPr>
            <p:ph type="title"/>
          </p:nvPr>
        </p:nvSpPr>
        <p:spPr/>
        <p:txBody>
          <a:bodyPr/>
          <a:lstStyle/>
          <a:p>
            <a:r>
              <a:rPr lang="en-GB"/>
              <a:t>Click to edit Master title style</a:t>
            </a:r>
            <a:endParaRPr lang="en-IT"/>
          </a:p>
        </p:txBody>
      </p:sp>
    </p:spTree>
    <p:extLst>
      <p:ext uri="{BB962C8B-B14F-4D97-AF65-F5344CB8AC3E}">
        <p14:creationId xmlns:p14="http://schemas.microsoft.com/office/powerpoint/2010/main" val="2179476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060D4E4B-B085-7796-1707-13697A301392}"/>
              </a:ext>
            </a:extLst>
          </p:cNvPr>
          <p:cNvSpPr>
            <a:spLocks noGrp="1"/>
          </p:cNvSpPr>
          <p:nvPr>
            <p:ph type="ftr" sz="quarter" idx="10"/>
          </p:nvPr>
        </p:nvSpPr>
        <p:spPr>
          <a:xfrm>
            <a:off x="933450" y="732641"/>
            <a:ext cx="6172200" cy="547688"/>
          </a:xfrm>
          <a:prstGeom prst="rect">
            <a:avLst/>
          </a:prstGeom>
        </p:spPr>
        <p:txBody>
          <a:bodyPr/>
          <a:lstStyle/>
          <a:p>
            <a:r>
              <a:rPr lang="it-IT" b="1"/>
              <a:t>Analisi dei divari di genere attraverso i dati dell’INPS. Focus sulle prestazioni e sugli incentivi  all’occupazione</a:t>
            </a:r>
            <a:endParaRPr lang="en-IT" dirty="0"/>
          </a:p>
        </p:txBody>
      </p:sp>
      <p:sp>
        <p:nvSpPr>
          <p:cNvPr id="7" name="Slide Number Placeholder 6">
            <a:extLst>
              <a:ext uri="{FF2B5EF4-FFF2-40B4-BE49-F238E27FC236}">
                <a16:creationId xmlns:a16="http://schemas.microsoft.com/office/drawing/2014/main" id="{6C1060F6-F7CE-6742-DB03-CDA2732CEA81}"/>
              </a:ext>
            </a:extLst>
          </p:cNvPr>
          <p:cNvSpPr>
            <a:spLocks noGrp="1"/>
          </p:cNvSpPr>
          <p:nvPr>
            <p:ph type="sldNum" sz="quarter" idx="11"/>
          </p:nvPr>
        </p:nvSpPr>
        <p:spPr>
          <a:xfrm>
            <a:off x="933450" y="9035267"/>
            <a:ext cx="1300163" cy="547688"/>
          </a:xfrm>
          <a:prstGeom prst="rect">
            <a:avLst/>
          </a:prstGeom>
        </p:spPr>
        <p:txBody>
          <a:bodyPr/>
          <a:lstStyle/>
          <a:p>
            <a:fld id="{F0221AAB-2B63-824F-A124-88DC2873D25D}" type="slidenum">
              <a:rPr lang="en-IT" smtClean="0"/>
              <a:pPr/>
              <a:t>‹N›</a:t>
            </a:fld>
            <a:endParaRPr lang="en-IT" dirty="0"/>
          </a:p>
        </p:txBody>
      </p:sp>
      <p:sp>
        <p:nvSpPr>
          <p:cNvPr id="9" name="Title 8">
            <a:extLst>
              <a:ext uri="{FF2B5EF4-FFF2-40B4-BE49-F238E27FC236}">
                <a16:creationId xmlns:a16="http://schemas.microsoft.com/office/drawing/2014/main" id="{28A08D1C-3289-543F-B34E-2FDA03D68057}"/>
              </a:ext>
            </a:extLst>
          </p:cNvPr>
          <p:cNvSpPr>
            <a:spLocks noGrp="1"/>
          </p:cNvSpPr>
          <p:nvPr>
            <p:ph type="title"/>
          </p:nvPr>
        </p:nvSpPr>
        <p:spPr/>
        <p:txBody>
          <a:bodyPr/>
          <a:lstStyle/>
          <a:p>
            <a:r>
              <a:rPr lang="en-GB"/>
              <a:t>Click to edit Master title style</a:t>
            </a:r>
            <a:endParaRPr lang="en-IT"/>
          </a:p>
        </p:txBody>
      </p:sp>
    </p:spTree>
    <p:extLst>
      <p:ext uri="{BB962C8B-B14F-4D97-AF65-F5344CB8AC3E}">
        <p14:creationId xmlns:p14="http://schemas.microsoft.com/office/powerpoint/2010/main" val="1420035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rgbClr val="002460"/>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060D4E4B-B085-7796-1707-13697A301392}"/>
              </a:ext>
            </a:extLst>
          </p:cNvPr>
          <p:cNvSpPr>
            <a:spLocks noGrp="1"/>
          </p:cNvSpPr>
          <p:nvPr>
            <p:ph type="ftr" sz="quarter" idx="10"/>
          </p:nvPr>
        </p:nvSpPr>
        <p:spPr>
          <a:xfrm>
            <a:off x="933450" y="732641"/>
            <a:ext cx="6172200" cy="547688"/>
          </a:xfrm>
          <a:prstGeom prst="rect">
            <a:avLst/>
          </a:prstGeom>
        </p:spPr>
        <p:txBody>
          <a:bodyPr/>
          <a:lstStyle>
            <a:lvl1pPr>
              <a:defRPr>
                <a:solidFill>
                  <a:schemeClr val="bg1"/>
                </a:solidFill>
              </a:defRPr>
            </a:lvl1pPr>
          </a:lstStyle>
          <a:p>
            <a:r>
              <a:rPr lang="it-IT" b="1"/>
              <a:t>Analisi dei divari di genere attraverso i dati dell’INPS. Focus sulle prestazioni e sugli incentivi  all’occupazione</a:t>
            </a:r>
            <a:endParaRPr lang="en-IT" dirty="0"/>
          </a:p>
        </p:txBody>
      </p:sp>
      <p:sp>
        <p:nvSpPr>
          <p:cNvPr id="7" name="Slide Number Placeholder 6">
            <a:extLst>
              <a:ext uri="{FF2B5EF4-FFF2-40B4-BE49-F238E27FC236}">
                <a16:creationId xmlns:a16="http://schemas.microsoft.com/office/drawing/2014/main" id="{6C1060F6-F7CE-6742-DB03-CDA2732CEA81}"/>
              </a:ext>
            </a:extLst>
          </p:cNvPr>
          <p:cNvSpPr>
            <a:spLocks noGrp="1"/>
          </p:cNvSpPr>
          <p:nvPr>
            <p:ph type="sldNum" sz="quarter" idx="11"/>
          </p:nvPr>
        </p:nvSpPr>
        <p:spPr>
          <a:xfrm>
            <a:off x="933450" y="9035267"/>
            <a:ext cx="1300163" cy="547688"/>
          </a:xfrm>
          <a:prstGeom prst="rect">
            <a:avLst/>
          </a:prstGeom>
        </p:spPr>
        <p:txBody>
          <a:bodyPr/>
          <a:lstStyle>
            <a:lvl1pPr>
              <a:defRPr>
                <a:solidFill>
                  <a:schemeClr val="bg1"/>
                </a:solidFill>
              </a:defRPr>
            </a:lvl1pPr>
          </a:lstStyle>
          <a:p>
            <a:fld id="{F0221AAB-2B63-824F-A124-88DC2873D25D}" type="slidenum">
              <a:rPr lang="en-IT" smtClean="0"/>
              <a:pPr/>
              <a:t>‹N›</a:t>
            </a:fld>
            <a:endParaRPr lang="en-IT" dirty="0"/>
          </a:p>
        </p:txBody>
      </p:sp>
      <p:sp>
        <p:nvSpPr>
          <p:cNvPr id="9" name="Title 8">
            <a:extLst>
              <a:ext uri="{FF2B5EF4-FFF2-40B4-BE49-F238E27FC236}">
                <a16:creationId xmlns:a16="http://schemas.microsoft.com/office/drawing/2014/main" id="{28A08D1C-3289-543F-B34E-2FDA03D68057}"/>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IT"/>
          </a:p>
        </p:txBody>
      </p:sp>
      <p:pic>
        <p:nvPicPr>
          <p:cNvPr id="3" name="Image 1">
            <a:extLst>
              <a:ext uri="{FF2B5EF4-FFF2-40B4-BE49-F238E27FC236}">
                <a16:creationId xmlns:a16="http://schemas.microsoft.com/office/drawing/2014/main" id="{A75A6AC7-A04C-D48F-43DD-5CFEF026F304}"/>
              </a:ext>
            </a:extLst>
          </p:cNvPr>
          <p:cNvPicPr>
            <a:picLocks noChangeAspect="1"/>
          </p:cNvPicPr>
          <p:nvPr userDrawn="1"/>
        </p:nvPicPr>
        <p:blipFill>
          <a:blip r:embed="rId2"/>
          <a:srcRect/>
          <a:stretch/>
        </p:blipFill>
        <p:spPr>
          <a:xfrm>
            <a:off x="16441279" y="323740"/>
            <a:ext cx="1143322" cy="1271597"/>
          </a:xfrm>
          <a:prstGeom prst="rect">
            <a:avLst/>
          </a:prstGeom>
        </p:spPr>
      </p:pic>
    </p:spTree>
    <p:extLst>
      <p:ext uri="{BB962C8B-B14F-4D97-AF65-F5344CB8AC3E}">
        <p14:creationId xmlns:p14="http://schemas.microsoft.com/office/powerpoint/2010/main" val="311488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rgbClr val="2F6DD5"/>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060D4E4B-B085-7796-1707-13697A301392}"/>
              </a:ext>
            </a:extLst>
          </p:cNvPr>
          <p:cNvSpPr>
            <a:spLocks noGrp="1"/>
          </p:cNvSpPr>
          <p:nvPr>
            <p:ph type="ftr" sz="quarter" idx="10"/>
          </p:nvPr>
        </p:nvSpPr>
        <p:spPr>
          <a:xfrm>
            <a:off x="933450" y="732641"/>
            <a:ext cx="6172200" cy="547688"/>
          </a:xfrm>
          <a:prstGeom prst="rect">
            <a:avLst/>
          </a:prstGeom>
        </p:spPr>
        <p:txBody>
          <a:bodyPr/>
          <a:lstStyle>
            <a:lvl1pPr>
              <a:defRPr>
                <a:solidFill>
                  <a:schemeClr val="bg1"/>
                </a:solidFill>
              </a:defRPr>
            </a:lvl1pPr>
          </a:lstStyle>
          <a:p>
            <a:r>
              <a:rPr lang="it-IT" b="1"/>
              <a:t>Analisi dei divari di genere attraverso i dati dell’INPS. Focus sulle prestazioni e sugli incentivi  all’occupazione</a:t>
            </a:r>
            <a:endParaRPr lang="en-IT" dirty="0"/>
          </a:p>
        </p:txBody>
      </p:sp>
      <p:sp>
        <p:nvSpPr>
          <p:cNvPr id="7" name="Slide Number Placeholder 6">
            <a:extLst>
              <a:ext uri="{FF2B5EF4-FFF2-40B4-BE49-F238E27FC236}">
                <a16:creationId xmlns:a16="http://schemas.microsoft.com/office/drawing/2014/main" id="{6C1060F6-F7CE-6742-DB03-CDA2732CEA81}"/>
              </a:ext>
            </a:extLst>
          </p:cNvPr>
          <p:cNvSpPr>
            <a:spLocks noGrp="1"/>
          </p:cNvSpPr>
          <p:nvPr>
            <p:ph type="sldNum" sz="quarter" idx="11"/>
          </p:nvPr>
        </p:nvSpPr>
        <p:spPr>
          <a:xfrm>
            <a:off x="933450" y="9035267"/>
            <a:ext cx="1300163" cy="547688"/>
          </a:xfrm>
          <a:prstGeom prst="rect">
            <a:avLst/>
          </a:prstGeom>
        </p:spPr>
        <p:txBody>
          <a:bodyPr/>
          <a:lstStyle>
            <a:lvl1pPr>
              <a:defRPr>
                <a:solidFill>
                  <a:schemeClr val="bg1"/>
                </a:solidFill>
              </a:defRPr>
            </a:lvl1pPr>
          </a:lstStyle>
          <a:p>
            <a:fld id="{F0221AAB-2B63-824F-A124-88DC2873D25D}" type="slidenum">
              <a:rPr lang="en-IT" smtClean="0"/>
              <a:pPr/>
              <a:t>‹N›</a:t>
            </a:fld>
            <a:endParaRPr lang="en-IT" dirty="0"/>
          </a:p>
        </p:txBody>
      </p:sp>
      <p:sp>
        <p:nvSpPr>
          <p:cNvPr id="9" name="Title 8">
            <a:extLst>
              <a:ext uri="{FF2B5EF4-FFF2-40B4-BE49-F238E27FC236}">
                <a16:creationId xmlns:a16="http://schemas.microsoft.com/office/drawing/2014/main" id="{28A08D1C-3289-543F-B34E-2FDA03D68057}"/>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IT"/>
          </a:p>
        </p:txBody>
      </p:sp>
      <p:pic>
        <p:nvPicPr>
          <p:cNvPr id="3" name="Image 1">
            <a:extLst>
              <a:ext uri="{FF2B5EF4-FFF2-40B4-BE49-F238E27FC236}">
                <a16:creationId xmlns:a16="http://schemas.microsoft.com/office/drawing/2014/main" id="{7B7100DC-5C79-1452-5C0F-B98AC7475393}"/>
              </a:ext>
            </a:extLst>
          </p:cNvPr>
          <p:cNvPicPr>
            <a:picLocks noChangeAspect="1"/>
          </p:cNvPicPr>
          <p:nvPr userDrawn="1"/>
        </p:nvPicPr>
        <p:blipFill>
          <a:blip r:embed="rId2"/>
          <a:srcRect/>
          <a:stretch/>
        </p:blipFill>
        <p:spPr>
          <a:xfrm>
            <a:off x="16441279" y="323740"/>
            <a:ext cx="1143322" cy="1271597"/>
          </a:xfrm>
          <a:prstGeom prst="rect">
            <a:avLst/>
          </a:prstGeom>
        </p:spPr>
      </p:pic>
    </p:spTree>
    <p:extLst>
      <p:ext uri="{BB962C8B-B14F-4D97-AF65-F5344CB8AC3E}">
        <p14:creationId xmlns:p14="http://schemas.microsoft.com/office/powerpoint/2010/main" val="3443034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F775089-CF3E-5A03-3228-1F6A2842782A}"/>
              </a:ext>
            </a:extLst>
          </p:cNvPr>
          <p:cNvSpPr>
            <a:spLocks noGrp="1"/>
          </p:cNvSpPr>
          <p:nvPr>
            <p:ph type="ftr" sz="quarter" idx="10"/>
          </p:nvPr>
        </p:nvSpPr>
        <p:spPr>
          <a:xfrm>
            <a:off x="933450" y="732641"/>
            <a:ext cx="6172200" cy="547688"/>
          </a:xfrm>
          <a:prstGeom prst="rect">
            <a:avLst/>
          </a:prstGeom>
        </p:spPr>
        <p:txBody>
          <a:bodyPr/>
          <a:lstStyle/>
          <a:p>
            <a:r>
              <a:rPr lang="it-IT" b="1"/>
              <a:t>Analisi dei divari di genere attraverso i dati dell’INPS. Focus sulle prestazioni e sugli incentivi  all’occupazione</a:t>
            </a:r>
            <a:endParaRPr lang="en-IT" dirty="0"/>
          </a:p>
        </p:txBody>
      </p:sp>
      <p:sp>
        <p:nvSpPr>
          <p:cNvPr id="6" name="Slide Number Placeholder 5">
            <a:extLst>
              <a:ext uri="{FF2B5EF4-FFF2-40B4-BE49-F238E27FC236}">
                <a16:creationId xmlns:a16="http://schemas.microsoft.com/office/drawing/2014/main" id="{9CB770D4-9CBB-D1E0-19C2-ECB62FEFD40B}"/>
              </a:ext>
            </a:extLst>
          </p:cNvPr>
          <p:cNvSpPr>
            <a:spLocks noGrp="1"/>
          </p:cNvSpPr>
          <p:nvPr>
            <p:ph type="sldNum" sz="quarter" idx="11"/>
          </p:nvPr>
        </p:nvSpPr>
        <p:spPr>
          <a:xfrm>
            <a:off x="933450" y="9035267"/>
            <a:ext cx="1300163" cy="547688"/>
          </a:xfrm>
          <a:prstGeom prst="rect">
            <a:avLst/>
          </a:prstGeom>
        </p:spPr>
        <p:txBody>
          <a:bodyPr/>
          <a:lstStyle/>
          <a:p>
            <a:fld id="{F0221AAB-2B63-824F-A124-88DC2873D25D}" type="slidenum">
              <a:rPr lang="en-IT" smtClean="0"/>
              <a:pPr/>
              <a:t>‹N›</a:t>
            </a:fld>
            <a:endParaRPr lang="en-IT" dirty="0"/>
          </a:p>
        </p:txBody>
      </p:sp>
    </p:spTree>
    <p:extLst>
      <p:ext uri="{BB962C8B-B14F-4D97-AF65-F5344CB8AC3E}">
        <p14:creationId xmlns:p14="http://schemas.microsoft.com/office/powerpoint/2010/main" val="2400600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rgbClr val="F4F9FD"/>
        </a:solidFill>
        <a:effectLst/>
      </p:bgPr>
    </p:bg>
    <p:spTree>
      <p:nvGrpSpPr>
        <p:cNvPr id="1" name=""/>
        <p:cNvGrpSpPr/>
        <p:nvPr/>
      </p:nvGrpSpPr>
      <p:grpSpPr>
        <a:xfrm>
          <a:off x="0" y="0"/>
          <a:ext cx="0" cy="0"/>
          <a:chOff x="0" y="0"/>
          <a:chExt cx="0" cy="0"/>
        </a:xfrm>
      </p:grpSpPr>
      <p:sp>
        <p:nvSpPr>
          <p:cNvPr id="18" name="Rettangolo 1">
            <a:extLst>
              <a:ext uri="{FF2B5EF4-FFF2-40B4-BE49-F238E27FC236}">
                <a16:creationId xmlns:a16="http://schemas.microsoft.com/office/drawing/2014/main" id="{389E1C63-726D-A160-0A11-73E05CD30D76}"/>
              </a:ext>
            </a:extLst>
          </p:cNvPr>
          <p:cNvSpPr/>
          <p:nvPr userDrawn="1"/>
        </p:nvSpPr>
        <p:spPr>
          <a:xfrm>
            <a:off x="0" y="0"/>
            <a:ext cx="9163313"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ooter Placeholder 7">
            <a:extLst>
              <a:ext uri="{FF2B5EF4-FFF2-40B4-BE49-F238E27FC236}">
                <a16:creationId xmlns:a16="http://schemas.microsoft.com/office/drawing/2014/main" id="{F7B7D37F-9B50-4A10-B59C-4A11F738F95B}"/>
              </a:ext>
            </a:extLst>
          </p:cNvPr>
          <p:cNvSpPr>
            <a:spLocks noGrp="1"/>
          </p:cNvSpPr>
          <p:nvPr>
            <p:ph type="ftr" sz="quarter" idx="10"/>
          </p:nvPr>
        </p:nvSpPr>
        <p:spPr>
          <a:xfrm>
            <a:off x="933450" y="732641"/>
            <a:ext cx="6172200" cy="547688"/>
          </a:xfrm>
          <a:prstGeom prst="rect">
            <a:avLst/>
          </a:prstGeom>
        </p:spPr>
        <p:txBody>
          <a:bodyPr/>
          <a:lstStyle/>
          <a:p>
            <a:r>
              <a:rPr lang="it-IT" b="1"/>
              <a:t>Analisi dei divari di genere attraverso i dati dell’INPS. Focus sulle prestazioni e sugli incentivi  all’occupazione</a:t>
            </a:r>
            <a:endParaRPr lang="en-IT" dirty="0"/>
          </a:p>
        </p:txBody>
      </p:sp>
      <p:sp>
        <p:nvSpPr>
          <p:cNvPr id="9" name="Slide Number Placeholder 8">
            <a:extLst>
              <a:ext uri="{FF2B5EF4-FFF2-40B4-BE49-F238E27FC236}">
                <a16:creationId xmlns:a16="http://schemas.microsoft.com/office/drawing/2014/main" id="{0070B0D7-24A3-BEB9-BD12-66BF039AB7E2}"/>
              </a:ext>
            </a:extLst>
          </p:cNvPr>
          <p:cNvSpPr>
            <a:spLocks noGrp="1"/>
          </p:cNvSpPr>
          <p:nvPr>
            <p:ph type="sldNum" sz="quarter" idx="11"/>
          </p:nvPr>
        </p:nvSpPr>
        <p:spPr>
          <a:xfrm>
            <a:off x="933450" y="9035267"/>
            <a:ext cx="1300163" cy="547688"/>
          </a:xfrm>
          <a:prstGeom prst="rect">
            <a:avLst/>
          </a:prstGeom>
        </p:spPr>
        <p:txBody>
          <a:bodyPr/>
          <a:lstStyle/>
          <a:p>
            <a:fld id="{F0221AAB-2B63-824F-A124-88DC2873D25D}" type="slidenum">
              <a:rPr lang="en-IT" smtClean="0"/>
              <a:pPr/>
              <a:t>‹N›</a:t>
            </a:fld>
            <a:endParaRPr lang="en-IT" dirty="0"/>
          </a:p>
        </p:txBody>
      </p:sp>
      <p:sp>
        <p:nvSpPr>
          <p:cNvPr id="20" name="Segnaposto grafico 12">
            <a:extLst>
              <a:ext uri="{FF2B5EF4-FFF2-40B4-BE49-F238E27FC236}">
                <a16:creationId xmlns:a16="http://schemas.microsoft.com/office/drawing/2014/main" id="{033E6DAD-8D52-54D5-A573-00792EFCC0A7}"/>
              </a:ext>
            </a:extLst>
          </p:cNvPr>
          <p:cNvSpPr>
            <a:spLocks noGrp="1"/>
          </p:cNvSpPr>
          <p:nvPr>
            <p:ph type="chart" sz="quarter" idx="17"/>
          </p:nvPr>
        </p:nvSpPr>
        <p:spPr>
          <a:xfrm>
            <a:off x="10146293" y="3114143"/>
            <a:ext cx="6805564" cy="6103464"/>
          </a:xfrm>
          <a:prstGeom prst="rect">
            <a:avLst/>
          </a:prstGeom>
        </p:spPr>
        <p:txBody>
          <a:bodyPr/>
          <a:lstStyle/>
          <a:p>
            <a:endParaRPr lang="it-IT"/>
          </a:p>
        </p:txBody>
      </p:sp>
      <p:sp>
        <p:nvSpPr>
          <p:cNvPr id="21" name="Rettangolo con angoli arrotondati 16">
            <a:extLst>
              <a:ext uri="{FF2B5EF4-FFF2-40B4-BE49-F238E27FC236}">
                <a16:creationId xmlns:a16="http://schemas.microsoft.com/office/drawing/2014/main" id="{6999872B-56E6-EE26-02B1-612498A80EE8}"/>
              </a:ext>
            </a:extLst>
          </p:cNvPr>
          <p:cNvSpPr/>
          <p:nvPr userDrawn="1"/>
        </p:nvSpPr>
        <p:spPr>
          <a:xfrm>
            <a:off x="10614039" y="1739509"/>
            <a:ext cx="5572671" cy="1180586"/>
          </a:xfrm>
          <a:prstGeom prst="roundRect">
            <a:avLst>
              <a:gd name="adj" fmla="val 6771"/>
            </a:avLst>
          </a:prstGeom>
          <a:solidFill>
            <a:schemeClr val="bg1"/>
          </a:solidFill>
          <a:ln>
            <a:noFill/>
          </a:ln>
          <a:effectLst>
            <a:outerShdw blurRad="410093" dist="38100" algn="tl" rotWithShape="0">
              <a:schemeClr val="bg1">
                <a:lumMod val="65000"/>
                <a:alpha val="18148"/>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Segnaposto testo 2">
            <a:extLst>
              <a:ext uri="{FF2B5EF4-FFF2-40B4-BE49-F238E27FC236}">
                <a16:creationId xmlns:a16="http://schemas.microsoft.com/office/drawing/2014/main" id="{FCB70941-D6BA-9F07-D2D9-E49F2D7FA4E0}"/>
              </a:ext>
            </a:extLst>
          </p:cNvPr>
          <p:cNvSpPr>
            <a:spLocks noGrp="1"/>
          </p:cNvSpPr>
          <p:nvPr>
            <p:ph type="body" sz="quarter" idx="19" hasCustomPrompt="1"/>
          </p:nvPr>
        </p:nvSpPr>
        <p:spPr>
          <a:xfrm>
            <a:off x="10614040" y="2467123"/>
            <a:ext cx="5572670" cy="564481"/>
          </a:xfrm>
          <a:prstGeom prst="rect">
            <a:avLst/>
          </a:prstGeom>
        </p:spPr>
        <p:txBody>
          <a:bodyPr>
            <a:normAutofit/>
          </a:bodyPr>
          <a:lstStyle>
            <a:lvl1pPr marL="0" indent="0" algn="ctr">
              <a:buFontTx/>
              <a:buNone/>
              <a:defRPr sz="1600" b="0">
                <a:solidFill>
                  <a:srgbClr val="002460"/>
                </a:solidFill>
              </a:defRPr>
            </a:lvl1pPr>
          </a:lstStyle>
          <a:p>
            <a:pPr lvl="0"/>
            <a:r>
              <a:rPr lang="it-IT" dirty="0"/>
              <a:t>N° di Pensioni definite entro i 30 giorni </a:t>
            </a:r>
            <a:r>
              <a:rPr lang="it-IT" dirty="0" err="1"/>
              <a:t>lorem</a:t>
            </a:r>
            <a:r>
              <a:rPr lang="it-IT" dirty="0"/>
              <a:t> </a:t>
            </a:r>
            <a:r>
              <a:rPr lang="it-IT" dirty="0" err="1"/>
              <a:t>ipsume</a:t>
            </a:r>
            <a:r>
              <a:rPr lang="it-IT" dirty="0"/>
              <a:t> </a:t>
            </a:r>
            <a:r>
              <a:rPr lang="it-IT" dirty="0" err="1"/>
              <a:t>dolor</a:t>
            </a:r>
            <a:r>
              <a:rPr lang="it-IT" dirty="0"/>
              <a:t> </a:t>
            </a:r>
            <a:r>
              <a:rPr lang="it-IT" dirty="0" err="1"/>
              <a:t>sit</a:t>
            </a:r>
            <a:endParaRPr lang="it-IT" dirty="0"/>
          </a:p>
        </p:txBody>
      </p:sp>
      <p:sp>
        <p:nvSpPr>
          <p:cNvPr id="23" name="Segnaposto testo 2">
            <a:extLst>
              <a:ext uri="{FF2B5EF4-FFF2-40B4-BE49-F238E27FC236}">
                <a16:creationId xmlns:a16="http://schemas.microsoft.com/office/drawing/2014/main" id="{BFF2E657-DF5B-741C-9B86-9CB2479260AC}"/>
              </a:ext>
            </a:extLst>
          </p:cNvPr>
          <p:cNvSpPr>
            <a:spLocks noGrp="1"/>
          </p:cNvSpPr>
          <p:nvPr>
            <p:ph type="body" sz="quarter" idx="20" hasCustomPrompt="1"/>
          </p:nvPr>
        </p:nvSpPr>
        <p:spPr>
          <a:xfrm>
            <a:off x="11479026" y="1933557"/>
            <a:ext cx="1934452" cy="414586"/>
          </a:xfrm>
          <a:prstGeom prst="rect">
            <a:avLst/>
          </a:prstGeom>
        </p:spPr>
        <p:txBody>
          <a:bodyPr/>
          <a:lstStyle>
            <a:lvl1pPr marL="0" indent="0">
              <a:buFontTx/>
              <a:buNone/>
              <a:defRPr sz="3200" b="1">
                <a:solidFill>
                  <a:srgbClr val="2F6DD5"/>
                </a:solidFill>
              </a:defRPr>
            </a:lvl1pPr>
          </a:lstStyle>
          <a:p>
            <a:pPr lvl="0"/>
            <a:r>
              <a:rPr lang="it-IT" dirty="0"/>
              <a:t>501.000</a:t>
            </a:r>
          </a:p>
        </p:txBody>
      </p:sp>
      <p:sp>
        <p:nvSpPr>
          <p:cNvPr id="24" name="Segnaposto testo 2">
            <a:extLst>
              <a:ext uri="{FF2B5EF4-FFF2-40B4-BE49-F238E27FC236}">
                <a16:creationId xmlns:a16="http://schemas.microsoft.com/office/drawing/2014/main" id="{CA97D596-BC87-41A6-0F10-5DB04BD381FF}"/>
              </a:ext>
            </a:extLst>
          </p:cNvPr>
          <p:cNvSpPr>
            <a:spLocks noGrp="1"/>
          </p:cNvSpPr>
          <p:nvPr>
            <p:ph type="body" sz="quarter" idx="21" hasCustomPrompt="1"/>
          </p:nvPr>
        </p:nvSpPr>
        <p:spPr>
          <a:xfrm>
            <a:off x="13772064" y="1933557"/>
            <a:ext cx="1548142" cy="414586"/>
          </a:xfrm>
          <a:prstGeom prst="rect">
            <a:avLst/>
          </a:prstGeom>
        </p:spPr>
        <p:txBody>
          <a:bodyPr/>
          <a:lstStyle>
            <a:lvl1pPr marL="0" indent="0">
              <a:buFontTx/>
              <a:buNone/>
              <a:defRPr sz="3200" b="1">
                <a:solidFill>
                  <a:srgbClr val="18CEE7"/>
                </a:solidFill>
              </a:defRPr>
            </a:lvl1pPr>
          </a:lstStyle>
          <a:p>
            <a:pPr lvl="0"/>
            <a:r>
              <a:rPr lang="it-IT"/>
              <a:t>+ 50% </a:t>
            </a:r>
          </a:p>
        </p:txBody>
      </p:sp>
      <p:sp>
        <p:nvSpPr>
          <p:cNvPr id="29" name="Title 1">
            <a:extLst>
              <a:ext uri="{FF2B5EF4-FFF2-40B4-BE49-F238E27FC236}">
                <a16:creationId xmlns:a16="http://schemas.microsoft.com/office/drawing/2014/main" id="{101D2324-9986-0710-95AF-854A5767359E}"/>
              </a:ext>
            </a:extLst>
          </p:cNvPr>
          <p:cNvSpPr>
            <a:spLocks noGrp="1"/>
          </p:cNvSpPr>
          <p:nvPr>
            <p:ph type="title" hasCustomPrompt="1"/>
          </p:nvPr>
        </p:nvSpPr>
        <p:spPr>
          <a:xfrm>
            <a:off x="1366838" y="1791478"/>
            <a:ext cx="6988268" cy="1294621"/>
          </a:xfrm>
        </p:spPr>
        <p:txBody>
          <a:bodyPr anchor="t">
            <a:noAutofit/>
          </a:bodyPr>
          <a:lstStyle>
            <a:lvl1pPr>
              <a:defRPr sz="6000"/>
            </a:lvl1pPr>
          </a:lstStyle>
          <a:p>
            <a:r>
              <a:rPr lang="en-GB" dirty="0"/>
              <a:t>Click to edit Master</a:t>
            </a:r>
            <a:br>
              <a:rPr lang="en-GB" dirty="0"/>
            </a:br>
            <a:r>
              <a:rPr lang="en-GB" dirty="0"/>
              <a:t>title style</a:t>
            </a:r>
            <a:endParaRPr lang="en-IT" dirty="0"/>
          </a:p>
        </p:txBody>
      </p:sp>
      <p:sp>
        <p:nvSpPr>
          <p:cNvPr id="30" name="Text Placeholder 3">
            <a:extLst>
              <a:ext uri="{FF2B5EF4-FFF2-40B4-BE49-F238E27FC236}">
                <a16:creationId xmlns:a16="http://schemas.microsoft.com/office/drawing/2014/main" id="{1241B03A-882E-78A6-FC39-DEC2F0BD95AE}"/>
              </a:ext>
            </a:extLst>
          </p:cNvPr>
          <p:cNvSpPr>
            <a:spLocks noGrp="1"/>
          </p:cNvSpPr>
          <p:nvPr>
            <p:ph type="body" sz="half" idx="2"/>
          </p:nvPr>
        </p:nvSpPr>
        <p:spPr>
          <a:xfrm>
            <a:off x="1366838" y="4177554"/>
            <a:ext cx="6988174" cy="4626722"/>
          </a:xfrm>
        </p:spPr>
        <p:txBody>
          <a:bodyPr>
            <a:noAutofit/>
          </a:bodyPr>
          <a:lstStyle>
            <a:lvl1pPr marL="0" indent="0">
              <a:lnSpc>
                <a:spcPts val="3420"/>
              </a:lnSpc>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31" name="Text Placeholder 13">
            <a:extLst>
              <a:ext uri="{FF2B5EF4-FFF2-40B4-BE49-F238E27FC236}">
                <a16:creationId xmlns:a16="http://schemas.microsoft.com/office/drawing/2014/main" id="{22520B64-643C-46D1-7E5E-FB2424A69927}"/>
              </a:ext>
            </a:extLst>
          </p:cNvPr>
          <p:cNvSpPr>
            <a:spLocks noGrp="1"/>
          </p:cNvSpPr>
          <p:nvPr>
            <p:ph type="body" sz="quarter" idx="14" hasCustomPrompt="1"/>
          </p:nvPr>
        </p:nvSpPr>
        <p:spPr>
          <a:xfrm>
            <a:off x="1366838" y="3621269"/>
            <a:ext cx="6988175" cy="556285"/>
          </a:xfrm>
        </p:spPr>
        <p:txBody>
          <a:bodyPr/>
          <a:lstStyle>
            <a:lvl1pPr marL="0" indent="0">
              <a:buNone/>
              <a:defRPr b="1" i="0">
                <a:solidFill>
                  <a:srgbClr val="7BA9EC"/>
                </a:solidFill>
                <a:latin typeface="Lora SemiBold" pitchFamily="2" charset="77"/>
              </a:defRPr>
            </a:lvl1pPr>
          </a:lstStyle>
          <a:p>
            <a:pPr lvl="0"/>
            <a:r>
              <a:rPr lang="en-GB" dirty="0" err="1"/>
              <a:t>Sottotitolo</a:t>
            </a:r>
            <a:endParaRPr lang="en-IT" dirty="0"/>
          </a:p>
        </p:txBody>
      </p:sp>
    </p:spTree>
    <p:extLst>
      <p:ext uri="{BB962C8B-B14F-4D97-AF65-F5344CB8AC3E}">
        <p14:creationId xmlns:p14="http://schemas.microsoft.com/office/powerpoint/2010/main" val="1743089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1_Indice" preserve="1" userDrawn="1">
  <p:cSld name="1_Indice">
    <p:bg>
      <p:bgPr>
        <a:solidFill>
          <a:srgbClr val="2F6DD5"/>
        </a:solidFill>
        <a:effectLst/>
      </p:bgPr>
    </p:bg>
    <p:spTree>
      <p:nvGrpSpPr>
        <p:cNvPr id="1" name="Shape 111"/>
        <p:cNvGrpSpPr/>
        <p:nvPr/>
      </p:nvGrpSpPr>
      <p:grpSpPr>
        <a:xfrm>
          <a:off x="0" y="0"/>
          <a:ext cx="0" cy="0"/>
          <a:chOff x="0" y="0"/>
          <a:chExt cx="0" cy="0"/>
        </a:xfrm>
      </p:grpSpPr>
      <p:sp>
        <p:nvSpPr>
          <p:cNvPr id="117" name="Google Shape;117;p31"/>
          <p:cNvSpPr txBox="1">
            <a:spLocks noGrp="1"/>
          </p:cNvSpPr>
          <p:nvPr>
            <p:ph type="body" idx="1" hasCustomPrompt="1"/>
          </p:nvPr>
        </p:nvSpPr>
        <p:spPr>
          <a:xfrm>
            <a:off x="9458793" y="3573347"/>
            <a:ext cx="7323136" cy="354965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bg1"/>
              </a:buClr>
              <a:buSzPct val="100000"/>
              <a:buFont typeface="Arial"/>
              <a:buAutoNum type="arabicPeriod"/>
              <a:defRPr sz="2600" b="0" i="0" u="sng" strike="noStrike" cap="none">
                <a:solidFill>
                  <a:schemeClr val="bg1"/>
                </a:solidFill>
                <a:latin typeface="Titillium Web"/>
                <a:ea typeface="Titillium Web"/>
                <a:cs typeface="Titillium Web"/>
                <a:sym typeface="Titillium Web"/>
              </a:defRPr>
            </a:lvl1pPr>
            <a:lvl2pPr marL="914400" marR="0" lvl="1" indent="-381000" algn="l" rtl="0">
              <a:lnSpc>
                <a:spcPct val="90000"/>
              </a:lnSpc>
              <a:spcBef>
                <a:spcPts val="500"/>
              </a:spcBef>
              <a:spcAft>
                <a:spcPts val="0"/>
              </a:spcAft>
              <a:buClr>
                <a:schemeClr val="bg1"/>
              </a:buClr>
              <a:buSzPct val="100000"/>
              <a:buFont typeface="Wingdings" pitchFamily="2" charset="2"/>
              <a:buChar char="§"/>
              <a:defRPr sz="2400" b="0" i="0" u="sng" strike="noStrike" cap="none">
                <a:solidFill>
                  <a:schemeClr val="bg1"/>
                </a:solidFill>
                <a:latin typeface="Titillium Web" pitchFamily="2" charset="77"/>
                <a:ea typeface="Titillium Web" pitchFamily="2" charset="77"/>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it-IT" dirty="0"/>
              <a:t>Nome capitolo</a:t>
            </a:r>
          </a:p>
          <a:p>
            <a:r>
              <a:rPr lang="it-IT" dirty="0"/>
              <a:t>Nome capitolo</a:t>
            </a:r>
          </a:p>
          <a:p>
            <a:r>
              <a:rPr lang="it-IT" dirty="0"/>
              <a:t>Nome capitolo</a:t>
            </a:r>
          </a:p>
          <a:p>
            <a:pPr lvl="1"/>
            <a:r>
              <a:rPr lang="it-IT" dirty="0"/>
              <a:t>Nome </a:t>
            </a:r>
            <a:r>
              <a:rPr lang="it-IT" dirty="0" err="1"/>
              <a:t>sottocapitolo</a:t>
            </a:r>
            <a:endParaRPr lang="it-IT" dirty="0"/>
          </a:p>
          <a:p>
            <a:pPr lvl="1"/>
            <a:r>
              <a:rPr lang="it-IT" dirty="0"/>
              <a:t>Nome </a:t>
            </a:r>
            <a:r>
              <a:rPr lang="it-IT" dirty="0" err="1"/>
              <a:t>sottocapitolo</a:t>
            </a:r>
            <a:endParaRPr lang="it-IT" dirty="0"/>
          </a:p>
          <a:p>
            <a:r>
              <a:rPr lang="it-IT" dirty="0"/>
              <a:t>Nome capitolo</a:t>
            </a:r>
          </a:p>
          <a:p>
            <a:r>
              <a:rPr lang="it-IT" dirty="0"/>
              <a:t>Nome capitolo</a:t>
            </a:r>
            <a:endParaRPr dirty="0"/>
          </a:p>
        </p:txBody>
      </p:sp>
      <p:sp>
        <p:nvSpPr>
          <p:cNvPr id="118" name="Google Shape;118;p31"/>
          <p:cNvSpPr txBox="1">
            <a:spLocks noGrp="1"/>
          </p:cNvSpPr>
          <p:nvPr>
            <p:ph type="body" idx="2"/>
          </p:nvPr>
        </p:nvSpPr>
        <p:spPr>
          <a:xfrm>
            <a:off x="1351286" y="3573347"/>
            <a:ext cx="7073186" cy="3549650"/>
          </a:xfrm>
          <a:prstGeom prst="rect">
            <a:avLst/>
          </a:prstGeom>
          <a:noFill/>
          <a:ln>
            <a:noFill/>
          </a:ln>
        </p:spPr>
        <p:txBody>
          <a:bodyPr spcFirstLastPara="1" wrap="square" lIns="91425" tIns="45700" rIns="91425" bIns="45700" anchor="t" anchorCtr="0">
            <a:noAutofit/>
          </a:bodyPr>
          <a:lstStyle>
            <a:lvl1pPr marL="0" marR="0" lvl="0" indent="0" algn="l" rtl="0">
              <a:lnSpc>
                <a:spcPts val="3500"/>
              </a:lnSpc>
              <a:spcBef>
                <a:spcPts val="1000"/>
              </a:spcBef>
              <a:spcAft>
                <a:spcPts val="0"/>
              </a:spcAft>
              <a:buClr>
                <a:schemeClr val="lt1"/>
              </a:buClr>
              <a:buSzPts val="2800"/>
              <a:buFont typeface="Arial"/>
              <a:buNone/>
              <a:defRPr sz="2800" b="0" i="0" u="none" strike="noStrike" cap="none">
                <a:solidFill>
                  <a:schemeClr val="lt1"/>
                </a:solidFill>
                <a:latin typeface="Lora Medium" pitchFamily="2" charset="77"/>
                <a:ea typeface="Lora Medium" pitchFamily="2" charset="77"/>
                <a:cs typeface="Lora Medium" pitchFamily="2" charset="77"/>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Medium"/>
                <a:ea typeface="Lora Medium"/>
                <a:cs typeface="Lora Medium"/>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Medium"/>
                <a:ea typeface="Lora Medium"/>
                <a:cs typeface="Lora Medium"/>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Medium"/>
                <a:ea typeface="Lora Medium"/>
                <a:cs typeface="Lora Medium"/>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Medium"/>
                <a:ea typeface="Lora Medium"/>
                <a:cs typeface="Lora Medium"/>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 name="Footer Placeholder 1">
            <a:extLst>
              <a:ext uri="{FF2B5EF4-FFF2-40B4-BE49-F238E27FC236}">
                <a16:creationId xmlns:a16="http://schemas.microsoft.com/office/drawing/2014/main" id="{E01C341D-FCF2-E768-AE28-08A342B613BA}"/>
              </a:ext>
            </a:extLst>
          </p:cNvPr>
          <p:cNvSpPr>
            <a:spLocks noGrp="1"/>
          </p:cNvSpPr>
          <p:nvPr>
            <p:ph type="ftr" sz="quarter" idx="10"/>
          </p:nvPr>
        </p:nvSpPr>
        <p:spPr>
          <a:xfrm>
            <a:off x="933450" y="732641"/>
            <a:ext cx="6172200" cy="547688"/>
          </a:xfrm>
          <a:prstGeom prst="rect">
            <a:avLst/>
          </a:prstGeom>
        </p:spPr>
        <p:txBody>
          <a:bodyPr/>
          <a:lstStyle>
            <a:lvl1pPr>
              <a:defRPr>
                <a:solidFill>
                  <a:schemeClr val="bg1"/>
                </a:solidFill>
              </a:defRPr>
            </a:lvl1pPr>
          </a:lstStyle>
          <a:p>
            <a:r>
              <a:rPr lang="it-IT" b="1"/>
              <a:t>Analisi dei divari di genere attraverso i dati dell’INPS. Focus sulle prestazioni e sugli incentivi  all’occupazione</a:t>
            </a:r>
            <a:endParaRPr lang="en-IT" dirty="0"/>
          </a:p>
        </p:txBody>
      </p:sp>
      <p:sp>
        <p:nvSpPr>
          <p:cNvPr id="3" name="Slide Number Placeholder 2">
            <a:extLst>
              <a:ext uri="{FF2B5EF4-FFF2-40B4-BE49-F238E27FC236}">
                <a16:creationId xmlns:a16="http://schemas.microsoft.com/office/drawing/2014/main" id="{7C925D8F-51FA-C929-2EBE-3F9F98D69610}"/>
              </a:ext>
            </a:extLst>
          </p:cNvPr>
          <p:cNvSpPr>
            <a:spLocks noGrp="1"/>
          </p:cNvSpPr>
          <p:nvPr>
            <p:ph type="sldNum" sz="quarter" idx="11"/>
          </p:nvPr>
        </p:nvSpPr>
        <p:spPr>
          <a:xfrm>
            <a:off x="933450" y="9035267"/>
            <a:ext cx="1300163" cy="547688"/>
          </a:xfrm>
          <a:prstGeom prst="rect">
            <a:avLst/>
          </a:prstGeom>
        </p:spPr>
        <p:txBody>
          <a:bodyPr/>
          <a:lstStyle>
            <a:lvl1pPr>
              <a:defRPr>
                <a:solidFill>
                  <a:schemeClr val="bg1"/>
                </a:solidFill>
              </a:defRPr>
            </a:lvl1pPr>
          </a:lstStyle>
          <a:p>
            <a:fld id="{F0221AAB-2B63-824F-A124-88DC2873D25D}" type="slidenum">
              <a:rPr lang="en-IT" smtClean="0"/>
              <a:pPr/>
              <a:t>‹N›</a:t>
            </a:fld>
            <a:endParaRPr lang="en-IT" dirty="0"/>
          </a:p>
        </p:txBody>
      </p:sp>
      <p:sp>
        <p:nvSpPr>
          <p:cNvPr id="4" name="Title 3">
            <a:extLst>
              <a:ext uri="{FF2B5EF4-FFF2-40B4-BE49-F238E27FC236}">
                <a16:creationId xmlns:a16="http://schemas.microsoft.com/office/drawing/2014/main" id="{06141C74-B4C8-13F4-6BFE-244DC95FE6EE}"/>
              </a:ext>
            </a:extLst>
          </p:cNvPr>
          <p:cNvSpPr>
            <a:spLocks noGrp="1"/>
          </p:cNvSpPr>
          <p:nvPr>
            <p:ph type="title"/>
          </p:nvPr>
        </p:nvSpPr>
        <p:spPr/>
        <p:txBody>
          <a:bodyPr/>
          <a:lstStyle>
            <a:lvl1pPr>
              <a:defRPr>
                <a:solidFill>
                  <a:schemeClr val="bg1"/>
                </a:solidFill>
              </a:defRPr>
            </a:lvl1pPr>
          </a:lstStyle>
          <a:p>
            <a:r>
              <a:rPr lang="en-GB" dirty="0"/>
              <a:t>Click to edit Master title style</a:t>
            </a:r>
            <a:endParaRPr lang="en-IT" dirty="0"/>
          </a:p>
        </p:txBody>
      </p:sp>
      <p:pic>
        <p:nvPicPr>
          <p:cNvPr id="5" name="Image 1">
            <a:extLst>
              <a:ext uri="{FF2B5EF4-FFF2-40B4-BE49-F238E27FC236}">
                <a16:creationId xmlns:a16="http://schemas.microsoft.com/office/drawing/2014/main" id="{5F700F3D-FE0F-D729-3AD9-B445CDBE59EB}"/>
              </a:ext>
            </a:extLst>
          </p:cNvPr>
          <p:cNvPicPr>
            <a:picLocks noChangeAspect="1"/>
          </p:cNvPicPr>
          <p:nvPr userDrawn="1"/>
        </p:nvPicPr>
        <p:blipFill>
          <a:blip r:embed="rId2"/>
          <a:srcRect/>
          <a:stretch/>
        </p:blipFill>
        <p:spPr>
          <a:xfrm>
            <a:off x="16441279" y="323740"/>
            <a:ext cx="1143322" cy="1271597"/>
          </a:xfrm>
          <a:prstGeom prst="rect">
            <a:avLst/>
          </a:prstGeom>
        </p:spPr>
      </p:pic>
    </p:spTree>
    <p:extLst>
      <p:ext uri="{BB962C8B-B14F-4D97-AF65-F5344CB8AC3E}">
        <p14:creationId xmlns:p14="http://schemas.microsoft.com/office/powerpoint/2010/main" val="4211745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652BC-A38E-9359-ADE0-44794EECA517}"/>
              </a:ext>
            </a:extLst>
          </p:cNvPr>
          <p:cNvSpPr>
            <a:spLocks noGrp="1"/>
          </p:cNvSpPr>
          <p:nvPr>
            <p:ph type="title" hasCustomPrompt="1"/>
          </p:nvPr>
        </p:nvSpPr>
        <p:spPr>
          <a:xfrm>
            <a:off x="1366838" y="1791478"/>
            <a:ext cx="6988268" cy="1294621"/>
          </a:xfrm>
        </p:spPr>
        <p:txBody>
          <a:bodyPr anchor="t">
            <a:noAutofit/>
          </a:bodyPr>
          <a:lstStyle>
            <a:lvl1pPr>
              <a:defRPr sz="6000"/>
            </a:lvl1pPr>
          </a:lstStyle>
          <a:p>
            <a:r>
              <a:rPr lang="en-GB" dirty="0"/>
              <a:t>Click to edit Master</a:t>
            </a:r>
            <a:br>
              <a:rPr lang="en-GB" dirty="0"/>
            </a:br>
            <a:r>
              <a:rPr lang="en-GB" dirty="0"/>
              <a:t>title style</a:t>
            </a:r>
            <a:endParaRPr lang="en-IT" dirty="0"/>
          </a:p>
        </p:txBody>
      </p:sp>
      <p:sp>
        <p:nvSpPr>
          <p:cNvPr id="4" name="Text Placeholder 3">
            <a:extLst>
              <a:ext uri="{FF2B5EF4-FFF2-40B4-BE49-F238E27FC236}">
                <a16:creationId xmlns:a16="http://schemas.microsoft.com/office/drawing/2014/main" id="{E27FE9DB-4364-0440-59A1-8735743B7DF8}"/>
              </a:ext>
            </a:extLst>
          </p:cNvPr>
          <p:cNvSpPr>
            <a:spLocks noGrp="1"/>
          </p:cNvSpPr>
          <p:nvPr>
            <p:ph type="body" sz="half" idx="2"/>
          </p:nvPr>
        </p:nvSpPr>
        <p:spPr>
          <a:xfrm>
            <a:off x="1366838" y="4177554"/>
            <a:ext cx="6988174" cy="4626722"/>
          </a:xfrm>
        </p:spPr>
        <p:txBody>
          <a:bodyPr>
            <a:noAutofit/>
          </a:bodyPr>
          <a:lstStyle>
            <a:lvl1pPr marL="0" indent="0">
              <a:lnSpc>
                <a:spcPts val="3420"/>
              </a:lnSpc>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8" name="Footer Placeholder 7">
            <a:extLst>
              <a:ext uri="{FF2B5EF4-FFF2-40B4-BE49-F238E27FC236}">
                <a16:creationId xmlns:a16="http://schemas.microsoft.com/office/drawing/2014/main" id="{41EF6B6A-A902-D43B-ED27-2D03590E0561}"/>
              </a:ext>
            </a:extLst>
          </p:cNvPr>
          <p:cNvSpPr>
            <a:spLocks noGrp="1"/>
          </p:cNvSpPr>
          <p:nvPr>
            <p:ph type="ftr" sz="quarter" idx="10"/>
          </p:nvPr>
        </p:nvSpPr>
        <p:spPr>
          <a:xfrm>
            <a:off x="933450" y="732641"/>
            <a:ext cx="6172200" cy="547688"/>
          </a:xfrm>
          <a:prstGeom prst="rect">
            <a:avLst/>
          </a:prstGeom>
        </p:spPr>
        <p:txBody>
          <a:bodyPr/>
          <a:lstStyle/>
          <a:p>
            <a:r>
              <a:rPr lang="it-IT" b="1"/>
              <a:t>Analisi dei divari di genere attraverso i dati dell’INPS. Focus sulle prestazioni e sugli incentivi  all’occupazione</a:t>
            </a:r>
            <a:endParaRPr lang="en-IT" dirty="0"/>
          </a:p>
        </p:txBody>
      </p:sp>
      <p:sp>
        <p:nvSpPr>
          <p:cNvPr id="9" name="Slide Number Placeholder 8">
            <a:extLst>
              <a:ext uri="{FF2B5EF4-FFF2-40B4-BE49-F238E27FC236}">
                <a16:creationId xmlns:a16="http://schemas.microsoft.com/office/drawing/2014/main" id="{28578C01-11D0-A090-A60F-EDF2EA988BAF}"/>
              </a:ext>
            </a:extLst>
          </p:cNvPr>
          <p:cNvSpPr>
            <a:spLocks noGrp="1"/>
          </p:cNvSpPr>
          <p:nvPr>
            <p:ph type="sldNum" sz="quarter" idx="11"/>
          </p:nvPr>
        </p:nvSpPr>
        <p:spPr>
          <a:xfrm>
            <a:off x="933450" y="9035267"/>
            <a:ext cx="1300163" cy="547688"/>
          </a:xfrm>
          <a:prstGeom prst="rect">
            <a:avLst/>
          </a:prstGeom>
        </p:spPr>
        <p:txBody>
          <a:bodyPr/>
          <a:lstStyle/>
          <a:p>
            <a:fld id="{F0221AAB-2B63-824F-A124-88DC2873D25D}" type="slidenum">
              <a:rPr lang="en-IT" smtClean="0"/>
              <a:pPr/>
              <a:t>‹N›</a:t>
            </a:fld>
            <a:endParaRPr lang="en-IT" dirty="0"/>
          </a:p>
        </p:txBody>
      </p:sp>
      <p:sp>
        <p:nvSpPr>
          <p:cNvPr id="12" name="Segnaposto immagine 8">
            <a:extLst>
              <a:ext uri="{FF2B5EF4-FFF2-40B4-BE49-F238E27FC236}">
                <a16:creationId xmlns:a16="http://schemas.microsoft.com/office/drawing/2014/main" id="{4AAAD5C6-6451-88A1-E5E6-100571F11EDA}"/>
              </a:ext>
            </a:extLst>
          </p:cNvPr>
          <p:cNvSpPr>
            <a:spLocks noGrp="1"/>
          </p:cNvSpPr>
          <p:nvPr>
            <p:ph type="pic" sz="quarter" idx="13"/>
          </p:nvPr>
        </p:nvSpPr>
        <p:spPr>
          <a:xfrm>
            <a:off x="9144000" y="-19049"/>
            <a:ext cx="9144000" cy="10306049"/>
          </a:xfrm>
          <a:prstGeom prst="rect">
            <a:avLst/>
          </a:prstGeom>
          <a:noFill/>
        </p:spPr>
        <p:txBody>
          <a:bodyPr/>
          <a:lstStyle/>
          <a:p>
            <a:endParaRPr lang="it-IT"/>
          </a:p>
        </p:txBody>
      </p:sp>
      <p:sp>
        <p:nvSpPr>
          <p:cNvPr id="14" name="Text Placeholder 13">
            <a:extLst>
              <a:ext uri="{FF2B5EF4-FFF2-40B4-BE49-F238E27FC236}">
                <a16:creationId xmlns:a16="http://schemas.microsoft.com/office/drawing/2014/main" id="{03FEA7DD-8394-3F9B-200E-5888BFCA2BEE}"/>
              </a:ext>
            </a:extLst>
          </p:cNvPr>
          <p:cNvSpPr>
            <a:spLocks noGrp="1"/>
          </p:cNvSpPr>
          <p:nvPr>
            <p:ph type="body" sz="quarter" idx="14" hasCustomPrompt="1"/>
          </p:nvPr>
        </p:nvSpPr>
        <p:spPr>
          <a:xfrm>
            <a:off x="1366838" y="3668964"/>
            <a:ext cx="6988175" cy="436590"/>
          </a:xfrm>
        </p:spPr>
        <p:txBody>
          <a:bodyPr/>
          <a:lstStyle>
            <a:lvl1pPr marL="0" indent="0">
              <a:buNone/>
              <a:defRPr b="1" i="0">
                <a:solidFill>
                  <a:srgbClr val="7BA9EC"/>
                </a:solidFill>
                <a:latin typeface="Lora SemiBold" pitchFamily="2" charset="77"/>
              </a:defRPr>
            </a:lvl1pPr>
          </a:lstStyle>
          <a:p>
            <a:pPr lvl="0"/>
            <a:r>
              <a:rPr lang="en-GB" dirty="0" err="1"/>
              <a:t>Sottotitolo</a:t>
            </a:r>
            <a:endParaRPr lang="en-IT" dirty="0"/>
          </a:p>
        </p:txBody>
      </p:sp>
      <p:pic>
        <p:nvPicPr>
          <p:cNvPr id="3" name="Image 1">
            <a:extLst>
              <a:ext uri="{FF2B5EF4-FFF2-40B4-BE49-F238E27FC236}">
                <a16:creationId xmlns:a16="http://schemas.microsoft.com/office/drawing/2014/main" id="{C9780A9C-AAEF-3C13-1700-0574A8947FC6}"/>
              </a:ext>
            </a:extLst>
          </p:cNvPr>
          <p:cNvPicPr>
            <a:picLocks noChangeAspect="1"/>
          </p:cNvPicPr>
          <p:nvPr userDrawn="1"/>
        </p:nvPicPr>
        <p:blipFill>
          <a:blip r:embed="rId2"/>
          <a:srcRect/>
          <a:stretch/>
        </p:blipFill>
        <p:spPr>
          <a:xfrm>
            <a:off x="16441279" y="323740"/>
            <a:ext cx="1143322" cy="1271597"/>
          </a:xfrm>
          <a:prstGeom prst="rect">
            <a:avLst/>
          </a:prstGeom>
        </p:spPr>
      </p:pic>
    </p:spTree>
    <p:extLst>
      <p:ext uri="{BB962C8B-B14F-4D97-AF65-F5344CB8AC3E}">
        <p14:creationId xmlns:p14="http://schemas.microsoft.com/office/powerpoint/2010/main" val="1043072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41EF6B6A-A902-D43B-ED27-2D03590E0561}"/>
              </a:ext>
            </a:extLst>
          </p:cNvPr>
          <p:cNvSpPr>
            <a:spLocks noGrp="1"/>
          </p:cNvSpPr>
          <p:nvPr>
            <p:ph type="ftr" sz="quarter" idx="10"/>
          </p:nvPr>
        </p:nvSpPr>
        <p:spPr>
          <a:xfrm>
            <a:off x="933450" y="732641"/>
            <a:ext cx="6172200" cy="547688"/>
          </a:xfrm>
          <a:prstGeom prst="rect">
            <a:avLst/>
          </a:prstGeom>
        </p:spPr>
        <p:txBody>
          <a:bodyPr/>
          <a:lstStyle>
            <a:lvl1pPr>
              <a:defRPr>
                <a:solidFill>
                  <a:schemeClr val="bg1"/>
                </a:solidFill>
              </a:defRPr>
            </a:lvl1pPr>
          </a:lstStyle>
          <a:p>
            <a:r>
              <a:rPr lang="it-IT" b="1"/>
              <a:t>Analisi dei divari di genere attraverso i dati dell’INPS. Focus sulle prestazioni e sugli incentivi  all’occupazione</a:t>
            </a:r>
            <a:endParaRPr lang="en-IT" dirty="0"/>
          </a:p>
        </p:txBody>
      </p:sp>
      <p:sp>
        <p:nvSpPr>
          <p:cNvPr id="9" name="Slide Number Placeholder 8">
            <a:extLst>
              <a:ext uri="{FF2B5EF4-FFF2-40B4-BE49-F238E27FC236}">
                <a16:creationId xmlns:a16="http://schemas.microsoft.com/office/drawing/2014/main" id="{28578C01-11D0-A090-A60F-EDF2EA988BAF}"/>
              </a:ext>
            </a:extLst>
          </p:cNvPr>
          <p:cNvSpPr>
            <a:spLocks noGrp="1"/>
          </p:cNvSpPr>
          <p:nvPr>
            <p:ph type="sldNum" sz="quarter" idx="11"/>
          </p:nvPr>
        </p:nvSpPr>
        <p:spPr>
          <a:xfrm>
            <a:off x="933450" y="9035267"/>
            <a:ext cx="1300163" cy="547688"/>
          </a:xfrm>
          <a:prstGeom prst="rect">
            <a:avLst/>
          </a:prstGeom>
        </p:spPr>
        <p:txBody>
          <a:bodyPr/>
          <a:lstStyle/>
          <a:p>
            <a:fld id="{F0221AAB-2B63-824F-A124-88DC2873D25D}" type="slidenum">
              <a:rPr lang="en-IT" smtClean="0"/>
              <a:pPr/>
              <a:t>‹N›</a:t>
            </a:fld>
            <a:endParaRPr lang="en-IT" dirty="0"/>
          </a:p>
        </p:txBody>
      </p:sp>
      <p:sp>
        <p:nvSpPr>
          <p:cNvPr id="12" name="Segnaposto immagine 8">
            <a:extLst>
              <a:ext uri="{FF2B5EF4-FFF2-40B4-BE49-F238E27FC236}">
                <a16:creationId xmlns:a16="http://schemas.microsoft.com/office/drawing/2014/main" id="{4AAAD5C6-6451-88A1-E5E6-100571F11EDA}"/>
              </a:ext>
            </a:extLst>
          </p:cNvPr>
          <p:cNvSpPr>
            <a:spLocks noGrp="1"/>
          </p:cNvSpPr>
          <p:nvPr>
            <p:ph type="pic" sz="quarter" idx="13"/>
          </p:nvPr>
        </p:nvSpPr>
        <p:spPr>
          <a:xfrm>
            <a:off x="0" y="-19049"/>
            <a:ext cx="9144000" cy="10306049"/>
          </a:xfrm>
          <a:prstGeom prst="rect">
            <a:avLst/>
          </a:prstGeom>
          <a:noFill/>
        </p:spPr>
        <p:txBody>
          <a:bodyPr/>
          <a:lstStyle/>
          <a:p>
            <a:endParaRPr lang="it-IT"/>
          </a:p>
        </p:txBody>
      </p:sp>
      <p:sp>
        <p:nvSpPr>
          <p:cNvPr id="3" name="Title 1">
            <a:extLst>
              <a:ext uri="{FF2B5EF4-FFF2-40B4-BE49-F238E27FC236}">
                <a16:creationId xmlns:a16="http://schemas.microsoft.com/office/drawing/2014/main" id="{EC930483-1048-7CC5-0312-D684D939BD65}"/>
              </a:ext>
            </a:extLst>
          </p:cNvPr>
          <p:cNvSpPr>
            <a:spLocks noGrp="1"/>
          </p:cNvSpPr>
          <p:nvPr>
            <p:ph type="title" hasCustomPrompt="1"/>
          </p:nvPr>
        </p:nvSpPr>
        <p:spPr>
          <a:xfrm>
            <a:off x="9829520" y="1791478"/>
            <a:ext cx="6988268" cy="1294621"/>
          </a:xfrm>
        </p:spPr>
        <p:txBody>
          <a:bodyPr anchor="t">
            <a:noAutofit/>
          </a:bodyPr>
          <a:lstStyle>
            <a:lvl1pPr>
              <a:defRPr sz="6000"/>
            </a:lvl1pPr>
          </a:lstStyle>
          <a:p>
            <a:r>
              <a:rPr lang="en-GB" dirty="0"/>
              <a:t>Click to edit Master</a:t>
            </a:r>
            <a:br>
              <a:rPr lang="en-GB" dirty="0"/>
            </a:br>
            <a:r>
              <a:rPr lang="en-GB" dirty="0"/>
              <a:t>title style</a:t>
            </a:r>
            <a:endParaRPr lang="en-IT" dirty="0"/>
          </a:p>
        </p:txBody>
      </p:sp>
      <p:sp>
        <p:nvSpPr>
          <p:cNvPr id="5" name="Text Placeholder 3">
            <a:extLst>
              <a:ext uri="{FF2B5EF4-FFF2-40B4-BE49-F238E27FC236}">
                <a16:creationId xmlns:a16="http://schemas.microsoft.com/office/drawing/2014/main" id="{28D2C979-1994-9332-EEED-D7A9EF840592}"/>
              </a:ext>
            </a:extLst>
          </p:cNvPr>
          <p:cNvSpPr>
            <a:spLocks noGrp="1"/>
          </p:cNvSpPr>
          <p:nvPr>
            <p:ph type="body" sz="half" idx="2"/>
          </p:nvPr>
        </p:nvSpPr>
        <p:spPr>
          <a:xfrm>
            <a:off x="9829520" y="4177554"/>
            <a:ext cx="6988174" cy="4626722"/>
          </a:xfrm>
        </p:spPr>
        <p:txBody>
          <a:bodyPr>
            <a:noAutofit/>
          </a:bodyPr>
          <a:lstStyle>
            <a:lvl1pPr marL="0" indent="0">
              <a:lnSpc>
                <a:spcPts val="3420"/>
              </a:lnSpc>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6" name="Text Placeholder 13">
            <a:extLst>
              <a:ext uri="{FF2B5EF4-FFF2-40B4-BE49-F238E27FC236}">
                <a16:creationId xmlns:a16="http://schemas.microsoft.com/office/drawing/2014/main" id="{F6B16521-8DE7-934A-0A42-41F563C15C46}"/>
              </a:ext>
            </a:extLst>
          </p:cNvPr>
          <p:cNvSpPr>
            <a:spLocks noGrp="1"/>
          </p:cNvSpPr>
          <p:nvPr>
            <p:ph type="body" sz="quarter" idx="14" hasCustomPrompt="1"/>
          </p:nvPr>
        </p:nvSpPr>
        <p:spPr>
          <a:xfrm>
            <a:off x="9829520" y="3603812"/>
            <a:ext cx="6988175" cy="430026"/>
          </a:xfrm>
        </p:spPr>
        <p:txBody>
          <a:bodyPr/>
          <a:lstStyle>
            <a:lvl1pPr marL="0" indent="0">
              <a:buNone/>
              <a:defRPr b="1" i="0">
                <a:solidFill>
                  <a:srgbClr val="7BA9EC"/>
                </a:solidFill>
                <a:latin typeface="Lora SemiBold" pitchFamily="2" charset="77"/>
              </a:defRPr>
            </a:lvl1pPr>
          </a:lstStyle>
          <a:p>
            <a:pPr lvl="0"/>
            <a:r>
              <a:rPr lang="en-GB" dirty="0" err="1"/>
              <a:t>Sottotitolo</a:t>
            </a:r>
            <a:endParaRPr lang="en-IT" dirty="0"/>
          </a:p>
        </p:txBody>
      </p:sp>
    </p:spTree>
    <p:extLst>
      <p:ext uri="{BB962C8B-B14F-4D97-AF65-F5344CB8AC3E}">
        <p14:creationId xmlns:p14="http://schemas.microsoft.com/office/powerpoint/2010/main" val="2737147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magine_a tutto schermo">
    <p:spTree>
      <p:nvGrpSpPr>
        <p:cNvPr id="1" name=""/>
        <p:cNvGrpSpPr/>
        <p:nvPr/>
      </p:nvGrpSpPr>
      <p:grpSpPr>
        <a:xfrm>
          <a:off x="0" y="0"/>
          <a:ext cx="0" cy="0"/>
          <a:chOff x="0" y="0"/>
          <a:chExt cx="0" cy="0"/>
        </a:xfrm>
      </p:grpSpPr>
      <p:sp>
        <p:nvSpPr>
          <p:cNvPr id="10" name="Segnaposto immagine 8">
            <a:extLst>
              <a:ext uri="{FF2B5EF4-FFF2-40B4-BE49-F238E27FC236}">
                <a16:creationId xmlns:a16="http://schemas.microsoft.com/office/drawing/2014/main" id="{E9BC2CFC-81D0-7B2A-EA1D-A2ED4A748FEE}"/>
              </a:ext>
            </a:extLst>
          </p:cNvPr>
          <p:cNvSpPr>
            <a:spLocks noGrp="1"/>
          </p:cNvSpPr>
          <p:nvPr>
            <p:ph type="pic" sz="quarter" idx="13"/>
          </p:nvPr>
        </p:nvSpPr>
        <p:spPr>
          <a:xfrm>
            <a:off x="16902" y="0"/>
            <a:ext cx="18271098" cy="10287000"/>
          </a:xfrm>
          <a:prstGeom prst="rect">
            <a:avLst/>
          </a:prstGeom>
          <a:noFill/>
        </p:spPr>
        <p:txBody>
          <a:bodyPr/>
          <a:lstStyle/>
          <a:p>
            <a:endParaRPr lang="it-IT"/>
          </a:p>
        </p:txBody>
      </p:sp>
      <p:sp>
        <p:nvSpPr>
          <p:cNvPr id="19" name="Segnaposto titolo 9">
            <a:extLst>
              <a:ext uri="{FF2B5EF4-FFF2-40B4-BE49-F238E27FC236}">
                <a16:creationId xmlns:a16="http://schemas.microsoft.com/office/drawing/2014/main" id="{33979418-B744-11C1-0C4F-AFB41E5E6954}"/>
              </a:ext>
            </a:extLst>
          </p:cNvPr>
          <p:cNvSpPr>
            <a:spLocks noGrp="1"/>
          </p:cNvSpPr>
          <p:nvPr>
            <p:ph type="title" hasCustomPrompt="1"/>
          </p:nvPr>
        </p:nvSpPr>
        <p:spPr>
          <a:xfrm>
            <a:off x="1371615" y="3644210"/>
            <a:ext cx="15134042" cy="3471069"/>
          </a:xfrm>
          <a:prstGeom prst="rect">
            <a:avLst/>
          </a:prstGeom>
        </p:spPr>
        <p:txBody>
          <a:bodyPr vert="horz" lIns="91440" tIns="45720" rIns="91440" bIns="45720" rtlCol="0" anchor="t">
            <a:noAutofit/>
          </a:bodyPr>
          <a:lstStyle>
            <a:lvl1pPr>
              <a:lnSpc>
                <a:spcPts val="8000"/>
              </a:lnSpc>
              <a:defRPr sz="7500" b="1" i="0">
                <a:solidFill>
                  <a:schemeClr val="bg1"/>
                </a:solidFill>
                <a:latin typeface="Titillium Web" pitchFamily="2" charset="77"/>
              </a:defRPr>
            </a:lvl1pPr>
          </a:lstStyle>
          <a:p>
            <a:r>
              <a:rPr lang="it-IT" dirty="0"/>
              <a:t>Sed ut </a:t>
            </a:r>
            <a:r>
              <a:rPr lang="it-IT" dirty="0" err="1"/>
              <a:t>perspiciatis</a:t>
            </a:r>
            <a:r>
              <a:rPr lang="it-IT" dirty="0"/>
              <a:t> </a:t>
            </a:r>
            <a:r>
              <a:rPr lang="it-IT" dirty="0" err="1"/>
              <a:t>unde</a:t>
            </a:r>
            <a:r>
              <a:rPr lang="it-IT" dirty="0"/>
              <a:t> omnis </a:t>
            </a:r>
            <a:r>
              <a:rPr lang="it-IT" dirty="0" err="1"/>
              <a:t>iste</a:t>
            </a:r>
            <a:r>
              <a:rPr lang="it-IT" dirty="0"/>
              <a:t> </a:t>
            </a:r>
            <a:r>
              <a:rPr lang="it-IT" dirty="0" err="1"/>
              <a:t>natus</a:t>
            </a:r>
            <a:r>
              <a:rPr lang="it-IT" dirty="0"/>
              <a:t> </a:t>
            </a:r>
            <a:r>
              <a:rPr lang="it-IT" dirty="0" err="1"/>
              <a:t>error</a:t>
            </a:r>
            <a:r>
              <a:rPr lang="it-IT" dirty="0"/>
              <a:t> </a:t>
            </a:r>
            <a:r>
              <a:rPr lang="it-IT" dirty="0" err="1"/>
              <a:t>sit</a:t>
            </a:r>
            <a:r>
              <a:rPr lang="it-IT" dirty="0"/>
              <a:t> </a:t>
            </a:r>
            <a:r>
              <a:rPr lang="it-IT" dirty="0" err="1"/>
              <a:t>voluptatem</a:t>
            </a:r>
            <a:r>
              <a:rPr lang="it-IT" dirty="0"/>
              <a:t> </a:t>
            </a:r>
            <a:r>
              <a:rPr lang="it-IT" dirty="0" err="1"/>
              <a:t>accusantium</a:t>
            </a:r>
            <a:r>
              <a:rPr lang="it-IT" dirty="0"/>
              <a:t>.</a:t>
            </a:r>
          </a:p>
        </p:txBody>
      </p:sp>
      <p:sp>
        <p:nvSpPr>
          <p:cNvPr id="22" name="Segnaposto testo 21">
            <a:extLst>
              <a:ext uri="{FF2B5EF4-FFF2-40B4-BE49-F238E27FC236}">
                <a16:creationId xmlns:a16="http://schemas.microsoft.com/office/drawing/2014/main" id="{E51C7E32-ED79-A394-3A30-5F2B9AE01171}"/>
              </a:ext>
            </a:extLst>
          </p:cNvPr>
          <p:cNvSpPr>
            <a:spLocks noGrp="1"/>
          </p:cNvSpPr>
          <p:nvPr>
            <p:ph type="body" sz="quarter" idx="15" hasCustomPrompt="1"/>
          </p:nvPr>
        </p:nvSpPr>
        <p:spPr>
          <a:xfrm>
            <a:off x="1371615" y="3056518"/>
            <a:ext cx="2692400" cy="385445"/>
          </a:xfrm>
          <a:prstGeom prst="rect">
            <a:avLst/>
          </a:prstGeom>
        </p:spPr>
        <p:txBody>
          <a:bodyPr/>
          <a:lstStyle>
            <a:lvl1pPr>
              <a:defRPr lang="it-IT" sz="2400" b="0" i="0" kern="1200" dirty="0" smtClean="0">
                <a:solidFill>
                  <a:srgbClr val="66E8F9"/>
                </a:solidFill>
                <a:latin typeface="Titillium Web Regular" pitchFamily="34" charset="0"/>
                <a:ea typeface="Titillium Web Regular" pitchFamily="34" charset="-122"/>
                <a:cs typeface="Titillium Web Regular" pitchFamily="34" charset="-12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Etichetta</a:t>
            </a:r>
            <a:endParaRPr lang="en-US" sz="2400" dirty="0"/>
          </a:p>
        </p:txBody>
      </p:sp>
      <p:sp>
        <p:nvSpPr>
          <p:cNvPr id="5" name="Footer Placeholder 4">
            <a:extLst>
              <a:ext uri="{FF2B5EF4-FFF2-40B4-BE49-F238E27FC236}">
                <a16:creationId xmlns:a16="http://schemas.microsoft.com/office/drawing/2014/main" id="{A61B3664-39AD-99F1-CB9E-8BE9D4036429}"/>
              </a:ext>
            </a:extLst>
          </p:cNvPr>
          <p:cNvSpPr>
            <a:spLocks noGrp="1"/>
          </p:cNvSpPr>
          <p:nvPr>
            <p:ph type="ftr" sz="quarter" idx="16"/>
          </p:nvPr>
        </p:nvSpPr>
        <p:spPr>
          <a:xfrm>
            <a:off x="933450" y="732641"/>
            <a:ext cx="6172200" cy="547688"/>
          </a:xfrm>
          <a:prstGeom prst="rect">
            <a:avLst/>
          </a:prstGeom>
        </p:spPr>
        <p:txBody>
          <a:bodyPr/>
          <a:lstStyle>
            <a:lvl1pPr>
              <a:defRPr>
                <a:solidFill>
                  <a:schemeClr val="bg1"/>
                </a:solidFill>
              </a:defRPr>
            </a:lvl1pPr>
          </a:lstStyle>
          <a:p>
            <a:r>
              <a:rPr lang="it-IT" b="1"/>
              <a:t>Analisi dei divari di genere attraverso i dati dell’INPS. Focus sulle prestazioni e sugli incentivi  all’occupazione</a:t>
            </a:r>
            <a:endParaRPr lang="en-IT" dirty="0"/>
          </a:p>
        </p:txBody>
      </p:sp>
      <p:sp>
        <p:nvSpPr>
          <p:cNvPr id="6" name="Slide Number Placeholder 5">
            <a:extLst>
              <a:ext uri="{FF2B5EF4-FFF2-40B4-BE49-F238E27FC236}">
                <a16:creationId xmlns:a16="http://schemas.microsoft.com/office/drawing/2014/main" id="{B4EEF34E-5B8B-E66B-6A65-C1ADC500394F}"/>
              </a:ext>
            </a:extLst>
          </p:cNvPr>
          <p:cNvSpPr>
            <a:spLocks noGrp="1"/>
          </p:cNvSpPr>
          <p:nvPr>
            <p:ph type="sldNum" sz="quarter" idx="17"/>
          </p:nvPr>
        </p:nvSpPr>
        <p:spPr>
          <a:xfrm>
            <a:off x="933450" y="9035267"/>
            <a:ext cx="1300163" cy="547688"/>
          </a:xfrm>
          <a:prstGeom prst="rect">
            <a:avLst/>
          </a:prstGeom>
        </p:spPr>
        <p:txBody>
          <a:bodyPr/>
          <a:lstStyle>
            <a:lvl1pPr>
              <a:defRPr>
                <a:solidFill>
                  <a:schemeClr val="bg1"/>
                </a:solidFill>
              </a:defRPr>
            </a:lvl1pPr>
          </a:lstStyle>
          <a:p>
            <a:fld id="{F0221AAB-2B63-824F-A124-88DC2873D25D}" type="slidenum">
              <a:rPr lang="en-IT" smtClean="0"/>
              <a:pPr/>
              <a:t>‹N›</a:t>
            </a:fld>
            <a:endParaRPr lang="en-IT" dirty="0"/>
          </a:p>
        </p:txBody>
      </p:sp>
      <p:pic>
        <p:nvPicPr>
          <p:cNvPr id="2" name="Image 1">
            <a:extLst>
              <a:ext uri="{FF2B5EF4-FFF2-40B4-BE49-F238E27FC236}">
                <a16:creationId xmlns:a16="http://schemas.microsoft.com/office/drawing/2014/main" id="{00BF75A9-BD36-A12F-6365-21853B37E34C}"/>
              </a:ext>
            </a:extLst>
          </p:cNvPr>
          <p:cNvPicPr>
            <a:picLocks noChangeAspect="1"/>
          </p:cNvPicPr>
          <p:nvPr userDrawn="1"/>
        </p:nvPicPr>
        <p:blipFill>
          <a:blip r:embed="rId2"/>
          <a:srcRect/>
          <a:stretch/>
        </p:blipFill>
        <p:spPr>
          <a:xfrm>
            <a:off x="16441279" y="323740"/>
            <a:ext cx="1143322" cy="1271597"/>
          </a:xfrm>
          <a:prstGeom prst="rect">
            <a:avLst/>
          </a:prstGeom>
        </p:spPr>
      </p:pic>
    </p:spTree>
    <p:extLst>
      <p:ext uri="{BB962C8B-B14F-4D97-AF65-F5344CB8AC3E}">
        <p14:creationId xmlns:p14="http://schemas.microsoft.com/office/powerpoint/2010/main" val="1438116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chiusura bianca">
    <p:bg>
      <p:bgPr>
        <a:solidFill>
          <a:schemeClr val="bg1"/>
        </a:solidFill>
        <a:effectLst/>
      </p:bgPr>
    </p:bg>
    <p:spTree>
      <p:nvGrpSpPr>
        <p:cNvPr id="1" name=""/>
        <p:cNvGrpSpPr/>
        <p:nvPr/>
      </p:nvGrpSpPr>
      <p:grpSpPr>
        <a:xfrm>
          <a:off x="0" y="0"/>
          <a:ext cx="0" cy="0"/>
          <a:chOff x="0" y="0"/>
          <a:chExt cx="0" cy="0"/>
        </a:xfrm>
      </p:grpSpPr>
      <p:sp>
        <p:nvSpPr>
          <p:cNvPr id="13" name="Segnaposto testo 12">
            <a:extLst>
              <a:ext uri="{FF2B5EF4-FFF2-40B4-BE49-F238E27FC236}">
                <a16:creationId xmlns:a16="http://schemas.microsoft.com/office/drawing/2014/main" id="{8CE7A36E-D99C-DB93-DFC5-85C23EFF129E}"/>
              </a:ext>
            </a:extLst>
          </p:cNvPr>
          <p:cNvSpPr>
            <a:spLocks noGrp="1"/>
          </p:cNvSpPr>
          <p:nvPr>
            <p:ph type="body" sz="quarter" idx="11" hasCustomPrompt="1"/>
          </p:nvPr>
        </p:nvSpPr>
        <p:spPr>
          <a:xfrm>
            <a:off x="7346950" y="9291530"/>
            <a:ext cx="3594100" cy="519112"/>
          </a:xfrm>
        </p:spPr>
        <p:txBody>
          <a:bodyPr>
            <a:normAutofit/>
          </a:bodyPr>
          <a:lstStyle>
            <a:lvl1pPr marL="0" indent="0" algn="ctr">
              <a:buFontTx/>
              <a:buNone/>
              <a:defRPr sz="1800">
                <a:solidFill>
                  <a:srgbClr val="7BA9EC"/>
                </a:solidFill>
              </a:defRPr>
            </a:lvl1pPr>
            <a:lvl2pPr algn="ctr">
              <a:defRPr/>
            </a:lvl2pPr>
            <a:lvl3pPr algn="ctr">
              <a:defRPr/>
            </a:lvl3pPr>
            <a:lvl4pPr algn="ctr">
              <a:defRPr/>
            </a:lvl4pPr>
            <a:lvl5pPr algn="ctr">
              <a:defRPr/>
            </a:lvl5pPr>
          </a:lstStyle>
          <a:p>
            <a:pPr lvl="0"/>
            <a:r>
              <a:rPr lang="it-IT" dirty="0"/>
              <a:t>Versione / data</a:t>
            </a:r>
          </a:p>
        </p:txBody>
      </p:sp>
      <p:pic>
        <p:nvPicPr>
          <p:cNvPr id="2" name="Image 1">
            <a:extLst>
              <a:ext uri="{FF2B5EF4-FFF2-40B4-BE49-F238E27FC236}">
                <a16:creationId xmlns:a16="http://schemas.microsoft.com/office/drawing/2014/main" id="{2AE455C0-4277-5EA5-1D53-74F8448F04B8}"/>
              </a:ext>
            </a:extLst>
          </p:cNvPr>
          <p:cNvPicPr>
            <a:picLocks noChangeAspect="1"/>
          </p:cNvPicPr>
          <p:nvPr userDrawn="1"/>
        </p:nvPicPr>
        <p:blipFill>
          <a:blip r:embed="rId2"/>
          <a:srcRect/>
          <a:stretch/>
        </p:blipFill>
        <p:spPr>
          <a:xfrm>
            <a:off x="8244590" y="4130464"/>
            <a:ext cx="1821688" cy="2026073"/>
          </a:xfrm>
          <a:prstGeom prst="rect">
            <a:avLst/>
          </a:prstGeom>
        </p:spPr>
      </p:pic>
    </p:spTree>
    <p:extLst>
      <p:ext uri="{BB962C8B-B14F-4D97-AF65-F5344CB8AC3E}">
        <p14:creationId xmlns:p14="http://schemas.microsoft.com/office/powerpoint/2010/main" val="2571089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ver chiusura blu">
    <p:bg>
      <p:bgPr>
        <a:solidFill>
          <a:srgbClr val="2F6DD5"/>
        </a:solidFill>
        <a:effectLst/>
      </p:bgPr>
    </p:bg>
    <p:spTree>
      <p:nvGrpSpPr>
        <p:cNvPr id="1" name=""/>
        <p:cNvGrpSpPr/>
        <p:nvPr/>
      </p:nvGrpSpPr>
      <p:grpSpPr>
        <a:xfrm>
          <a:off x="0" y="0"/>
          <a:ext cx="0" cy="0"/>
          <a:chOff x="0" y="0"/>
          <a:chExt cx="0" cy="0"/>
        </a:xfrm>
      </p:grpSpPr>
      <p:sp>
        <p:nvSpPr>
          <p:cNvPr id="7" name="Segnaposto testo 12">
            <a:extLst>
              <a:ext uri="{FF2B5EF4-FFF2-40B4-BE49-F238E27FC236}">
                <a16:creationId xmlns:a16="http://schemas.microsoft.com/office/drawing/2014/main" id="{E0FD32FB-CBE3-C399-30FA-1414BEF7021B}"/>
              </a:ext>
            </a:extLst>
          </p:cNvPr>
          <p:cNvSpPr>
            <a:spLocks noGrp="1"/>
          </p:cNvSpPr>
          <p:nvPr>
            <p:ph type="body" sz="quarter" idx="11" hasCustomPrompt="1"/>
          </p:nvPr>
        </p:nvSpPr>
        <p:spPr>
          <a:xfrm>
            <a:off x="7346950" y="9291530"/>
            <a:ext cx="3594100" cy="519112"/>
          </a:xfrm>
        </p:spPr>
        <p:txBody>
          <a:bodyPr>
            <a:normAutofit/>
          </a:bodyPr>
          <a:lstStyle>
            <a:lvl1pPr marL="0" indent="0" algn="ctr">
              <a:buFontTx/>
              <a:buNone/>
              <a:defRPr sz="1800">
                <a:solidFill>
                  <a:srgbClr val="7BA9EC"/>
                </a:solidFill>
              </a:defRPr>
            </a:lvl1pPr>
            <a:lvl2pPr algn="ctr">
              <a:defRPr/>
            </a:lvl2pPr>
            <a:lvl3pPr algn="ctr">
              <a:defRPr/>
            </a:lvl3pPr>
            <a:lvl4pPr algn="ctr">
              <a:defRPr/>
            </a:lvl4pPr>
            <a:lvl5pPr algn="ctr">
              <a:defRPr/>
            </a:lvl5pPr>
          </a:lstStyle>
          <a:p>
            <a:pPr lvl="0"/>
            <a:r>
              <a:rPr lang="it-IT" dirty="0"/>
              <a:t>Versione / data</a:t>
            </a:r>
          </a:p>
        </p:txBody>
      </p:sp>
      <p:pic>
        <p:nvPicPr>
          <p:cNvPr id="3" name="Image 1">
            <a:extLst>
              <a:ext uri="{FF2B5EF4-FFF2-40B4-BE49-F238E27FC236}">
                <a16:creationId xmlns:a16="http://schemas.microsoft.com/office/drawing/2014/main" id="{5B2DCA6B-85A8-449A-8573-B6ED8CE93A9E}"/>
              </a:ext>
            </a:extLst>
          </p:cNvPr>
          <p:cNvPicPr>
            <a:picLocks noChangeAspect="1"/>
          </p:cNvPicPr>
          <p:nvPr userDrawn="1"/>
        </p:nvPicPr>
        <p:blipFill>
          <a:blip r:embed="rId2"/>
          <a:srcRect/>
          <a:stretch/>
        </p:blipFill>
        <p:spPr>
          <a:xfrm>
            <a:off x="8244590" y="4130464"/>
            <a:ext cx="1821689" cy="2026073"/>
          </a:xfrm>
          <a:prstGeom prst="rect">
            <a:avLst/>
          </a:prstGeom>
        </p:spPr>
      </p:pic>
    </p:spTree>
    <p:extLst>
      <p:ext uri="{BB962C8B-B14F-4D97-AF65-F5344CB8AC3E}">
        <p14:creationId xmlns:p14="http://schemas.microsoft.com/office/powerpoint/2010/main" val="4282835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dice">
    <p:spTree>
      <p:nvGrpSpPr>
        <p:cNvPr id="1" name=""/>
        <p:cNvGrpSpPr/>
        <p:nvPr/>
      </p:nvGrpSpPr>
      <p:grpSpPr>
        <a:xfrm>
          <a:off x="0" y="0"/>
          <a:ext cx="0" cy="0"/>
          <a:chOff x="0" y="0"/>
          <a:chExt cx="0" cy="0"/>
        </a:xfrm>
      </p:grpSpPr>
      <p:sp>
        <p:nvSpPr>
          <p:cNvPr id="25" name="Segnaposto testo 24">
            <a:extLst>
              <a:ext uri="{FF2B5EF4-FFF2-40B4-BE49-F238E27FC236}">
                <a16:creationId xmlns:a16="http://schemas.microsoft.com/office/drawing/2014/main" id="{F714B97A-D13A-8901-AB34-97DB1023B2B6}"/>
              </a:ext>
            </a:extLst>
          </p:cNvPr>
          <p:cNvSpPr>
            <a:spLocks noGrp="1"/>
          </p:cNvSpPr>
          <p:nvPr>
            <p:ph type="body" sz="quarter" idx="16" hasCustomPrompt="1"/>
          </p:nvPr>
        </p:nvSpPr>
        <p:spPr>
          <a:xfrm>
            <a:off x="1215101" y="3505744"/>
            <a:ext cx="1614216" cy="1307102"/>
          </a:xfrm>
          <a:prstGeom prst="rect">
            <a:avLst/>
          </a:prstGeom>
        </p:spPr>
        <p:txBody>
          <a:bodyPr/>
          <a:lstStyle>
            <a:lvl1pPr>
              <a:defRPr sz="8801">
                <a:solidFill>
                  <a:srgbClr val="E5EFFC"/>
                </a:solidFill>
                <a:latin typeface="Roboto Mono" pitchFamily="49" charset="0"/>
                <a:ea typeface="Roboto Mono" pitchFamily="49" charset="0"/>
              </a:defRPr>
            </a:lvl1pPr>
          </a:lstStyle>
          <a:p>
            <a:pPr lvl="0"/>
            <a:r>
              <a:rPr lang="it-IT"/>
              <a:t>01</a:t>
            </a:r>
          </a:p>
        </p:txBody>
      </p:sp>
      <p:sp>
        <p:nvSpPr>
          <p:cNvPr id="7" name="Segnaposto titolo 15">
            <a:extLst>
              <a:ext uri="{FF2B5EF4-FFF2-40B4-BE49-F238E27FC236}">
                <a16:creationId xmlns:a16="http://schemas.microsoft.com/office/drawing/2014/main" id="{425D625C-B7F5-459F-B4BD-711BB3EAB85B}"/>
              </a:ext>
            </a:extLst>
          </p:cNvPr>
          <p:cNvSpPr>
            <a:spLocks noGrp="1"/>
          </p:cNvSpPr>
          <p:nvPr>
            <p:ph type="title"/>
          </p:nvPr>
        </p:nvSpPr>
        <p:spPr>
          <a:xfrm>
            <a:off x="1351286" y="2267589"/>
            <a:ext cx="15773400" cy="714375"/>
          </a:xfrm>
          <a:prstGeom prst="rect">
            <a:avLst/>
          </a:prstGeom>
        </p:spPr>
        <p:txBody>
          <a:bodyPr vert="horz" lIns="91440" tIns="45720" rIns="91440" bIns="45720" rtlCol="0" anchor="ctr">
            <a:noAutofit/>
          </a:bodyPr>
          <a:lstStyle>
            <a:lvl1pPr>
              <a:defRPr b="1" i="0">
                <a:latin typeface="Titillium Web" pitchFamily="2" charset="77"/>
              </a:defRPr>
            </a:lvl1pPr>
          </a:lstStyle>
          <a:p>
            <a:r>
              <a:rPr lang="it-IT"/>
              <a:t>Titolo</a:t>
            </a:r>
          </a:p>
        </p:txBody>
      </p:sp>
      <p:sp>
        <p:nvSpPr>
          <p:cNvPr id="10" name="Segnaposto testo 9">
            <a:extLst>
              <a:ext uri="{FF2B5EF4-FFF2-40B4-BE49-F238E27FC236}">
                <a16:creationId xmlns:a16="http://schemas.microsoft.com/office/drawing/2014/main" id="{F1FEA538-8F66-91B6-776A-1BF37B1F58B3}"/>
              </a:ext>
            </a:extLst>
          </p:cNvPr>
          <p:cNvSpPr>
            <a:spLocks noGrp="1"/>
          </p:cNvSpPr>
          <p:nvPr>
            <p:ph type="body" sz="quarter" idx="13" hasCustomPrompt="1"/>
          </p:nvPr>
        </p:nvSpPr>
        <p:spPr>
          <a:xfrm>
            <a:off x="1848836" y="4418333"/>
            <a:ext cx="3627437" cy="348219"/>
          </a:xfrm>
          <a:prstGeom prst="rect">
            <a:avLst/>
          </a:prstGeom>
        </p:spPr>
        <p:txBody>
          <a:bodyPr/>
          <a:lstStyle>
            <a:lvl1pPr algn="l">
              <a:lnSpc>
                <a:spcPts val="3960"/>
              </a:lnSpc>
              <a:defRPr lang="en-US" b="1" i="0" dirty="0">
                <a:solidFill>
                  <a:srgbClr val="2F6DD5"/>
                </a:solidFill>
                <a:latin typeface="Titillium Web" pitchFamily="2" charset="77"/>
              </a:defRPr>
            </a:lvl1pPr>
          </a:lstStyle>
          <a:p>
            <a:pPr algn="l">
              <a:lnSpc>
                <a:spcPts val="2640"/>
              </a:lnSpc>
            </a:pPr>
            <a:r>
              <a:rPr lang="en-US" sz="2400" b="1" i="0" err="1">
                <a:solidFill>
                  <a:srgbClr val="2F6DD5"/>
                </a:solidFill>
                <a:latin typeface="Titillium Web Bold" pitchFamily="34" charset="0"/>
                <a:ea typeface="Titillium Web Bold" pitchFamily="34" charset="-122"/>
                <a:cs typeface="Titillium Web Bold" pitchFamily="34" charset="-120"/>
              </a:rPr>
              <a:t>Capitolo</a:t>
            </a:r>
            <a:endParaRPr lang="en-US" sz="2400"/>
          </a:p>
        </p:txBody>
      </p:sp>
      <p:sp>
        <p:nvSpPr>
          <p:cNvPr id="12" name="Segnaposto testo 11">
            <a:extLst>
              <a:ext uri="{FF2B5EF4-FFF2-40B4-BE49-F238E27FC236}">
                <a16:creationId xmlns:a16="http://schemas.microsoft.com/office/drawing/2014/main" id="{32A2A72D-F636-BE89-EF78-D95471BA9D02}"/>
              </a:ext>
            </a:extLst>
          </p:cNvPr>
          <p:cNvSpPr>
            <a:spLocks noGrp="1"/>
          </p:cNvSpPr>
          <p:nvPr>
            <p:ph type="body" sz="quarter" idx="14" hasCustomPrompt="1"/>
          </p:nvPr>
        </p:nvSpPr>
        <p:spPr>
          <a:xfrm>
            <a:off x="1848834" y="4980629"/>
            <a:ext cx="3199416" cy="1342349"/>
          </a:xfrm>
          <a:prstGeom prst="rect">
            <a:avLst/>
          </a:prstGeom>
        </p:spPr>
        <p:txBody>
          <a:bodyPr/>
          <a:lstStyle>
            <a:lvl1pPr marL="285765" indent="-285765">
              <a:buClr>
                <a:srgbClr val="2F6DD5"/>
              </a:buClr>
              <a:buFont typeface="Arial" panose="020B0604020202020204" pitchFamily="34" charset="0"/>
              <a:buChar char="•"/>
              <a:defRPr sz="2000"/>
            </a:lvl1pPr>
            <a:lvl2pPr marL="457223" indent="0">
              <a:buNone/>
              <a:defRPr sz="1400"/>
            </a:lvl2pPr>
            <a:lvl3pPr marL="914445" indent="0">
              <a:buNone/>
              <a:defRPr sz="1800"/>
            </a:lvl3pPr>
            <a:lvl4pPr marL="1371669" indent="0">
              <a:buNone/>
              <a:defRPr sz="1601"/>
            </a:lvl4pPr>
          </a:lstStyle>
          <a:p>
            <a:pPr lvl="0"/>
            <a:r>
              <a:rPr lang="it-IT"/>
              <a:t>Secondo livello</a:t>
            </a:r>
          </a:p>
          <a:p>
            <a:pPr marL="285765" marR="0" lvl="0" indent="-285765" algn="l" defTabSz="914445" rtl="0" eaLnBrk="1" fontAlgn="auto" latinLnBrk="0" hangingPunct="1">
              <a:lnSpc>
                <a:spcPct val="90000"/>
              </a:lnSpc>
              <a:spcBef>
                <a:spcPts val="1001"/>
              </a:spcBef>
              <a:spcAft>
                <a:spcPts val="0"/>
              </a:spcAft>
              <a:buClrTx/>
              <a:buSzTx/>
              <a:tabLst/>
              <a:defRPr/>
            </a:pPr>
            <a:r>
              <a:rPr lang="it-IT"/>
              <a:t>Secondo livello</a:t>
            </a:r>
          </a:p>
          <a:p>
            <a:pPr marL="285765" marR="0" lvl="0" indent="-285765" algn="l" defTabSz="914445" rtl="0" eaLnBrk="1" fontAlgn="auto" latinLnBrk="0" hangingPunct="1">
              <a:lnSpc>
                <a:spcPct val="90000"/>
              </a:lnSpc>
              <a:spcBef>
                <a:spcPts val="1001"/>
              </a:spcBef>
              <a:spcAft>
                <a:spcPts val="0"/>
              </a:spcAft>
              <a:buClrTx/>
              <a:buSzTx/>
              <a:tabLst/>
              <a:defRPr/>
            </a:pPr>
            <a:r>
              <a:rPr lang="it-IT"/>
              <a:t>Secondo livello</a:t>
            </a:r>
          </a:p>
          <a:p>
            <a:pPr marL="285765" marR="0" lvl="0" indent="-285765" algn="l" defTabSz="914445" rtl="0" eaLnBrk="1" fontAlgn="auto" latinLnBrk="0" hangingPunct="1">
              <a:lnSpc>
                <a:spcPct val="90000"/>
              </a:lnSpc>
              <a:spcBef>
                <a:spcPts val="1001"/>
              </a:spcBef>
              <a:spcAft>
                <a:spcPts val="0"/>
              </a:spcAft>
              <a:buClrTx/>
              <a:buSzTx/>
              <a:tabLst/>
              <a:defRPr/>
            </a:pPr>
            <a:r>
              <a:rPr lang="it-IT"/>
              <a:t>Secondo livello</a:t>
            </a:r>
          </a:p>
        </p:txBody>
      </p:sp>
      <p:sp>
        <p:nvSpPr>
          <p:cNvPr id="14" name="Segnaposto testo 13">
            <a:extLst>
              <a:ext uri="{FF2B5EF4-FFF2-40B4-BE49-F238E27FC236}">
                <a16:creationId xmlns:a16="http://schemas.microsoft.com/office/drawing/2014/main" id="{DE46D504-4CEA-3953-2A2F-03926F9EB461}"/>
              </a:ext>
            </a:extLst>
          </p:cNvPr>
          <p:cNvSpPr>
            <a:spLocks noGrp="1"/>
          </p:cNvSpPr>
          <p:nvPr>
            <p:ph type="body" sz="quarter" idx="15" hasCustomPrompt="1"/>
          </p:nvPr>
        </p:nvSpPr>
        <p:spPr>
          <a:xfrm>
            <a:off x="4658934" y="4999407"/>
            <a:ext cx="389316" cy="1343025"/>
          </a:xfrm>
          <a:prstGeom prst="rect">
            <a:avLst/>
          </a:prstGeom>
        </p:spPr>
        <p:txBody>
          <a:bodyPr/>
          <a:lstStyle>
            <a:lvl1pPr algn="r">
              <a:lnSpc>
                <a:spcPts val="2201"/>
              </a:lnSpc>
              <a:defRPr sz="2000"/>
            </a:lvl1pPr>
            <a:lvl2pPr marL="457223" indent="0">
              <a:buFont typeface="Arial" panose="020B0604020202020204" pitchFamily="34" charset="0"/>
              <a:buNone/>
              <a:defRPr sz="2000"/>
            </a:lvl2pPr>
            <a:lvl3pPr marL="914445" indent="0">
              <a:buNone/>
              <a:defRPr sz="1800"/>
            </a:lvl3pPr>
            <a:lvl4pPr marL="1371669" indent="0">
              <a:buNone/>
              <a:defRPr sz="1601"/>
            </a:lvl4pPr>
            <a:lvl5pPr marL="1828892" indent="0">
              <a:buNone/>
              <a:defRPr/>
            </a:lvl5pPr>
          </a:lstStyle>
          <a:p>
            <a:pPr lvl="0"/>
            <a:r>
              <a:rPr lang="it-IT"/>
              <a:t>1</a:t>
            </a:r>
          </a:p>
          <a:p>
            <a:pPr lvl="0"/>
            <a:r>
              <a:rPr lang="it-IT"/>
              <a:t>2</a:t>
            </a:r>
          </a:p>
          <a:p>
            <a:pPr lvl="0"/>
            <a:r>
              <a:rPr lang="it-IT"/>
              <a:t>3</a:t>
            </a:r>
          </a:p>
          <a:p>
            <a:pPr lvl="0"/>
            <a:r>
              <a:rPr lang="it-IT"/>
              <a:t>4</a:t>
            </a:r>
          </a:p>
        </p:txBody>
      </p:sp>
      <p:sp>
        <p:nvSpPr>
          <p:cNvPr id="28" name="Segnaposto testo 24">
            <a:extLst>
              <a:ext uri="{FF2B5EF4-FFF2-40B4-BE49-F238E27FC236}">
                <a16:creationId xmlns:a16="http://schemas.microsoft.com/office/drawing/2014/main" id="{EA5051EF-DE62-F701-A1EB-8145D92FBABD}"/>
              </a:ext>
            </a:extLst>
          </p:cNvPr>
          <p:cNvSpPr>
            <a:spLocks noGrp="1"/>
          </p:cNvSpPr>
          <p:nvPr>
            <p:ph type="body" sz="quarter" idx="17" hasCustomPrompt="1"/>
          </p:nvPr>
        </p:nvSpPr>
        <p:spPr>
          <a:xfrm>
            <a:off x="6560777" y="3505744"/>
            <a:ext cx="1614216" cy="1307102"/>
          </a:xfrm>
          <a:prstGeom prst="rect">
            <a:avLst/>
          </a:prstGeom>
        </p:spPr>
        <p:txBody>
          <a:bodyPr/>
          <a:lstStyle>
            <a:lvl1pPr>
              <a:defRPr sz="8801">
                <a:solidFill>
                  <a:srgbClr val="E5EFFC"/>
                </a:solidFill>
                <a:latin typeface="Roboto Mono" pitchFamily="49" charset="0"/>
                <a:ea typeface="Roboto Mono" pitchFamily="49" charset="0"/>
              </a:defRPr>
            </a:lvl1pPr>
          </a:lstStyle>
          <a:p>
            <a:pPr lvl="0"/>
            <a:r>
              <a:rPr lang="it-IT"/>
              <a:t>02</a:t>
            </a:r>
          </a:p>
        </p:txBody>
      </p:sp>
      <p:sp>
        <p:nvSpPr>
          <p:cNvPr id="29" name="Segnaposto testo 9">
            <a:extLst>
              <a:ext uri="{FF2B5EF4-FFF2-40B4-BE49-F238E27FC236}">
                <a16:creationId xmlns:a16="http://schemas.microsoft.com/office/drawing/2014/main" id="{3D684E00-76A8-F485-571B-958006CA0C00}"/>
              </a:ext>
            </a:extLst>
          </p:cNvPr>
          <p:cNvSpPr>
            <a:spLocks noGrp="1"/>
          </p:cNvSpPr>
          <p:nvPr>
            <p:ph type="body" sz="quarter" idx="18" hasCustomPrompt="1"/>
          </p:nvPr>
        </p:nvSpPr>
        <p:spPr>
          <a:xfrm>
            <a:off x="7194512" y="4418333"/>
            <a:ext cx="3627437" cy="348219"/>
          </a:xfrm>
          <a:prstGeom prst="rect">
            <a:avLst/>
          </a:prstGeom>
        </p:spPr>
        <p:txBody>
          <a:bodyPr/>
          <a:lstStyle>
            <a:lvl1pPr algn="l">
              <a:lnSpc>
                <a:spcPts val="3960"/>
              </a:lnSpc>
              <a:defRPr lang="en-US" b="1" i="0" dirty="0">
                <a:solidFill>
                  <a:srgbClr val="2F6DD5"/>
                </a:solidFill>
                <a:latin typeface="Titillium Web" pitchFamily="2" charset="77"/>
              </a:defRPr>
            </a:lvl1pPr>
          </a:lstStyle>
          <a:p>
            <a:pPr algn="l">
              <a:lnSpc>
                <a:spcPts val="2640"/>
              </a:lnSpc>
            </a:pPr>
            <a:r>
              <a:rPr lang="en-US" sz="2400" b="1" i="0" err="1">
                <a:solidFill>
                  <a:srgbClr val="2F6DD5"/>
                </a:solidFill>
                <a:latin typeface="Titillium Web Bold" pitchFamily="34" charset="0"/>
                <a:ea typeface="Titillium Web Bold" pitchFamily="34" charset="-122"/>
                <a:cs typeface="Titillium Web Bold" pitchFamily="34" charset="-120"/>
              </a:rPr>
              <a:t>Capitolo</a:t>
            </a:r>
            <a:endParaRPr lang="en-US" sz="2400"/>
          </a:p>
        </p:txBody>
      </p:sp>
      <p:sp>
        <p:nvSpPr>
          <p:cNvPr id="36" name="Segnaposto testo 24">
            <a:extLst>
              <a:ext uri="{FF2B5EF4-FFF2-40B4-BE49-F238E27FC236}">
                <a16:creationId xmlns:a16="http://schemas.microsoft.com/office/drawing/2014/main" id="{89388E58-7A83-BE19-1DEA-1611FCEFCF31}"/>
              </a:ext>
            </a:extLst>
          </p:cNvPr>
          <p:cNvSpPr>
            <a:spLocks noGrp="1"/>
          </p:cNvSpPr>
          <p:nvPr>
            <p:ph type="body" sz="quarter" idx="21" hasCustomPrompt="1"/>
          </p:nvPr>
        </p:nvSpPr>
        <p:spPr>
          <a:xfrm>
            <a:off x="11859249" y="3539927"/>
            <a:ext cx="1614216" cy="1307102"/>
          </a:xfrm>
          <a:prstGeom prst="rect">
            <a:avLst/>
          </a:prstGeom>
        </p:spPr>
        <p:txBody>
          <a:bodyPr/>
          <a:lstStyle>
            <a:lvl1pPr>
              <a:defRPr sz="8801">
                <a:solidFill>
                  <a:srgbClr val="E5EFFC"/>
                </a:solidFill>
                <a:latin typeface="Roboto Mono" pitchFamily="49" charset="0"/>
                <a:ea typeface="Roboto Mono" pitchFamily="49" charset="0"/>
              </a:defRPr>
            </a:lvl1pPr>
          </a:lstStyle>
          <a:p>
            <a:pPr lvl="0"/>
            <a:r>
              <a:rPr lang="it-IT"/>
              <a:t>03</a:t>
            </a:r>
          </a:p>
        </p:txBody>
      </p:sp>
      <p:sp>
        <p:nvSpPr>
          <p:cNvPr id="37" name="Segnaposto testo 9">
            <a:extLst>
              <a:ext uri="{FF2B5EF4-FFF2-40B4-BE49-F238E27FC236}">
                <a16:creationId xmlns:a16="http://schemas.microsoft.com/office/drawing/2014/main" id="{E071DBF1-730C-AC71-2780-922A7FB146D4}"/>
              </a:ext>
            </a:extLst>
          </p:cNvPr>
          <p:cNvSpPr>
            <a:spLocks noGrp="1"/>
          </p:cNvSpPr>
          <p:nvPr>
            <p:ph type="body" sz="quarter" idx="22" hasCustomPrompt="1"/>
          </p:nvPr>
        </p:nvSpPr>
        <p:spPr>
          <a:xfrm>
            <a:off x="12492985" y="4452516"/>
            <a:ext cx="3627437" cy="348219"/>
          </a:xfrm>
          <a:prstGeom prst="rect">
            <a:avLst/>
          </a:prstGeom>
        </p:spPr>
        <p:txBody>
          <a:bodyPr/>
          <a:lstStyle>
            <a:lvl1pPr algn="l">
              <a:lnSpc>
                <a:spcPts val="3960"/>
              </a:lnSpc>
              <a:defRPr lang="en-US" b="1" i="0" dirty="0">
                <a:solidFill>
                  <a:srgbClr val="2F6DD5"/>
                </a:solidFill>
                <a:latin typeface="Titillium Web" pitchFamily="2" charset="77"/>
              </a:defRPr>
            </a:lvl1pPr>
          </a:lstStyle>
          <a:p>
            <a:pPr algn="l">
              <a:lnSpc>
                <a:spcPts val="2640"/>
              </a:lnSpc>
            </a:pPr>
            <a:r>
              <a:rPr lang="en-US" sz="2400" b="1" i="0" err="1">
                <a:solidFill>
                  <a:srgbClr val="2F6DD5"/>
                </a:solidFill>
                <a:latin typeface="Titillium Web Bold" pitchFamily="34" charset="0"/>
                <a:ea typeface="Titillium Web Bold" pitchFamily="34" charset="-122"/>
                <a:cs typeface="Titillium Web Bold" pitchFamily="34" charset="-120"/>
              </a:rPr>
              <a:t>Capitolo</a:t>
            </a:r>
            <a:endParaRPr lang="en-US" sz="2400"/>
          </a:p>
        </p:txBody>
      </p:sp>
      <p:sp>
        <p:nvSpPr>
          <p:cNvPr id="6" name="Segnaposto testo 11">
            <a:extLst>
              <a:ext uri="{FF2B5EF4-FFF2-40B4-BE49-F238E27FC236}">
                <a16:creationId xmlns:a16="http://schemas.microsoft.com/office/drawing/2014/main" id="{8753FFB5-0157-5690-97A2-47A86D9E87F4}"/>
              </a:ext>
            </a:extLst>
          </p:cNvPr>
          <p:cNvSpPr>
            <a:spLocks noGrp="1"/>
          </p:cNvSpPr>
          <p:nvPr>
            <p:ph type="body" sz="quarter" idx="23" hasCustomPrompt="1"/>
          </p:nvPr>
        </p:nvSpPr>
        <p:spPr>
          <a:xfrm>
            <a:off x="7156815" y="4980629"/>
            <a:ext cx="3199416" cy="1342349"/>
          </a:xfrm>
          <a:prstGeom prst="rect">
            <a:avLst/>
          </a:prstGeom>
        </p:spPr>
        <p:txBody>
          <a:bodyPr/>
          <a:lstStyle>
            <a:lvl1pPr marL="285765" indent="-285765">
              <a:buClr>
                <a:srgbClr val="2F6DD5"/>
              </a:buClr>
              <a:buFont typeface="Arial" panose="020B0604020202020204" pitchFamily="34" charset="0"/>
              <a:buChar char="•"/>
              <a:defRPr sz="2000"/>
            </a:lvl1pPr>
            <a:lvl2pPr marL="457223" indent="0">
              <a:buNone/>
              <a:defRPr sz="1400"/>
            </a:lvl2pPr>
            <a:lvl3pPr marL="914445" indent="0">
              <a:buNone/>
              <a:defRPr sz="1800"/>
            </a:lvl3pPr>
            <a:lvl4pPr marL="1371669" indent="0">
              <a:buNone/>
              <a:defRPr sz="1601"/>
            </a:lvl4pPr>
          </a:lstStyle>
          <a:p>
            <a:pPr lvl="0"/>
            <a:r>
              <a:rPr lang="it-IT"/>
              <a:t>Secondo livello</a:t>
            </a:r>
          </a:p>
          <a:p>
            <a:pPr marL="285765" marR="0" lvl="0" indent="-285765" algn="l" defTabSz="914445" rtl="0" eaLnBrk="1" fontAlgn="auto" latinLnBrk="0" hangingPunct="1">
              <a:lnSpc>
                <a:spcPct val="90000"/>
              </a:lnSpc>
              <a:spcBef>
                <a:spcPts val="1001"/>
              </a:spcBef>
              <a:spcAft>
                <a:spcPts val="0"/>
              </a:spcAft>
              <a:buClrTx/>
              <a:buSzTx/>
              <a:tabLst/>
              <a:defRPr/>
            </a:pPr>
            <a:r>
              <a:rPr lang="it-IT"/>
              <a:t>Secondo livello</a:t>
            </a:r>
          </a:p>
          <a:p>
            <a:pPr marL="285765" marR="0" lvl="0" indent="-285765" algn="l" defTabSz="914445" rtl="0" eaLnBrk="1" fontAlgn="auto" latinLnBrk="0" hangingPunct="1">
              <a:lnSpc>
                <a:spcPct val="90000"/>
              </a:lnSpc>
              <a:spcBef>
                <a:spcPts val="1001"/>
              </a:spcBef>
              <a:spcAft>
                <a:spcPts val="0"/>
              </a:spcAft>
              <a:buClrTx/>
              <a:buSzTx/>
              <a:tabLst/>
              <a:defRPr/>
            </a:pPr>
            <a:r>
              <a:rPr lang="it-IT"/>
              <a:t>Secondo livello</a:t>
            </a:r>
          </a:p>
          <a:p>
            <a:pPr marL="285765" marR="0" lvl="0" indent="-285765" algn="l" defTabSz="914445" rtl="0" eaLnBrk="1" fontAlgn="auto" latinLnBrk="0" hangingPunct="1">
              <a:lnSpc>
                <a:spcPct val="90000"/>
              </a:lnSpc>
              <a:spcBef>
                <a:spcPts val="1001"/>
              </a:spcBef>
              <a:spcAft>
                <a:spcPts val="0"/>
              </a:spcAft>
              <a:buClrTx/>
              <a:buSzTx/>
              <a:tabLst/>
              <a:defRPr/>
            </a:pPr>
            <a:r>
              <a:rPr lang="it-IT"/>
              <a:t>Secondo livello</a:t>
            </a:r>
          </a:p>
        </p:txBody>
      </p:sp>
      <p:sp>
        <p:nvSpPr>
          <p:cNvPr id="8" name="Segnaposto testo 13">
            <a:extLst>
              <a:ext uri="{FF2B5EF4-FFF2-40B4-BE49-F238E27FC236}">
                <a16:creationId xmlns:a16="http://schemas.microsoft.com/office/drawing/2014/main" id="{838AD9D3-B60C-E087-911B-819C5082FD25}"/>
              </a:ext>
            </a:extLst>
          </p:cNvPr>
          <p:cNvSpPr>
            <a:spLocks noGrp="1"/>
          </p:cNvSpPr>
          <p:nvPr>
            <p:ph type="body" sz="quarter" idx="24" hasCustomPrompt="1"/>
          </p:nvPr>
        </p:nvSpPr>
        <p:spPr>
          <a:xfrm>
            <a:off x="9966915" y="4999407"/>
            <a:ext cx="389316" cy="1343025"/>
          </a:xfrm>
          <a:prstGeom prst="rect">
            <a:avLst/>
          </a:prstGeom>
        </p:spPr>
        <p:txBody>
          <a:bodyPr/>
          <a:lstStyle>
            <a:lvl1pPr algn="r">
              <a:lnSpc>
                <a:spcPts val="2201"/>
              </a:lnSpc>
              <a:defRPr sz="2000"/>
            </a:lvl1pPr>
            <a:lvl2pPr marL="457223" indent="0">
              <a:buFont typeface="Arial" panose="020B0604020202020204" pitchFamily="34" charset="0"/>
              <a:buNone/>
              <a:defRPr sz="2000"/>
            </a:lvl2pPr>
            <a:lvl3pPr marL="914445" indent="0">
              <a:buNone/>
              <a:defRPr sz="1800"/>
            </a:lvl3pPr>
            <a:lvl4pPr marL="1371669" indent="0">
              <a:buNone/>
              <a:defRPr sz="1601"/>
            </a:lvl4pPr>
            <a:lvl5pPr marL="1828892" indent="0">
              <a:buNone/>
              <a:defRPr/>
            </a:lvl5pPr>
          </a:lstStyle>
          <a:p>
            <a:pPr lvl="0"/>
            <a:r>
              <a:rPr lang="it-IT"/>
              <a:t>1</a:t>
            </a:r>
          </a:p>
          <a:p>
            <a:pPr lvl="0"/>
            <a:r>
              <a:rPr lang="it-IT"/>
              <a:t>2</a:t>
            </a:r>
          </a:p>
          <a:p>
            <a:pPr lvl="0"/>
            <a:r>
              <a:rPr lang="it-IT"/>
              <a:t>3</a:t>
            </a:r>
          </a:p>
          <a:p>
            <a:pPr lvl="0"/>
            <a:r>
              <a:rPr lang="it-IT"/>
              <a:t>4</a:t>
            </a:r>
          </a:p>
        </p:txBody>
      </p:sp>
      <p:sp>
        <p:nvSpPr>
          <p:cNvPr id="9" name="Segnaposto testo 11">
            <a:extLst>
              <a:ext uri="{FF2B5EF4-FFF2-40B4-BE49-F238E27FC236}">
                <a16:creationId xmlns:a16="http://schemas.microsoft.com/office/drawing/2014/main" id="{F2D65DE3-A7DD-7C20-D44C-40DC867E627A}"/>
              </a:ext>
            </a:extLst>
          </p:cNvPr>
          <p:cNvSpPr>
            <a:spLocks noGrp="1"/>
          </p:cNvSpPr>
          <p:nvPr>
            <p:ph type="body" sz="quarter" idx="25" hasCustomPrompt="1"/>
          </p:nvPr>
        </p:nvSpPr>
        <p:spPr>
          <a:xfrm>
            <a:off x="12464798" y="4980629"/>
            <a:ext cx="3199416" cy="1342349"/>
          </a:xfrm>
          <a:prstGeom prst="rect">
            <a:avLst/>
          </a:prstGeom>
        </p:spPr>
        <p:txBody>
          <a:bodyPr/>
          <a:lstStyle>
            <a:lvl1pPr marL="285765" indent="-285765">
              <a:buClr>
                <a:srgbClr val="2F6DD5"/>
              </a:buClr>
              <a:buFont typeface="Arial" panose="020B0604020202020204" pitchFamily="34" charset="0"/>
              <a:buChar char="•"/>
              <a:defRPr sz="2000"/>
            </a:lvl1pPr>
            <a:lvl2pPr marL="457223" indent="0">
              <a:buNone/>
              <a:defRPr sz="1400"/>
            </a:lvl2pPr>
            <a:lvl3pPr marL="914445" indent="0">
              <a:buNone/>
              <a:defRPr sz="1800"/>
            </a:lvl3pPr>
            <a:lvl4pPr marL="1371669" indent="0">
              <a:buNone/>
              <a:defRPr sz="1601"/>
            </a:lvl4pPr>
          </a:lstStyle>
          <a:p>
            <a:pPr lvl="0"/>
            <a:r>
              <a:rPr lang="it-IT"/>
              <a:t>Secondo livello</a:t>
            </a:r>
          </a:p>
          <a:p>
            <a:pPr marL="285765" marR="0" lvl="0" indent="-285765" algn="l" defTabSz="914445" rtl="0" eaLnBrk="1" fontAlgn="auto" latinLnBrk="0" hangingPunct="1">
              <a:lnSpc>
                <a:spcPct val="90000"/>
              </a:lnSpc>
              <a:spcBef>
                <a:spcPts val="1001"/>
              </a:spcBef>
              <a:spcAft>
                <a:spcPts val="0"/>
              </a:spcAft>
              <a:buClrTx/>
              <a:buSzTx/>
              <a:tabLst/>
              <a:defRPr/>
            </a:pPr>
            <a:r>
              <a:rPr lang="it-IT"/>
              <a:t>Secondo livello</a:t>
            </a:r>
          </a:p>
          <a:p>
            <a:pPr marL="285765" marR="0" lvl="0" indent="-285765" algn="l" defTabSz="914445" rtl="0" eaLnBrk="1" fontAlgn="auto" latinLnBrk="0" hangingPunct="1">
              <a:lnSpc>
                <a:spcPct val="90000"/>
              </a:lnSpc>
              <a:spcBef>
                <a:spcPts val="1001"/>
              </a:spcBef>
              <a:spcAft>
                <a:spcPts val="0"/>
              </a:spcAft>
              <a:buClrTx/>
              <a:buSzTx/>
              <a:tabLst/>
              <a:defRPr/>
            </a:pPr>
            <a:r>
              <a:rPr lang="it-IT"/>
              <a:t>Secondo livello</a:t>
            </a:r>
          </a:p>
          <a:p>
            <a:pPr marL="285765" marR="0" lvl="0" indent="-285765" algn="l" defTabSz="914445" rtl="0" eaLnBrk="1" fontAlgn="auto" latinLnBrk="0" hangingPunct="1">
              <a:lnSpc>
                <a:spcPct val="90000"/>
              </a:lnSpc>
              <a:spcBef>
                <a:spcPts val="1001"/>
              </a:spcBef>
              <a:spcAft>
                <a:spcPts val="0"/>
              </a:spcAft>
              <a:buClrTx/>
              <a:buSzTx/>
              <a:tabLst/>
              <a:defRPr/>
            </a:pPr>
            <a:r>
              <a:rPr lang="it-IT"/>
              <a:t>Secondo livello</a:t>
            </a:r>
          </a:p>
        </p:txBody>
      </p:sp>
      <p:sp>
        <p:nvSpPr>
          <p:cNvPr id="11" name="Segnaposto testo 13">
            <a:extLst>
              <a:ext uri="{FF2B5EF4-FFF2-40B4-BE49-F238E27FC236}">
                <a16:creationId xmlns:a16="http://schemas.microsoft.com/office/drawing/2014/main" id="{0EFCDBB4-9361-849B-70BC-F6CC911F0BE3}"/>
              </a:ext>
            </a:extLst>
          </p:cNvPr>
          <p:cNvSpPr>
            <a:spLocks noGrp="1"/>
          </p:cNvSpPr>
          <p:nvPr>
            <p:ph type="body" sz="quarter" idx="26" hasCustomPrompt="1"/>
          </p:nvPr>
        </p:nvSpPr>
        <p:spPr>
          <a:xfrm>
            <a:off x="15274898" y="4999407"/>
            <a:ext cx="389316" cy="1343025"/>
          </a:xfrm>
          <a:prstGeom prst="rect">
            <a:avLst/>
          </a:prstGeom>
        </p:spPr>
        <p:txBody>
          <a:bodyPr/>
          <a:lstStyle>
            <a:lvl1pPr algn="r">
              <a:lnSpc>
                <a:spcPts val="2201"/>
              </a:lnSpc>
              <a:defRPr sz="2000"/>
            </a:lvl1pPr>
            <a:lvl2pPr marL="457223" indent="0">
              <a:buFont typeface="Arial" panose="020B0604020202020204" pitchFamily="34" charset="0"/>
              <a:buNone/>
              <a:defRPr sz="2000"/>
            </a:lvl2pPr>
            <a:lvl3pPr marL="914445" indent="0">
              <a:buNone/>
              <a:defRPr sz="1800"/>
            </a:lvl3pPr>
            <a:lvl4pPr marL="1371669" indent="0">
              <a:buNone/>
              <a:defRPr sz="1601"/>
            </a:lvl4pPr>
            <a:lvl5pPr marL="1828892" indent="0">
              <a:buNone/>
              <a:defRPr/>
            </a:lvl5pPr>
          </a:lstStyle>
          <a:p>
            <a:pPr lvl="0"/>
            <a:r>
              <a:rPr lang="it-IT"/>
              <a:t>1</a:t>
            </a:r>
          </a:p>
          <a:p>
            <a:pPr lvl="0"/>
            <a:r>
              <a:rPr lang="it-IT"/>
              <a:t>2</a:t>
            </a:r>
          </a:p>
          <a:p>
            <a:pPr lvl="0"/>
            <a:r>
              <a:rPr lang="it-IT"/>
              <a:t>3</a:t>
            </a:r>
          </a:p>
          <a:p>
            <a:pPr lvl="0"/>
            <a:r>
              <a:rPr lang="it-IT"/>
              <a:t>4</a:t>
            </a:r>
          </a:p>
        </p:txBody>
      </p:sp>
      <p:pic>
        <p:nvPicPr>
          <p:cNvPr id="13" name="Image 1">
            <a:extLst>
              <a:ext uri="{FF2B5EF4-FFF2-40B4-BE49-F238E27FC236}">
                <a16:creationId xmlns:a16="http://schemas.microsoft.com/office/drawing/2014/main" id="{EBEF0A7E-F25C-E120-B516-EDAC3D5C9C6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646400" y="520120"/>
            <a:ext cx="944418" cy="1160918"/>
          </a:xfrm>
          <a:prstGeom prst="rect">
            <a:avLst/>
          </a:prstGeom>
        </p:spPr>
      </p:pic>
      <p:sp>
        <p:nvSpPr>
          <p:cNvPr id="15" name="Date Placeholder 14">
            <a:extLst>
              <a:ext uri="{FF2B5EF4-FFF2-40B4-BE49-F238E27FC236}">
                <a16:creationId xmlns:a16="http://schemas.microsoft.com/office/drawing/2014/main" id="{A41D5545-E5BF-543F-F0DA-F41C30AEDDC1}"/>
              </a:ext>
            </a:extLst>
          </p:cNvPr>
          <p:cNvSpPr>
            <a:spLocks noGrp="1"/>
          </p:cNvSpPr>
          <p:nvPr>
            <p:ph type="dt" sz="half" idx="27"/>
          </p:nvPr>
        </p:nvSpPr>
        <p:spPr/>
        <p:txBody>
          <a:bodyPr/>
          <a:lstStyle/>
          <a:p>
            <a:pPr>
              <a:lnSpc>
                <a:spcPts val="2700"/>
              </a:lnSpc>
            </a:pPr>
            <a:endParaRPr lang="en-US"/>
          </a:p>
        </p:txBody>
      </p:sp>
      <p:sp>
        <p:nvSpPr>
          <p:cNvPr id="16" name="Footer Placeholder 15">
            <a:extLst>
              <a:ext uri="{FF2B5EF4-FFF2-40B4-BE49-F238E27FC236}">
                <a16:creationId xmlns:a16="http://schemas.microsoft.com/office/drawing/2014/main" id="{345288DF-4C27-DCA7-73BA-B93ED71B6731}"/>
              </a:ext>
            </a:extLst>
          </p:cNvPr>
          <p:cNvSpPr>
            <a:spLocks noGrp="1"/>
          </p:cNvSpPr>
          <p:nvPr>
            <p:ph type="ftr" sz="quarter" idx="28"/>
          </p:nvPr>
        </p:nvSpPr>
        <p:spPr/>
        <p:txBody>
          <a:bodyPr/>
          <a:lstStyle/>
          <a:p>
            <a:pPr algn="l">
              <a:lnSpc>
                <a:spcPts val="2700"/>
              </a:lnSpc>
            </a:pPr>
            <a:r>
              <a:rPr lang="it-IT" b="1">
                <a:ea typeface="Titillium Web Bold" pitchFamily="34" charset="-122"/>
                <a:cs typeface="Titillium Web Bold" pitchFamily="34" charset="-120"/>
              </a:rPr>
              <a:t>Analisi dei divari di genere attraverso i dati dell’INPS. Focus sulle prestazioni e sugli incentivi  all’occupazione</a:t>
            </a:r>
            <a:endParaRPr lang="en-US"/>
          </a:p>
        </p:txBody>
      </p:sp>
      <p:sp>
        <p:nvSpPr>
          <p:cNvPr id="17" name="Slide Number Placeholder 16">
            <a:extLst>
              <a:ext uri="{FF2B5EF4-FFF2-40B4-BE49-F238E27FC236}">
                <a16:creationId xmlns:a16="http://schemas.microsoft.com/office/drawing/2014/main" id="{BC026DA9-34DF-4B3A-DF07-CBF673BD0314}"/>
              </a:ext>
            </a:extLst>
          </p:cNvPr>
          <p:cNvSpPr>
            <a:spLocks noGrp="1"/>
          </p:cNvSpPr>
          <p:nvPr>
            <p:ph type="sldNum" sz="quarter" idx="29"/>
          </p:nvPr>
        </p:nvSpPr>
        <p:spPr/>
        <p:txBody>
          <a:bodyPr/>
          <a:lstStyle/>
          <a:p>
            <a:fld id="{3E3B1CE7-D245-DD48-8BD0-A2EC0D09B938}" type="slidenum">
              <a:rPr lang="it-IT" smtClean="0"/>
              <a:pPr/>
              <a:t>‹N›</a:t>
            </a:fld>
            <a:endParaRPr lang="it-IT"/>
          </a:p>
        </p:txBody>
      </p:sp>
    </p:spTree>
    <p:extLst>
      <p:ext uri="{BB962C8B-B14F-4D97-AF65-F5344CB8AC3E}">
        <p14:creationId xmlns:p14="http://schemas.microsoft.com/office/powerpoint/2010/main" val="126421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sto con immagine blu">
    <p:spTree>
      <p:nvGrpSpPr>
        <p:cNvPr id="1" name=""/>
        <p:cNvGrpSpPr/>
        <p:nvPr/>
      </p:nvGrpSpPr>
      <p:grpSpPr>
        <a:xfrm>
          <a:off x="0" y="0"/>
          <a:ext cx="0" cy="0"/>
          <a:chOff x="0" y="0"/>
          <a:chExt cx="0" cy="0"/>
        </a:xfrm>
      </p:grpSpPr>
      <p:pic>
        <p:nvPicPr>
          <p:cNvPr id="2" name="Image 1" descr="preencoded.png">
            <a:extLst>
              <a:ext uri="{FF2B5EF4-FFF2-40B4-BE49-F238E27FC236}">
                <a16:creationId xmlns:a16="http://schemas.microsoft.com/office/drawing/2014/main" id="{B2942EF7-C923-543C-F7A2-C02223546CE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 y="-19050"/>
            <a:ext cx="18304934" cy="10306049"/>
          </a:xfrm>
          <a:prstGeom prst="rect">
            <a:avLst/>
          </a:prstGeom>
        </p:spPr>
      </p:pic>
      <p:sp>
        <p:nvSpPr>
          <p:cNvPr id="37" name="Segnaposto immagine 36">
            <a:extLst>
              <a:ext uri="{FF2B5EF4-FFF2-40B4-BE49-F238E27FC236}">
                <a16:creationId xmlns:a16="http://schemas.microsoft.com/office/drawing/2014/main" id="{C1C37003-0232-4D5D-C9FD-EF864D913673}"/>
              </a:ext>
            </a:extLst>
          </p:cNvPr>
          <p:cNvSpPr>
            <a:spLocks noGrp="1"/>
          </p:cNvSpPr>
          <p:nvPr>
            <p:ph type="pic" sz="quarter" idx="22"/>
          </p:nvPr>
        </p:nvSpPr>
        <p:spPr>
          <a:xfrm>
            <a:off x="8787163" y="0"/>
            <a:ext cx="9500840" cy="10287000"/>
          </a:xfrm>
          <a:prstGeom prst="rect">
            <a:avLst/>
          </a:prstGeom>
        </p:spPr>
        <p:txBody>
          <a:bodyPr/>
          <a:lstStyle/>
          <a:p>
            <a:endParaRPr lang="it-IT"/>
          </a:p>
        </p:txBody>
      </p:sp>
      <p:sp>
        <p:nvSpPr>
          <p:cNvPr id="15" name="Segnaposto testo 14">
            <a:extLst>
              <a:ext uri="{FF2B5EF4-FFF2-40B4-BE49-F238E27FC236}">
                <a16:creationId xmlns:a16="http://schemas.microsoft.com/office/drawing/2014/main" id="{E74BD021-8A4B-C0DD-E48C-E900A03063E5}"/>
              </a:ext>
            </a:extLst>
          </p:cNvPr>
          <p:cNvSpPr>
            <a:spLocks noGrp="1"/>
          </p:cNvSpPr>
          <p:nvPr>
            <p:ph type="body" sz="quarter" idx="20" hasCustomPrompt="1"/>
          </p:nvPr>
        </p:nvSpPr>
        <p:spPr>
          <a:xfrm>
            <a:off x="1537120" y="3262325"/>
            <a:ext cx="10216268" cy="4546601"/>
          </a:xfrm>
          <a:prstGeom prst="rect">
            <a:avLst/>
          </a:prstGeom>
        </p:spPr>
        <p:txBody>
          <a:bodyPr/>
          <a:lstStyle>
            <a:lvl1pPr>
              <a:defRPr sz="5400" b="1" i="0">
                <a:solidFill>
                  <a:schemeClr val="bg1"/>
                </a:solidFill>
                <a:latin typeface="Lora SemiBold" pitchFamily="2" charset="77"/>
              </a:defRPr>
            </a:lvl1pPr>
          </a:lstStyle>
          <a:p>
            <a:pPr lvl="0"/>
            <a:r>
              <a:rPr lang="it-IT"/>
              <a:t>Sed ut </a:t>
            </a:r>
            <a:r>
              <a:rPr lang="it-IT" err="1"/>
              <a:t>perspiciat</a:t>
            </a:r>
            <a:r>
              <a:rPr lang="it-IT"/>
              <a:t> </a:t>
            </a:r>
            <a:r>
              <a:rPr lang="it-IT" err="1"/>
              <a:t>unde</a:t>
            </a:r>
            <a:r>
              <a:rPr lang="it-IT"/>
              <a:t> omnis </a:t>
            </a:r>
            <a:r>
              <a:rPr lang="it-IT" err="1"/>
              <a:t>iste</a:t>
            </a:r>
            <a:r>
              <a:rPr lang="it-IT"/>
              <a:t> </a:t>
            </a:r>
            <a:r>
              <a:rPr lang="it-IT" err="1"/>
              <a:t>natus</a:t>
            </a:r>
            <a:r>
              <a:rPr lang="it-IT"/>
              <a:t> </a:t>
            </a:r>
            <a:r>
              <a:rPr lang="it-IT" err="1"/>
              <a:t>error</a:t>
            </a:r>
            <a:r>
              <a:rPr lang="it-IT"/>
              <a:t> </a:t>
            </a:r>
            <a:r>
              <a:rPr lang="it-IT" err="1"/>
              <a:t>sit</a:t>
            </a:r>
            <a:r>
              <a:rPr lang="it-IT"/>
              <a:t> </a:t>
            </a:r>
            <a:r>
              <a:rPr lang="it-IT" err="1"/>
              <a:t>voluptatem</a:t>
            </a:r>
            <a:r>
              <a:rPr lang="it-IT"/>
              <a:t> </a:t>
            </a:r>
            <a:r>
              <a:rPr lang="it-IT" err="1"/>
              <a:t>accusantium</a:t>
            </a:r>
            <a:r>
              <a:rPr lang="it-IT"/>
              <a:t>. Orci </a:t>
            </a:r>
            <a:r>
              <a:rPr lang="it-IT" err="1"/>
              <a:t>varius</a:t>
            </a:r>
            <a:r>
              <a:rPr lang="it-IT"/>
              <a:t> </a:t>
            </a:r>
            <a:r>
              <a:rPr lang="it-IT" err="1"/>
              <a:t>natoque</a:t>
            </a:r>
            <a:r>
              <a:rPr lang="it-IT"/>
              <a:t> </a:t>
            </a:r>
            <a:r>
              <a:rPr lang="it-IT" err="1"/>
              <a:t>penatibus</a:t>
            </a:r>
            <a:r>
              <a:rPr lang="it-IT"/>
              <a:t> et </a:t>
            </a:r>
            <a:r>
              <a:rPr lang="it-IT" err="1"/>
              <a:t>magnis</a:t>
            </a:r>
            <a:br>
              <a:rPr lang="it-IT"/>
            </a:br>
            <a:r>
              <a:rPr lang="it-IT" err="1"/>
              <a:t>dis</a:t>
            </a:r>
            <a:r>
              <a:rPr lang="it-IT"/>
              <a:t> </a:t>
            </a:r>
            <a:r>
              <a:rPr lang="it-IT" err="1"/>
              <a:t>parturient</a:t>
            </a:r>
            <a:r>
              <a:rPr lang="it-IT"/>
              <a:t> </a:t>
            </a:r>
            <a:r>
              <a:rPr lang="it-IT" err="1"/>
              <a:t>montes</a:t>
            </a:r>
            <a:r>
              <a:rPr lang="it-IT"/>
              <a:t>, </a:t>
            </a:r>
            <a:r>
              <a:rPr lang="it-IT" err="1"/>
              <a:t>nascetur</a:t>
            </a:r>
            <a:r>
              <a:rPr lang="it-IT"/>
              <a:t>.</a:t>
            </a:r>
          </a:p>
        </p:txBody>
      </p:sp>
      <p:sp>
        <p:nvSpPr>
          <p:cNvPr id="17" name="Segnaposto testo 16">
            <a:extLst>
              <a:ext uri="{FF2B5EF4-FFF2-40B4-BE49-F238E27FC236}">
                <a16:creationId xmlns:a16="http://schemas.microsoft.com/office/drawing/2014/main" id="{C9F7A2F9-B299-05B8-3C8F-17E04C4F1171}"/>
              </a:ext>
            </a:extLst>
          </p:cNvPr>
          <p:cNvSpPr>
            <a:spLocks noGrp="1"/>
          </p:cNvSpPr>
          <p:nvPr>
            <p:ph type="body" sz="quarter" idx="21" hasCustomPrompt="1"/>
          </p:nvPr>
        </p:nvSpPr>
        <p:spPr>
          <a:xfrm>
            <a:off x="1514815" y="2632248"/>
            <a:ext cx="2557463" cy="414338"/>
          </a:xfrm>
          <a:prstGeom prst="rect">
            <a:avLst/>
          </a:prstGeom>
        </p:spPr>
        <p:txBody>
          <a:bodyPr/>
          <a:lstStyle>
            <a:lvl1pPr>
              <a:defRPr>
                <a:solidFill>
                  <a:srgbClr val="18CEE7"/>
                </a:solidFill>
              </a:defRPr>
            </a:lvl1pPr>
          </a:lstStyle>
          <a:p>
            <a:pPr lvl="0"/>
            <a:r>
              <a:rPr lang="it-IT"/>
              <a:t>Label</a:t>
            </a:r>
          </a:p>
        </p:txBody>
      </p:sp>
      <p:sp>
        <p:nvSpPr>
          <p:cNvPr id="33" name="CasellaDiTesto 32">
            <a:extLst>
              <a:ext uri="{FF2B5EF4-FFF2-40B4-BE49-F238E27FC236}">
                <a16:creationId xmlns:a16="http://schemas.microsoft.com/office/drawing/2014/main" id="{D6313F96-22B5-2D2C-0949-C5DBCB756B7E}"/>
              </a:ext>
            </a:extLst>
          </p:cNvPr>
          <p:cNvSpPr txBox="1"/>
          <p:nvPr userDrawn="1"/>
        </p:nvSpPr>
        <p:spPr>
          <a:xfrm>
            <a:off x="10058401" y="-780585"/>
            <a:ext cx="184731" cy="369332"/>
          </a:xfrm>
          <a:prstGeom prst="rect">
            <a:avLst/>
          </a:prstGeom>
          <a:noFill/>
        </p:spPr>
        <p:txBody>
          <a:bodyPr wrap="none" rtlCol="0">
            <a:spAutoFit/>
          </a:bodyPr>
          <a:lstStyle/>
          <a:p>
            <a:endParaRPr lang="it-IT" sz="1800"/>
          </a:p>
        </p:txBody>
      </p:sp>
      <p:sp>
        <p:nvSpPr>
          <p:cNvPr id="34" name="CasellaDiTesto 33">
            <a:extLst>
              <a:ext uri="{FF2B5EF4-FFF2-40B4-BE49-F238E27FC236}">
                <a16:creationId xmlns:a16="http://schemas.microsoft.com/office/drawing/2014/main" id="{6578A7C7-833A-9CA3-21BE-80F799D92126}"/>
              </a:ext>
            </a:extLst>
          </p:cNvPr>
          <p:cNvSpPr txBox="1"/>
          <p:nvPr userDrawn="1"/>
        </p:nvSpPr>
        <p:spPr>
          <a:xfrm>
            <a:off x="19470031" y="-22302"/>
            <a:ext cx="184731" cy="369332"/>
          </a:xfrm>
          <a:prstGeom prst="rect">
            <a:avLst/>
          </a:prstGeom>
          <a:noFill/>
        </p:spPr>
        <p:txBody>
          <a:bodyPr wrap="none" rtlCol="0">
            <a:spAutoFit/>
          </a:bodyPr>
          <a:lstStyle/>
          <a:p>
            <a:endParaRPr lang="it-IT" sz="1800"/>
          </a:p>
        </p:txBody>
      </p:sp>
      <p:sp>
        <p:nvSpPr>
          <p:cNvPr id="35" name="CasellaDiTesto 34">
            <a:extLst>
              <a:ext uri="{FF2B5EF4-FFF2-40B4-BE49-F238E27FC236}">
                <a16:creationId xmlns:a16="http://schemas.microsoft.com/office/drawing/2014/main" id="{F84A4EA4-0249-A35E-C4F5-A60EBF57265F}"/>
              </a:ext>
            </a:extLst>
          </p:cNvPr>
          <p:cNvSpPr txBox="1"/>
          <p:nvPr userDrawn="1"/>
        </p:nvSpPr>
        <p:spPr>
          <a:xfrm>
            <a:off x="10749778" y="-1471961"/>
            <a:ext cx="184731" cy="369332"/>
          </a:xfrm>
          <a:prstGeom prst="rect">
            <a:avLst/>
          </a:prstGeom>
          <a:noFill/>
        </p:spPr>
        <p:txBody>
          <a:bodyPr wrap="none" rtlCol="0">
            <a:spAutoFit/>
          </a:bodyPr>
          <a:lstStyle/>
          <a:p>
            <a:endParaRPr lang="it-IT" sz="1800"/>
          </a:p>
        </p:txBody>
      </p:sp>
      <p:sp>
        <p:nvSpPr>
          <p:cNvPr id="5" name="Date Placeholder 4">
            <a:extLst>
              <a:ext uri="{FF2B5EF4-FFF2-40B4-BE49-F238E27FC236}">
                <a16:creationId xmlns:a16="http://schemas.microsoft.com/office/drawing/2014/main" id="{382B4F03-FA83-CEEC-BAB1-435BAA39253F}"/>
              </a:ext>
            </a:extLst>
          </p:cNvPr>
          <p:cNvSpPr>
            <a:spLocks noGrp="1"/>
          </p:cNvSpPr>
          <p:nvPr>
            <p:ph type="dt" sz="half" idx="23"/>
          </p:nvPr>
        </p:nvSpPr>
        <p:spPr/>
        <p:txBody>
          <a:bodyPr/>
          <a:lstStyle>
            <a:lvl1pPr>
              <a:defRPr>
                <a:solidFill>
                  <a:schemeClr val="bg1"/>
                </a:solidFill>
              </a:defRPr>
            </a:lvl1pPr>
          </a:lstStyle>
          <a:p>
            <a:pPr>
              <a:lnSpc>
                <a:spcPts val="2700"/>
              </a:lnSpc>
            </a:pPr>
            <a:endParaRPr lang="en-US"/>
          </a:p>
        </p:txBody>
      </p:sp>
      <p:sp>
        <p:nvSpPr>
          <p:cNvPr id="6" name="Footer Placeholder 5">
            <a:extLst>
              <a:ext uri="{FF2B5EF4-FFF2-40B4-BE49-F238E27FC236}">
                <a16:creationId xmlns:a16="http://schemas.microsoft.com/office/drawing/2014/main" id="{17F7C85B-D28A-E50D-76DA-4ACB7476C8B8}"/>
              </a:ext>
            </a:extLst>
          </p:cNvPr>
          <p:cNvSpPr>
            <a:spLocks noGrp="1"/>
          </p:cNvSpPr>
          <p:nvPr>
            <p:ph type="ftr" sz="quarter" idx="24"/>
          </p:nvPr>
        </p:nvSpPr>
        <p:spPr/>
        <p:txBody>
          <a:bodyPr/>
          <a:lstStyle>
            <a:lvl1pPr>
              <a:defRPr>
                <a:solidFill>
                  <a:schemeClr val="bg1"/>
                </a:solidFill>
              </a:defRPr>
            </a:lvl1pPr>
          </a:lstStyle>
          <a:p>
            <a:pPr algn="l">
              <a:lnSpc>
                <a:spcPts val="2700"/>
              </a:lnSpc>
            </a:pPr>
            <a:r>
              <a:rPr lang="it-IT" b="1">
                <a:ea typeface="Titillium Web Bold" pitchFamily="34" charset="-122"/>
                <a:cs typeface="Titillium Web Bold" pitchFamily="34" charset="-120"/>
              </a:rPr>
              <a:t>Analisi dei divari di genere attraverso i dati dell’INPS. Focus sulle prestazioni e sugli incentivi  all’occupazione</a:t>
            </a:r>
            <a:endParaRPr lang="en-US" dirty="0"/>
          </a:p>
        </p:txBody>
      </p:sp>
      <p:sp>
        <p:nvSpPr>
          <p:cNvPr id="7" name="Slide Number Placeholder 6">
            <a:extLst>
              <a:ext uri="{FF2B5EF4-FFF2-40B4-BE49-F238E27FC236}">
                <a16:creationId xmlns:a16="http://schemas.microsoft.com/office/drawing/2014/main" id="{5CEDAB76-D337-2BD0-8697-AADC712B2480}"/>
              </a:ext>
            </a:extLst>
          </p:cNvPr>
          <p:cNvSpPr>
            <a:spLocks noGrp="1"/>
          </p:cNvSpPr>
          <p:nvPr>
            <p:ph type="sldNum" sz="quarter" idx="25"/>
          </p:nvPr>
        </p:nvSpPr>
        <p:spPr/>
        <p:txBody>
          <a:bodyPr/>
          <a:lstStyle>
            <a:lvl1pPr>
              <a:defRPr>
                <a:solidFill>
                  <a:schemeClr val="bg1"/>
                </a:solidFill>
              </a:defRPr>
            </a:lvl1pPr>
          </a:lstStyle>
          <a:p>
            <a:fld id="{3E3B1CE7-D245-DD48-8BD0-A2EC0D09B938}" type="slidenum">
              <a:rPr lang="it-IT" smtClean="0"/>
              <a:pPr/>
              <a:t>‹N›</a:t>
            </a:fld>
            <a:endParaRPr lang="it-IT"/>
          </a:p>
        </p:txBody>
      </p:sp>
    </p:spTree>
    <p:extLst>
      <p:ext uri="{BB962C8B-B14F-4D97-AF65-F5344CB8AC3E}">
        <p14:creationId xmlns:p14="http://schemas.microsoft.com/office/powerpoint/2010/main" val="3955490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sto con immagine bianca">
    <p:spTree>
      <p:nvGrpSpPr>
        <p:cNvPr id="1" name=""/>
        <p:cNvGrpSpPr/>
        <p:nvPr/>
      </p:nvGrpSpPr>
      <p:grpSpPr>
        <a:xfrm>
          <a:off x="0" y="0"/>
          <a:ext cx="0" cy="0"/>
          <a:chOff x="0" y="0"/>
          <a:chExt cx="0" cy="0"/>
        </a:xfrm>
      </p:grpSpPr>
      <p:pic>
        <p:nvPicPr>
          <p:cNvPr id="2" name="Image 1" descr="preencoded.png">
            <a:extLst>
              <a:ext uri="{FF2B5EF4-FFF2-40B4-BE49-F238E27FC236}">
                <a16:creationId xmlns:a16="http://schemas.microsoft.com/office/drawing/2014/main" id="{B2942EF7-C923-543C-F7A2-C02223546CE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 y="-19050"/>
            <a:ext cx="18304934" cy="10306049"/>
          </a:xfrm>
          <a:prstGeom prst="rect">
            <a:avLst/>
          </a:prstGeom>
        </p:spPr>
      </p:pic>
      <p:sp>
        <p:nvSpPr>
          <p:cNvPr id="37" name="Segnaposto immagine 36">
            <a:extLst>
              <a:ext uri="{FF2B5EF4-FFF2-40B4-BE49-F238E27FC236}">
                <a16:creationId xmlns:a16="http://schemas.microsoft.com/office/drawing/2014/main" id="{C1C37003-0232-4D5D-C9FD-EF864D913673}"/>
              </a:ext>
            </a:extLst>
          </p:cNvPr>
          <p:cNvSpPr>
            <a:spLocks noGrp="1"/>
          </p:cNvSpPr>
          <p:nvPr>
            <p:ph type="pic" sz="quarter" idx="22"/>
          </p:nvPr>
        </p:nvSpPr>
        <p:spPr>
          <a:xfrm>
            <a:off x="8787163" y="0"/>
            <a:ext cx="9500840" cy="10287000"/>
          </a:xfrm>
          <a:prstGeom prst="rect">
            <a:avLst/>
          </a:prstGeom>
        </p:spPr>
        <p:txBody>
          <a:bodyPr/>
          <a:lstStyle/>
          <a:p>
            <a:endParaRPr lang="it-IT"/>
          </a:p>
        </p:txBody>
      </p:sp>
      <p:sp>
        <p:nvSpPr>
          <p:cNvPr id="15" name="Segnaposto testo 14">
            <a:extLst>
              <a:ext uri="{FF2B5EF4-FFF2-40B4-BE49-F238E27FC236}">
                <a16:creationId xmlns:a16="http://schemas.microsoft.com/office/drawing/2014/main" id="{E74BD021-8A4B-C0DD-E48C-E900A03063E5}"/>
              </a:ext>
            </a:extLst>
          </p:cNvPr>
          <p:cNvSpPr>
            <a:spLocks noGrp="1"/>
          </p:cNvSpPr>
          <p:nvPr>
            <p:ph type="body" sz="quarter" idx="20" hasCustomPrompt="1"/>
          </p:nvPr>
        </p:nvSpPr>
        <p:spPr>
          <a:xfrm>
            <a:off x="1537120" y="3262325"/>
            <a:ext cx="10216268" cy="4546601"/>
          </a:xfrm>
          <a:prstGeom prst="rect">
            <a:avLst/>
          </a:prstGeom>
        </p:spPr>
        <p:txBody>
          <a:bodyPr/>
          <a:lstStyle>
            <a:lvl1pPr>
              <a:defRPr sz="5400" b="1" i="0">
                <a:solidFill>
                  <a:srgbClr val="2F6DD5"/>
                </a:solidFill>
                <a:latin typeface="Lora SemiBold" pitchFamily="2" charset="77"/>
              </a:defRPr>
            </a:lvl1pPr>
          </a:lstStyle>
          <a:p>
            <a:pPr lvl="0"/>
            <a:r>
              <a:rPr lang="it-IT"/>
              <a:t>Sed ut </a:t>
            </a:r>
            <a:r>
              <a:rPr lang="it-IT" err="1"/>
              <a:t>perspiciat</a:t>
            </a:r>
            <a:r>
              <a:rPr lang="it-IT"/>
              <a:t> </a:t>
            </a:r>
            <a:r>
              <a:rPr lang="it-IT" err="1"/>
              <a:t>unde</a:t>
            </a:r>
            <a:r>
              <a:rPr lang="it-IT"/>
              <a:t> omnis </a:t>
            </a:r>
            <a:r>
              <a:rPr lang="it-IT" err="1"/>
              <a:t>iste</a:t>
            </a:r>
            <a:r>
              <a:rPr lang="it-IT"/>
              <a:t> </a:t>
            </a:r>
            <a:r>
              <a:rPr lang="it-IT" err="1"/>
              <a:t>natus</a:t>
            </a:r>
            <a:r>
              <a:rPr lang="it-IT"/>
              <a:t> </a:t>
            </a:r>
            <a:r>
              <a:rPr lang="it-IT" err="1"/>
              <a:t>error</a:t>
            </a:r>
            <a:r>
              <a:rPr lang="it-IT"/>
              <a:t> </a:t>
            </a:r>
            <a:r>
              <a:rPr lang="it-IT" err="1"/>
              <a:t>sit</a:t>
            </a:r>
            <a:r>
              <a:rPr lang="it-IT"/>
              <a:t> </a:t>
            </a:r>
            <a:r>
              <a:rPr lang="it-IT" err="1"/>
              <a:t>voluptatem</a:t>
            </a:r>
            <a:r>
              <a:rPr lang="it-IT"/>
              <a:t> </a:t>
            </a:r>
            <a:r>
              <a:rPr lang="it-IT" err="1"/>
              <a:t>accusantium</a:t>
            </a:r>
            <a:r>
              <a:rPr lang="it-IT"/>
              <a:t>. Orci </a:t>
            </a:r>
            <a:r>
              <a:rPr lang="it-IT" err="1"/>
              <a:t>varius</a:t>
            </a:r>
            <a:r>
              <a:rPr lang="it-IT"/>
              <a:t> </a:t>
            </a:r>
            <a:r>
              <a:rPr lang="it-IT" err="1"/>
              <a:t>natoque</a:t>
            </a:r>
            <a:r>
              <a:rPr lang="it-IT"/>
              <a:t> </a:t>
            </a:r>
            <a:r>
              <a:rPr lang="it-IT" err="1"/>
              <a:t>penatibus</a:t>
            </a:r>
            <a:r>
              <a:rPr lang="it-IT"/>
              <a:t> et </a:t>
            </a:r>
            <a:r>
              <a:rPr lang="it-IT" err="1"/>
              <a:t>magnis</a:t>
            </a:r>
            <a:br>
              <a:rPr lang="it-IT"/>
            </a:br>
            <a:r>
              <a:rPr lang="it-IT" err="1"/>
              <a:t>dis</a:t>
            </a:r>
            <a:r>
              <a:rPr lang="it-IT"/>
              <a:t> </a:t>
            </a:r>
            <a:r>
              <a:rPr lang="it-IT" err="1"/>
              <a:t>parturient</a:t>
            </a:r>
            <a:r>
              <a:rPr lang="it-IT"/>
              <a:t> </a:t>
            </a:r>
            <a:r>
              <a:rPr lang="it-IT" err="1"/>
              <a:t>montes</a:t>
            </a:r>
            <a:r>
              <a:rPr lang="it-IT"/>
              <a:t>, </a:t>
            </a:r>
            <a:r>
              <a:rPr lang="it-IT" err="1"/>
              <a:t>nascetur</a:t>
            </a:r>
            <a:r>
              <a:rPr lang="it-IT"/>
              <a:t>.</a:t>
            </a:r>
          </a:p>
        </p:txBody>
      </p:sp>
      <p:sp>
        <p:nvSpPr>
          <p:cNvPr id="17" name="Segnaposto testo 16">
            <a:extLst>
              <a:ext uri="{FF2B5EF4-FFF2-40B4-BE49-F238E27FC236}">
                <a16:creationId xmlns:a16="http://schemas.microsoft.com/office/drawing/2014/main" id="{C9F7A2F9-B299-05B8-3C8F-17E04C4F1171}"/>
              </a:ext>
            </a:extLst>
          </p:cNvPr>
          <p:cNvSpPr>
            <a:spLocks noGrp="1"/>
          </p:cNvSpPr>
          <p:nvPr>
            <p:ph type="body" sz="quarter" idx="21" hasCustomPrompt="1"/>
          </p:nvPr>
        </p:nvSpPr>
        <p:spPr>
          <a:xfrm>
            <a:off x="1514815" y="2632248"/>
            <a:ext cx="2557463" cy="414338"/>
          </a:xfrm>
          <a:prstGeom prst="rect">
            <a:avLst/>
          </a:prstGeom>
        </p:spPr>
        <p:txBody>
          <a:bodyPr/>
          <a:lstStyle>
            <a:lvl1pPr>
              <a:defRPr>
                <a:solidFill>
                  <a:srgbClr val="7BA9EC"/>
                </a:solidFill>
              </a:defRPr>
            </a:lvl1pPr>
          </a:lstStyle>
          <a:p>
            <a:pPr lvl="0"/>
            <a:r>
              <a:rPr lang="it-IT"/>
              <a:t>Label</a:t>
            </a:r>
          </a:p>
        </p:txBody>
      </p:sp>
      <p:sp>
        <p:nvSpPr>
          <p:cNvPr id="33" name="CasellaDiTesto 32">
            <a:extLst>
              <a:ext uri="{FF2B5EF4-FFF2-40B4-BE49-F238E27FC236}">
                <a16:creationId xmlns:a16="http://schemas.microsoft.com/office/drawing/2014/main" id="{D6313F96-22B5-2D2C-0949-C5DBCB756B7E}"/>
              </a:ext>
            </a:extLst>
          </p:cNvPr>
          <p:cNvSpPr txBox="1"/>
          <p:nvPr userDrawn="1"/>
        </p:nvSpPr>
        <p:spPr>
          <a:xfrm>
            <a:off x="10058401" y="-780585"/>
            <a:ext cx="184731" cy="369332"/>
          </a:xfrm>
          <a:prstGeom prst="rect">
            <a:avLst/>
          </a:prstGeom>
          <a:noFill/>
        </p:spPr>
        <p:txBody>
          <a:bodyPr wrap="none" rtlCol="0">
            <a:spAutoFit/>
          </a:bodyPr>
          <a:lstStyle/>
          <a:p>
            <a:endParaRPr lang="it-IT" sz="1800"/>
          </a:p>
        </p:txBody>
      </p:sp>
      <p:sp>
        <p:nvSpPr>
          <p:cNvPr id="35" name="CasellaDiTesto 34">
            <a:extLst>
              <a:ext uri="{FF2B5EF4-FFF2-40B4-BE49-F238E27FC236}">
                <a16:creationId xmlns:a16="http://schemas.microsoft.com/office/drawing/2014/main" id="{F84A4EA4-0249-A35E-C4F5-A60EBF57265F}"/>
              </a:ext>
            </a:extLst>
          </p:cNvPr>
          <p:cNvSpPr txBox="1"/>
          <p:nvPr userDrawn="1"/>
        </p:nvSpPr>
        <p:spPr>
          <a:xfrm>
            <a:off x="10749778" y="-1471961"/>
            <a:ext cx="184731" cy="369332"/>
          </a:xfrm>
          <a:prstGeom prst="rect">
            <a:avLst/>
          </a:prstGeom>
          <a:noFill/>
        </p:spPr>
        <p:txBody>
          <a:bodyPr wrap="none" rtlCol="0">
            <a:spAutoFit/>
          </a:bodyPr>
          <a:lstStyle/>
          <a:p>
            <a:endParaRPr lang="it-IT" sz="1800"/>
          </a:p>
        </p:txBody>
      </p:sp>
      <p:sp>
        <p:nvSpPr>
          <p:cNvPr id="5" name="Date Placeholder 4">
            <a:extLst>
              <a:ext uri="{FF2B5EF4-FFF2-40B4-BE49-F238E27FC236}">
                <a16:creationId xmlns:a16="http://schemas.microsoft.com/office/drawing/2014/main" id="{A006AABB-04A8-D832-786A-9F824EF77228}"/>
              </a:ext>
            </a:extLst>
          </p:cNvPr>
          <p:cNvSpPr>
            <a:spLocks noGrp="1"/>
          </p:cNvSpPr>
          <p:nvPr>
            <p:ph type="dt" sz="half" idx="23"/>
          </p:nvPr>
        </p:nvSpPr>
        <p:spPr/>
        <p:txBody>
          <a:bodyPr/>
          <a:lstStyle/>
          <a:p>
            <a:pPr>
              <a:lnSpc>
                <a:spcPts val="2700"/>
              </a:lnSpc>
            </a:pPr>
            <a:endParaRPr lang="en-US"/>
          </a:p>
        </p:txBody>
      </p:sp>
      <p:sp>
        <p:nvSpPr>
          <p:cNvPr id="6" name="Footer Placeholder 5">
            <a:extLst>
              <a:ext uri="{FF2B5EF4-FFF2-40B4-BE49-F238E27FC236}">
                <a16:creationId xmlns:a16="http://schemas.microsoft.com/office/drawing/2014/main" id="{03216CEE-EBE0-DC59-A1AD-82B5218C4F90}"/>
              </a:ext>
            </a:extLst>
          </p:cNvPr>
          <p:cNvSpPr>
            <a:spLocks noGrp="1"/>
          </p:cNvSpPr>
          <p:nvPr>
            <p:ph type="ftr" sz="quarter" idx="24"/>
          </p:nvPr>
        </p:nvSpPr>
        <p:spPr/>
        <p:txBody>
          <a:bodyPr/>
          <a:lstStyle/>
          <a:p>
            <a:pPr algn="l">
              <a:lnSpc>
                <a:spcPts val="2700"/>
              </a:lnSpc>
            </a:pPr>
            <a:r>
              <a:rPr lang="it-IT" b="1">
                <a:ea typeface="Titillium Web Bold" pitchFamily="34" charset="-122"/>
                <a:cs typeface="Titillium Web Bold" pitchFamily="34" charset="-120"/>
              </a:rPr>
              <a:t>Analisi dei divari di genere attraverso i dati dell’INPS. Focus sulle prestazioni e sugli incentivi  all’occupazione</a:t>
            </a:r>
            <a:endParaRPr lang="en-US" dirty="0"/>
          </a:p>
        </p:txBody>
      </p:sp>
      <p:sp>
        <p:nvSpPr>
          <p:cNvPr id="7" name="Slide Number Placeholder 6">
            <a:extLst>
              <a:ext uri="{FF2B5EF4-FFF2-40B4-BE49-F238E27FC236}">
                <a16:creationId xmlns:a16="http://schemas.microsoft.com/office/drawing/2014/main" id="{70A8F634-8452-9583-84CF-2678CB8C7745}"/>
              </a:ext>
            </a:extLst>
          </p:cNvPr>
          <p:cNvSpPr>
            <a:spLocks noGrp="1"/>
          </p:cNvSpPr>
          <p:nvPr>
            <p:ph type="sldNum" sz="quarter" idx="25"/>
          </p:nvPr>
        </p:nvSpPr>
        <p:spPr/>
        <p:txBody>
          <a:bodyPr/>
          <a:lstStyle/>
          <a:p>
            <a:fld id="{3E3B1CE7-D245-DD48-8BD0-A2EC0D09B938}" type="slidenum">
              <a:rPr lang="it-IT" smtClean="0"/>
              <a:pPr/>
              <a:t>‹N›</a:t>
            </a:fld>
            <a:endParaRPr lang="it-IT"/>
          </a:p>
        </p:txBody>
      </p:sp>
    </p:spTree>
    <p:extLst>
      <p:ext uri="{BB962C8B-B14F-4D97-AF65-F5344CB8AC3E}">
        <p14:creationId xmlns:p14="http://schemas.microsoft.com/office/powerpoint/2010/main" val="35255460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tazione">
    <p:spTree>
      <p:nvGrpSpPr>
        <p:cNvPr id="1" name=""/>
        <p:cNvGrpSpPr/>
        <p:nvPr/>
      </p:nvGrpSpPr>
      <p:grpSpPr>
        <a:xfrm>
          <a:off x="0" y="0"/>
          <a:ext cx="0" cy="0"/>
          <a:chOff x="0" y="0"/>
          <a:chExt cx="0" cy="0"/>
        </a:xfrm>
      </p:grpSpPr>
      <p:pic>
        <p:nvPicPr>
          <p:cNvPr id="2" name="Image 1" descr="preencoded.png">
            <a:extLst>
              <a:ext uri="{FF2B5EF4-FFF2-40B4-BE49-F238E27FC236}">
                <a16:creationId xmlns:a16="http://schemas.microsoft.com/office/drawing/2014/main" id="{B2942EF7-C923-543C-F7A2-C02223546CE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362" y="-19050"/>
            <a:ext cx="18304934" cy="10306049"/>
          </a:xfrm>
          <a:prstGeom prst="rect">
            <a:avLst/>
          </a:prstGeom>
        </p:spPr>
      </p:pic>
      <p:sp>
        <p:nvSpPr>
          <p:cNvPr id="13" name="Text 4">
            <a:extLst>
              <a:ext uri="{FF2B5EF4-FFF2-40B4-BE49-F238E27FC236}">
                <a16:creationId xmlns:a16="http://schemas.microsoft.com/office/drawing/2014/main" id="{565E014B-C0F0-77B1-6180-68F98F2FE032}"/>
              </a:ext>
            </a:extLst>
          </p:cNvPr>
          <p:cNvSpPr/>
          <p:nvPr userDrawn="1"/>
        </p:nvSpPr>
        <p:spPr>
          <a:xfrm>
            <a:off x="1297519" y="2709284"/>
            <a:ext cx="1693334" cy="1217183"/>
          </a:xfrm>
          <a:prstGeom prst="rect">
            <a:avLst/>
          </a:prstGeom>
          <a:noFill/>
          <a:ln/>
        </p:spPr>
        <p:txBody>
          <a:bodyPr wrap="square" lIns="0" tIns="0" rIns="0" bIns="0" rtlCol="0" anchor="t"/>
          <a:lstStyle/>
          <a:p>
            <a:pPr algn="l">
              <a:lnSpc>
                <a:spcPts val="18227"/>
              </a:lnSpc>
            </a:pPr>
            <a:r>
              <a:rPr lang="en-US" sz="14250" b="0" i="0">
                <a:solidFill>
                  <a:srgbClr val="FFFFFF"/>
                </a:solidFill>
                <a:latin typeface="Lora Medium" pitchFamily="2" charset="77"/>
                <a:ea typeface="Lora Italic" pitchFamily="34" charset="-122"/>
                <a:cs typeface="Lora Italic" pitchFamily="34" charset="-120"/>
              </a:rPr>
              <a:t>“</a:t>
            </a:r>
            <a:endParaRPr lang="en-US" sz="14250" i="0">
              <a:latin typeface="Lora Medium" pitchFamily="2" charset="77"/>
            </a:endParaRPr>
          </a:p>
        </p:txBody>
      </p:sp>
      <p:sp>
        <p:nvSpPr>
          <p:cNvPr id="15" name="Segnaposto testo 14">
            <a:extLst>
              <a:ext uri="{FF2B5EF4-FFF2-40B4-BE49-F238E27FC236}">
                <a16:creationId xmlns:a16="http://schemas.microsoft.com/office/drawing/2014/main" id="{E74BD021-8A4B-C0DD-E48C-E900A03063E5}"/>
              </a:ext>
            </a:extLst>
          </p:cNvPr>
          <p:cNvSpPr>
            <a:spLocks noGrp="1"/>
          </p:cNvSpPr>
          <p:nvPr>
            <p:ph type="body" sz="quarter" idx="20" hasCustomPrompt="1"/>
          </p:nvPr>
        </p:nvSpPr>
        <p:spPr>
          <a:xfrm>
            <a:off x="1648628" y="3942057"/>
            <a:ext cx="12981773" cy="2402886"/>
          </a:xfrm>
          <a:prstGeom prst="rect">
            <a:avLst/>
          </a:prstGeom>
        </p:spPr>
        <p:txBody>
          <a:bodyPr/>
          <a:lstStyle>
            <a:lvl1pPr>
              <a:defRPr sz="5400" b="1" i="0">
                <a:solidFill>
                  <a:schemeClr val="bg1"/>
                </a:solidFill>
                <a:latin typeface="Lora SemiBold" pitchFamily="2" charset="77"/>
              </a:defRPr>
            </a:lvl1pPr>
          </a:lstStyle>
          <a:p>
            <a:pPr lvl="0"/>
            <a:r>
              <a:rPr lang="it-IT"/>
              <a:t>Sed ut </a:t>
            </a:r>
            <a:r>
              <a:rPr lang="it-IT" err="1"/>
              <a:t>perspiciat</a:t>
            </a:r>
            <a:r>
              <a:rPr lang="it-IT"/>
              <a:t> </a:t>
            </a:r>
            <a:r>
              <a:rPr lang="it-IT" err="1"/>
              <a:t>unde</a:t>
            </a:r>
            <a:r>
              <a:rPr lang="it-IT"/>
              <a:t> omnis </a:t>
            </a:r>
            <a:r>
              <a:rPr lang="it-IT" err="1"/>
              <a:t>iste</a:t>
            </a:r>
            <a:r>
              <a:rPr lang="it-IT"/>
              <a:t> </a:t>
            </a:r>
            <a:r>
              <a:rPr lang="it-IT" err="1"/>
              <a:t>natus</a:t>
            </a:r>
            <a:r>
              <a:rPr lang="it-IT"/>
              <a:t> </a:t>
            </a:r>
            <a:r>
              <a:rPr lang="it-IT" err="1"/>
              <a:t>error</a:t>
            </a:r>
            <a:r>
              <a:rPr lang="it-IT"/>
              <a:t> </a:t>
            </a:r>
            <a:r>
              <a:rPr lang="it-IT" err="1"/>
              <a:t>sit</a:t>
            </a:r>
            <a:r>
              <a:rPr lang="it-IT"/>
              <a:t> </a:t>
            </a:r>
            <a:r>
              <a:rPr lang="it-IT" err="1"/>
              <a:t>voluptatem</a:t>
            </a:r>
            <a:r>
              <a:rPr lang="it-IT"/>
              <a:t> </a:t>
            </a:r>
            <a:r>
              <a:rPr lang="it-IT" err="1"/>
              <a:t>accusantium</a:t>
            </a:r>
            <a:r>
              <a:rPr lang="it-IT"/>
              <a:t>.</a:t>
            </a:r>
          </a:p>
        </p:txBody>
      </p:sp>
      <p:sp>
        <p:nvSpPr>
          <p:cNvPr id="17" name="Segnaposto testo 16">
            <a:extLst>
              <a:ext uri="{FF2B5EF4-FFF2-40B4-BE49-F238E27FC236}">
                <a16:creationId xmlns:a16="http://schemas.microsoft.com/office/drawing/2014/main" id="{C9F7A2F9-B299-05B8-3C8F-17E04C4F1171}"/>
              </a:ext>
            </a:extLst>
          </p:cNvPr>
          <p:cNvSpPr>
            <a:spLocks noGrp="1"/>
          </p:cNvSpPr>
          <p:nvPr>
            <p:ph type="body" sz="quarter" idx="21" hasCustomPrompt="1"/>
          </p:nvPr>
        </p:nvSpPr>
        <p:spPr>
          <a:xfrm>
            <a:off x="1712120" y="6627836"/>
            <a:ext cx="2557463" cy="376670"/>
          </a:xfrm>
          <a:prstGeom prst="rect">
            <a:avLst/>
          </a:prstGeom>
        </p:spPr>
        <p:txBody>
          <a:bodyPr/>
          <a:lstStyle>
            <a:lvl1pPr>
              <a:defRPr>
                <a:solidFill>
                  <a:srgbClr val="18CEE7"/>
                </a:solidFill>
              </a:defRPr>
            </a:lvl1pPr>
          </a:lstStyle>
          <a:p>
            <a:pPr lvl="0"/>
            <a:r>
              <a:rPr lang="it-IT"/>
              <a:t>Label</a:t>
            </a:r>
          </a:p>
        </p:txBody>
      </p:sp>
      <p:pic>
        <p:nvPicPr>
          <p:cNvPr id="3" name="Image 1" descr="preencoded.png">
            <a:extLst>
              <a:ext uri="{FF2B5EF4-FFF2-40B4-BE49-F238E27FC236}">
                <a16:creationId xmlns:a16="http://schemas.microsoft.com/office/drawing/2014/main" id="{2D2DE799-B0BD-A29F-5010-23971D5505E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6646400" y="491959"/>
            <a:ext cx="726720" cy="1184249"/>
          </a:xfrm>
          <a:prstGeom prst="rect">
            <a:avLst/>
          </a:prstGeom>
        </p:spPr>
      </p:pic>
      <p:sp>
        <p:nvSpPr>
          <p:cNvPr id="5" name="Date Placeholder 4">
            <a:extLst>
              <a:ext uri="{FF2B5EF4-FFF2-40B4-BE49-F238E27FC236}">
                <a16:creationId xmlns:a16="http://schemas.microsoft.com/office/drawing/2014/main" id="{8F2C7734-29FA-738C-C765-D1196B8C007B}"/>
              </a:ext>
            </a:extLst>
          </p:cNvPr>
          <p:cNvSpPr>
            <a:spLocks noGrp="1"/>
          </p:cNvSpPr>
          <p:nvPr>
            <p:ph type="dt" sz="half" idx="22"/>
          </p:nvPr>
        </p:nvSpPr>
        <p:spPr>
          <a:xfrm>
            <a:off x="964292" y="704047"/>
            <a:ext cx="4114800" cy="547688"/>
          </a:xfrm>
        </p:spPr>
        <p:txBody>
          <a:bodyPr/>
          <a:lstStyle>
            <a:lvl1pPr>
              <a:defRPr>
                <a:solidFill>
                  <a:schemeClr val="bg1"/>
                </a:solidFill>
              </a:defRPr>
            </a:lvl1pPr>
          </a:lstStyle>
          <a:p>
            <a:pPr>
              <a:lnSpc>
                <a:spcPts val="2700"/>
              </a:lnSpc>
            </a:pPr>
            <a:endParaRPr lang="en-US"/>
          </a:p>
        </p:txBody>
      </p:sp>
      <p:sp>
        <p:nvSpPr>
          <p:cNvPr id="6" name="Footer Placeholder 5">
            <a:extLst>
              <a:ext uri="{FF2B5EF4-FFF2-40B4-BE49-F238E27FC236}">
                <a16:creationId xmlns:a16="http://schemas.microsoft.com/office/drawing/2014/main" id="{AB7A47F7-4432-252C-B715-C6B64F6CC66A}"/>
              </a:ext>
            </a:extLst>
          </p:cNvPr>
          <p:cNvSpPr>
            <a:spLocks noGrp="1"/>
          </p:cNvSpPr>
          <p:nvPr>
            <p:ph type="ftr" sz="quarter" idx="23"/>
          </p:nvPr>
        </p:nvSpPr>
        <p:spPr/>
        <p:txBody>
          <a:bodyPr/>
          <a:lstStyle>
            <a:lvl1pPr>
              <a:defRPr>
                <a:solidFill>
                  <a:schemeClr val="bg1"/>
                </a:solidFill>
              </a:defRPr>
            </a:lvl1pPr>
          </a:lstStyle>
          <a:p>
            <a:pPr algn="l">
              <a:lnSpc>
                <a:spcPts val="2700"/>
              </a:lnSpc>
            </a:pPr>
            <a:r>
              <a:rPr lang="it-IT" b="1">
                <a:ea typeface="Titillium Web Bold" pitchFamily="34" charset="-122"/>
                <a:cs typeface="Titillium Web Bold" pitchFamily="34" charset="-120"/>
              </a:rPr>
              <a:t>Analisi dei divari di genere attraverso i dati dell’INPS. Focus sulle prestazioni e sugli incentivi  all’occupazione</a:t>
            </a:r>
            <a:endParaRPr lang="en-US" dirty="0"/>
          </a:p>
        </p:txBody>
      </p:sp>
      <p:sp>
        <p:nvSpPr>
          <p:cNvPr id="7" name="Slide Number Placeholder 6">
            <a:extLst>
              <a:ext uri="{FF2B5EF4-FFF2-40B4-BE49-F238E27FC236}">
                <a16:creationId xmlns:a16="http://schemas.microsoft.com/office/drawing/2014/main" id="{F869F0BB-5E49-DB75-8A5B-D3C0EA2BF6EE}"/>
              </a:ext>
            </a:extLst>
          </p:cNvPr>
          <p:cNvSpPr>
            <a:spLocks noGrp="1"/>
          </p:cNvSpPr>
          <p:nvPr>
            <p:ph type="sldNum" sz="quarter" idx="24"/>
          </p:nvPr>
        </p:nvSpPr>
        <p:spPr>
          <a:xfrm>
            <a:off x="817922" y="9085429"/>
            <a:ext cx="550797" cy="547688"/>
          </a:xfrm>
        </p:spPr>
        <p:txBody>
          <a:bodyPr/>
          <a:lstStyle>
            <a:lvl1pPr>
              <a:defRPr>
                <a:solidFill>
                  <a:schemeClr val="bg1"/>
                </a:solidFill>
              </a:defRPr>
            </a:lvl1pPr>
          </a:lstStyle>
          <a:p>
            <a:fld id="{3E3B1CE7-D245-DD48-8BD0-A2EC0D09B938}" type="slidenum">
              <a:rPr lang="it-IT" smtClean="0"/>
              <a:pPr/>
              <a:t>‹N›</a:t>
            </a:fld>
            <a:endParaRPr lang="it-IT"/>
          </a:p>
        </p:txBody>
      </p:sp>
    </p:spTree>
    <p:extLst>
      <p:ext uri="{BB962C8B-B14F-4D97-AF65-F5344CB8AC3E}">
        <p14:creationId xmlns:p14="http://schemas.microsoft.com/office/powerpoint/2010/main" val="9599073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Paragrafi">
    <p:spTree>
      <p:nvGrpSpPr>
        <p:cNvPr id="1" name=""/>
        <p:cNvGrpSpPr/>
        <p:nvPr/>
      </p:nvGrpSpPr>
      <p:grpSpPr>
        <a:xfrm>
          <a:off x="0" y="0"/>
          <a:ext cx="0" cy="0"/>
          <a:chOff x="0" y="0"/>
          <a:chExt cx="0" cy="0"/>
        </a:xfrm>
      </p:grpSpPr>
      <p:sp>
        <p:nvSpPr>
          <p:cNvPr id="6" name="Segnaposto testo 12">
            <a:extLst>
              <a:ext uri="{FF2B5EF4-FFF2-40B4-BE49-F238E27FC236}">
                <a16:creationId xmlns:a16="http://schemas.microsoft.com/office/drawing/2014/main" id="{4E10671B-ED9A-A3B6-8805-731FA0BB6944}"/>
              </a:ext>
            </a:extLst>
          </p:cNvPr>
          <p:cNvSpPr>
            <a:spLocks noGrp="1"/>
          </p:cNvSpPr>
          <p:nvPr>
            <p:ph type="body" sz="quarter" idx="13" hasCustomPrompt="1"/>
          </p:nvPr>
        </p:nvSpPr>
        <p:spPr>
          <a:xfrm>
            <a:off x="1455738" y="3427737"/>
            <a:ext cx="6154737" cy="450000"/>
          </a:xfrm>
          <a:prstGeom prst="rect">
            <a:avLst/>
          </a:prstGeom>
        </p:spPr>
        <p:txBody>
          <a:bodyPr/>
          <a:lstStyle>
            <a:lvl1pPr marL="0" indent="0" algn="l" defTabSz="914445" rtl="0" eaLnBrk="1" latinLnBrk="0" hangingPunct="1">
              <a:lnSpc>
                <a:spcPts val="4320"/>
              </a:lnSpc>
              <a:spcBef>
                <a:spcPts val="1001"/>
              </a:spcBef>
              <a:buFont typeface="Arial" panose="020B0604020202020204" pitchFamily="34" charset="0"/>
              <a:buNone/>
              <a:defRPr lang="en-US" sz="2400" b="1" i="0" kern="1200" dirty="0">
                <a:solidFill>
                  <a:srgbClr val="84A9E6"/>
                </a:solidFill>
                <a:latin typeface="Lora" pitchFamily="2" charset="77"/>
                <a:ea typeface="Lora Bold" pitchFamily="34" charset="-122"/>
                <a:cs typeface="Lora Bold" pitchFamily="34" charset="-120"/>
              </a:defRPr>
            </a:lvl1pPr>
          </a:lstStyle>
          <a:p>
            <a:pPr algn="l">
              <a:lnSpc>
                <a:spcPts val="2880"/>
              </a:lnSpc>
            </a:pPr>
            <a:r>
              <a:rPr lang="en-US" sz="2400" b="1" i="0" err="1">
                <a:solidFill>
                  <a:srgbClr val="84A9E6"/>
                </a:solidFill>
                <a:latin typeface="Lora" pitchFamily="2" charset="77"/>
                <a:ea typeface="Lora Bold" pitchFamily="34" charset="-122"/>
                <a:cs typeface="Lora Bold" pitchFamily="34" charset="-120"/>
              </a:rPr>
              <a:t>Sottotitolo</a:t>
            </a:r>
            <a:endParaRPr lang="en-US" sz="2400">
              <a:latin typeface="Lora Medium" pitchFamily="2" charset="77"/>
            </a:endParaRPr>
          </a:p>
        </p:txBody>
      </p:sp>
      <p:sp>
        <p:nvSpPr>
          <p:cNvPr id="7" name="Segnaposto testo 16">
            <a:extLst>
              <a:ext uri="{FF2B5EF4-FFF2-40B4-BE49-F238E27FC236}">
                <a16:creationId xmlns:a16="http://schemas.microsoft.com/office/drawing/2014/main" id="{41993CC8-7E58-2BDF-B2C7-2180948F7E86}"/>
              </a:ext>
            </a:extLst>
          </p:cNvPr>
          <p:cNvSpPr>
            <a:spLocks noGrp="1"/>
          </p:cNvSpPr>
          <p:nvPr>
            <p:ph type="body" sz="quarter" idx="14" hasCustomPrompt="1"/>
          </p:nvPr>
        </p:nvSpPr>
        <p:spPr>
          <a:xfrm>
            <a:off x="1455738" y="4017802"/>
            <a:ext cx="6153150" cy="3949700"/>
          </a:xfrm>
          <a:prstGeom prst="rect">
            <a:avLst/>
          </a:prstGeom>
        </p:spPr>
        <p:txBody>
          <a:bodyPr/>
          <a:lstStyle>
            <a:lvl1pPr marL="0" marR="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sz="2000"/>
            </a:lvl1pPr>
          </a:lstStyle>
          <a:p>
            <a:pPr marL="0" marR="0" lvl="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a:pP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Sed ut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perspiciatis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unde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omnis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iste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natus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error</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sit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voluptatem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accusantium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doloremque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laudantium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totam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rem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aperiam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eaque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ipsa</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quae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ab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illo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inventore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veritatis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et quasi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architecto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beatae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vitae dicta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sunt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explicabo</a:t>
            </a:r>
            <a:endPar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endParaRPr>
          </a:p>
          <a:p>
            <a:pPr marL="0" marR="0" lvl="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a:pPr>
            <a:endParaRPr lang="it-IT" sz="2000">
              <a:solidFill>
                <a:srgbClr val="000000"/>
              </a:solidFill>
              <a:latin typeface="Titillium Web Regular" pitchFamily="34" charset="0"/>
              <a:ea typeface="Titillium Web Regular" pitchFamily="34" charset="-122"/>
              <a:cs typeface="Titillium Web Regular" pitchFamily="34" charset="-120"/>
            </a:endParaRPr>
          </a:p>
          <a:p>
            <a:pPr marL="0" marR="0" lvl="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a:pPr>
            <a:r>
              <a:rPr lang="it-IT" sz="2000" err="1">
                <a:solidFill>
                  <a:srgbClr val="000000"/>
                </a:solidFill>
                <a:latin typeface="Titillium Web Regular" pitchFamily="34" charset="0"/>
                <a:ea typeface="Titillium Web Regular" pitchFamily="34" charset="-122"/>
                <a:cs typeface="Titillium Web Regular" pitchFamily="34" charset="-120"/>
              </a:rPr>
              <a:t>Laudantium</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totam</a:t>
            </a:r>
            <a:r>
              <a:rPr lang="it-IT" sz="2000">
                <a:solidFill>
                  <a:srgbClr val="000000"/>
                </a:solidFill>
                <a:latin typeface="Titillium Web Regular" pitchFamily="34" charset="0"/>
                <a:ea typeface="Titillium Web Regular" pitchFamily="34" charset="-122"/>
                <a:cs typeface="Titillium Web Regular" pitchFamily="34" charset="-120"/>
              </a:rPr>
              <a:t> rem </a:t>
            </a:r>
            <a:r>
              <a:rPr lang="it-IT" sz="2000" err="1">
                <a:solidFill>
                  <a:srgbClr val="000000"/>
                </a:solidFill>
                <a:latin typeface="Titillium Web Regular" pitchFamily="34" charset="0"/>
                <a:ea typeface="Titillium Web Regular" pitchFamily="34" charset="-122"/>
                <a:cs typeface="Titillium Web Regular" pitchFamily="34" charset="-120"/>
              </a:rPr>
              <a:t>aperiam</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eaque</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ipsa</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quae</a:t>
            </a:r>
            <a:r>
              <a:rPr lang="it-IT" sz="2000">
                <a:solidFill>
                  <a:srgbClr val="000000"/>
                </a:solidFill>
                <a:latin typeface="Titillium Web Regular" pitchFamily="34" charset="0"/>
                <a:ea typeface="Titillium Web Regular" pitchFamily="34" charset="-122"/>
                <a:cs typeface="Titillium Web Regular" pitchFamily="34" charset="-120"/>
              </a:rPr>
              <a:t> ab </a:t>
            </a:r>
            <a:r>
              <a:rPr lang="it-IT" sz="2000" err="1">
                <a:solidFill>
                  <a:srgbClr val="000000"/>
                </a:solidFill>
                <a:latin typeface="Titillium Web Regular" pitchFamily="34" charset="0"/>
                <a:ea typeface="Titillium Web Regular" pitchFamily="34" charset="-122"/>
                <a:cs typeface="Titillium Web Regular" pitchFamily="34" charset="-120"/>
              </a:rPr>
              <a:t>illo</a:t>
            </a:r>
            <a:r>
              <a:rPr lang="it-IT" sz="2000">
                <a:solidFill>
                  <a:srgbClr val="000000"/>
                </a:solidFill>
                <a:latin typeface="Titillium Web Regular" pitchFamily="34" charset="0"/>
                <a:ea typeface="Titillium Web Regular" pitchFamily="34" charset="-122"/>
                <a:cs typeface="Titillium Web Regular" pitchFamily="34" charset="-120"/>
              </a:rPr>
              <a:t> inventore </a:t>
            </a:r>
            <a:r>
              <a:rPr lang="it-IT" sz="2000" err="1">
                <a:solidFill>
                  <a:srgbClr val="000000"/>
                </a:solidFill>
                <a:latin typeface="Titillium Web Regular" pitchFamily="34" charset="0"/>
                <a:ea typeface="Titillium Web Regular" pitchFamily="34" charset="-122"/>
                <a:cs typeface="Titillium Web Regular" pitchFamily="34" charset="-120"/>
              </a:rPr>
              <a:t>veritatis</a:t>
            </a:r>
            <a:r>
              <a:rPr lang="it-IT" sz="2000">
                <a:solidFill>
                  <a:srgbClr val="000000"/>
                </a:solidFill>
                <a:latin typeface="Titillium Web Regular" pitchFamily="34" charset="0"/>
                <a:ea typeface="Titillium Web Regular" pitchFamily="34" charset="-122"/>
                <a:cs typeface="Titillium Web Regular" pitchFamily="34" charset="-120"/>
              </a:rPr>
              <a:t> et quasi </a:t>
            </a:r>
            <a:r>
              <a:rPr lang="it-IT" sz="2000" err="1">
                <a:solidFill>
                  <a:srgbClr val="000000"/>
                </a:solidFill>
                <a:latin typeface="Titillium Web Regular" pitchFamily="34" charset="0"/>
                <a:ea typeface="Titillium Web Regular" pitchFamily="34" charset="-122"/>
                <a:cs typeface="Titillium Web Regular" pitchFamily="34" charset="-120"/>
              </a:rPr>
              <a:t>architecto</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beatae</a:t>
            </a:r>
            <a:r>
              <a:rPr lang="it-IT" sz="2000">
                <a:solidFill>
                  <a:srgbClr val="000000"/>
                </a:solidFill>
                <a:latin typeface="Titillium Web Regular" pitchFamily="34" charset="0"/>
                <a:ea typeface="Titillium Web Regular" pitchFamily="34" charset="-122"/>
                <a:cs typeface="Titillium Web Regular" pitchFamily="34" charset="-120"/>
              </a:rPr>
              <a:t> vitae dicta </a:t>
            </a:r>
            <a:r>
              <a:rPr lang="it-IT" sz="2000" err="1">
                <a:solidFill>
                  <a:srgbClr val="000000"/>
                </a:solidFill>
                <a:latin typeface="Titillium Web Regular" pitchFamily="34" charset="0"/>
                <a:ea typeface="Titillium Web Regular" pitchFamily="34" charset="-122"/>
                <a:cs typeface="Titillium Web Regular" pitchFamily="34" charset="-120"/>
              </a:rPr>
              <a:t>sunt</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explicabo</a:t>
            </a:r>
            <a:r>
              <a:rPr lang="it-IT" sz="2000">
                <a:solidFill>
                  <a:srgbClr val="000000"/>
                </a:solidFill>
                <a:latin typeface="Titillium Web Regular" pitchFamily="34" charset="0"/>
                <a:ea typeface="Titillium Web Regular" pitchFamily="34" charset="-122"/>
                <a:cs typeface="Titillium Web Regular" pitchFamily="34" charset="-120"/>
              </a:rPr>
              <a:t>. </a:t>
            </a:r>
            <a:endParaRPr lang="it-IT" sz="2000"/>
          </a:p>
        </p:txBody>
      </p:sp>
      <p:sp>
        <p:nvSpPr>
          <p:cNvPr id="9" name="Segnaposto testo 12">
            <a:extLst>
              <a:ext uri="{FF2B5EF4-FFF2-40B4-BE49-F238E27FC236}">
                <a16:creationId xmlns:a16="http://schemas.microsoft.com/office/drawing/2014/main" id="{7BF2C482-0118-6E63-BA6E-5F037B3E7211}"/>
              </a:ext>
            </a:extLst>
          </p:cNvPr>
          <p:cNvSpPr>
            <a:spLocks noGrp="1"/>
          </p:cNvSpPr>
          <p:nvPr>
            <p:ph type="body" sz="quarter" idx="15" hasCustomPrompt="1"/>
          </p:nvPr>
        </p:nvSpPr>
        <p:spPr>
          <a:xfrm>
            <a:off x="8070546" y="3427737"/>
            <a:ext cx="6154737" cy="450000"/>
          </a:xfrm>
          <a:prstGeom prst="rect">
            <a:avLst/>
          </a:prstGeom>
        </p:spPr>
        <p:txBody>
          <a:bodyPr/>
          <a:lstStyle>
            <a:lvl1pPr marL="0" indent="0" algn="l" defTabSz="914445" rtl="0" eaLnBrk="1" latinLnBrk="0" hangingPunct="1">
              <a:lnSpc>
                <a:spcPts val="4320"/>
              </a:lnSpc>
              <a:spcBef>
                <a:spcPts val="1001"/>
              </a:spcBef>
              <a:buFont typeface="Arial" panose="020B0604020202020204" pitchFamily="34" charset="0"/>
              <a:buNone/>
              <a:defRPr lang="en-US" sz="2400" b="1" i="0" kern="1200" dirty="0">
                <a:solidFill>
                  <a:srgbClr val="84A9E6"/>
                </a:solidFill>
                <a:latin typeface="Lora" pitchFamily="2" charset="77"/>
                <a:ea typeface="Lora Bold" pitchFamily="34" charset="-122"/>
                <a:cs typeface="Lora Bold" pitchFamily="34" charset="-120"/>
              </a:defRPr>
            </a:lvl1pPr>
          </a:lstStyle>
          <a:p>
            <a:pPr algn="l">
              <a:lnSpc>
                <a:spcPts val="2880"/>
              </a:lnSpc>
            </a:pPr>
            <a:r>
              <a:rPr lang="en-US" sz="2400" b="1" i="0" err="1">
                <a:solidFill>
                  <a:srgbClr val="84A9E6"/>
                </a:solidFill>
                <a:latin typeface="Lora" pitchFamily="2" charset="77"/>
                <a:ea typeface="Lora Bold" pitchFamily="34" charset="-122"/>
                <a:cs typeface="Lora Bold" pitchFamily="34" charset="-120"/>
              </a:rPr>
              <a:t>Sottotitolo</a:t>
            </a:r>
            <a:endParaRPr lang="en-US" sz="2400">
              <a:latin typeface="Lora Medium" pitchFamily="2" charset="77"/>
            </a:endParaRPr>
          </a:p>
        </p:txBody>
      </p:sp>
      <p:sp>
        <p:nvSpPr>
          <p:cNvPr id="10" name="Segnaposto testo 16">
            <a:extLst>
              <a:ext uri="{FF2B5EF4-FFF2-40B4-BE49-F238E27FC236}">
                <a16:creationId xmlns:a16="http://schemas.microsoft.com/office/drawing/2014/main" id="{6E008914-C297-3805-38BE-209681D22AA0}"/>
              </a:ext>
            </a:extLst>
          </p:cNvPr>
          <p:cNvSpPr>
            <a:spLocks noGrp="1"/>
          </p:cNvSpPr>
          <p:nvPr>
            <p:ph type="body" sz="quarter" idx="16" hasCustomPrompt="1"/>
          </p:nvPr>
        </p:nvSpPr>
        <p:spPr>
          <a:xfrm>
            <a:off x="8070546" y="4017802"/>
            <a:ext cx="6153150" cy="3949700"/>
          </a:xfrm>
          <a:prstGeom prst="rect">
            <a:avLst/>
          </a:prstGeom>
        </p:spPr>
        <p:txBody>
          <a:bodyPr/>
          <a:lstStyle>
            <a:lvl1pPr marL="0" marR="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sz="2000"/>
            </a:lvl1pPr>
          </a:lstStyle>
          <a:p>
            <a:pPr marL="0" marR="0" lvl="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a:pP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Sed ut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perspiciatis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unde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omnis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iste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natus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error</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sit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voluptatem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accusantium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doloremque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laudantium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totam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rem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aperiam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eaque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ipsa</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quae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ab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illo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inventore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veritatis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et quasi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architecto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beatae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vitae dicta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sunt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explicabo</a:t>
            </a:r>
            <a:endPar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endParaRPr>
          </a:p>
          <a:p>
            <a:pPr marL="0" marR="0" lvl="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a:pPr>
            <a:endParaRPr lang="it-IT" sz="2000">
              <a:solidFill>
                <a:srgbClr val="000000"/>
              </a:solidFill>
              <a:latin typeface="Titillium Web Regular" pitchFamily="34" charset="0"/>
              <a:ea typeface="Titillium Web Regular" pitchFamily="34" charset="-122"/>
              <a:cs typeface="Titillium Web Regular" pitchFamily="34" charset="-120"/>
            </a:endParaRPr>
          </a:p>
          <a:p>
            <a:pPr marL="0" marR="0" lvl="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a:pPr>
            <a:r>
              <a:rPr lang="it-IT" sz="2000" err="1">
                <a:solidFill>
                  <a:srgbClr val="000000"/>
                </a:solidFill>
                <a:latin typeface="Titillium Web Regular" pitchFamily="34" charset="0"/>
                <a:ea typeface="Titillium Web Regular" pitchFamily="34" charset="-122"/>
                <a:cs typeface="Titillium Web Regular" pitchFamily="34" charset="-120"/>
              </a:rPr>
              <a:t>Laudantium</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totam</a:t>
            </a:r>
            <a:r>
              <a:rPr lang="it-IT" sz="2000">
                <a:solidFill>
                  <a:srgbClr val="000000"/>
                </a:solidFill>
                <a:latin typeface="Titillium Web Regular" pitchFamily="34" charset="0"/>
                <a:ea typeface="Titillium Web Regular" pitchFamily="34" charset="-122"/>
                <a:cs typeface="Titillium Web Regular" pitchFamily="34" charset="-120"/>
              </a:rPr>
              <a:t> rem </a:t>
            </a:r>
            <a:r>
              <a:rPr lang="it-IT" sz="2000" err="1">
                <a:solidFill>
                  <a:srgbClr val="000000"/>
                </a:solidFill>
                <a:latin typeface="Titillium Web Regular" pitchFamily="34" charset="0"/>
                <a:ea typeface="Titillium Web Regular" pitchFamily="34" charset="-122"/>
                <a:cs typeface="Titillium Web Regular" pitchFamily="34" charset="-120"/>
              </a:rPr>
              <a:t>aperiam</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eaque</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ipsa</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quae</a:t>
            </a:r>
            <a:r>
              <a:rPr lang="it-IT" sz="2000">
                <a:solidFill>
                  <a:srgbClr val="000000"/>
                </a:solidFill>
                <a:latin typeface="Titillium Web Regular" pitchFamily="34" charset="0"/>
                <a:ea typeface="Titillium Web Regular" pitchFamily="34" charset="-122"/>
                <a:cs typeface="Titillium Web Regular" pitchFamily="34" charset="-120"/>
              </a:rPr>
              <a:t> ab </a:t>
            </a:r>
            <a:r>
              <a:rPr lang="it-IT" sz="2000" err="1">
                <a:solidFill>
                  <a:srgbClr val="000000"/>
                </a:solidFill>
                <a:latin typeface="Titillium Web Regular" pitchFamily="34" charset="0"/>
                <a:ea typeface="Titillium Web Regular" pitchFamily="34" charset="-122"/>
                <a:cs typeface="Titillium Web Regular" pitchFamily="34" charset="-120"/>
              </a:rPr>
              <a:t>illo</a:t>
            </a:r>
            <a:r>
              <a:rPr lang="it-IT" sz="2000">
                <a:solidFill>
                  <a:srgbClr val="000000"/>
                </a:solidFill>
                <a:latin typeface="Titillium Web Regular" pitchFamily="34" charset="0"/>
                <a:ea typeface="Titillium Web Regular" pitchFamily="34" charset="-122"/>
                <a:cs typeface="Titillium Web Regular" pitchFamily="34" charset="-120"/>
              </a:rPr>
              <a:t> inventore </a:t>
            </a:r>
            <a:r>
              <a:rPr lang="it-IT" sz="2000" err="1">
                <a:solidFill>
                  <a:srgbClr val="000000"/>
                </a:solidFill>
                <a:latin typeface="Titillium Web Regular" pitchFamily="34" charset="0"/>
                <a:ea typeface="Titillium Web Regular" pitchFamily="34" charset="-122"/>
                <a:cs typeface="Titillium Web Regular" pitchFamily="34" charset="-120"/>
              </a:rPr>
              <a:t>veritatis</a:t>
            </a:r>
            <a:r>
              <a:rPr lang="it-IT" sz="2000">
                <a:solidFill>
                  <a:srgbClr val="000000"/>
                </a:solidFill>
                <a:latin typeface="Titillium Web Regular" pitchFamily="34" charset="0"/>
                <a:ea typeface="Titillium Web Regular" pitchFamily="34" charset="-122"/>
                <a:cs typeface="Titillium Web Regular" pitchFamily="34" charset="-120"/>
              </a:rPr>
              <a:t> et quasi </a:t>
            </a:r>
            <a:r>
              <a:rPr lang="it-IT" sz="2000" err="1">
                <a:solidFill>
                  <a:srgbClr val="000000"/>
                </a:solidFill>
                <a:latin typeface="Titillium Web Regular" pitchFamily="34" charset="0"/>
                <a:ea typeface="Titillium Web Regular" pitchFamily="34" charset="-122"/>
                <a:cs typeface="Titillium Web Regular" pitchFamily="34" charset="-120"/>
              </a:rPr>
              <a:t>architecto</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beatae</a:t>
            </a:r>
            <a:r>
              <a:rPr lang="it-IT" sz="2000">
                <a:solidFill>
                  <a:srgbClr val="000000"/>
                </a:solidFill>
                <a:latin typeface="Titillium Web Regular" pitchFamily="34" charset="0"/>
                <a:ea typeface="Titillium Web Regular" pitchFamily="34" charset="-122"/>
                <a:cs typeface="Titillium Web Regular" pitchFamily="34" charset="-120"/>
              </a:rPr>
              <a:t> vitae dicta </a:t>
            </a:r>
            <a:r>
              <a:rPr lang="it-IT" sz="2000" err="1">
                <a:solidFill>
                  <a:srgbClr val="000000"/>
                </a:solidFill>
                <a:latin typeface="Titillium Web Regular" pitchFamily="34" charset="0"/>
                <a:ea typeface="Titillium Web Regular" pitchFamily="34" charset="-122"/>
                <a:cs typeface="Titillium Web Regular" pitchFamily="34" charset="-120"/>
              </a:rPr>
              <a:t>sunt</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explicabo</a:t>
            </a:r>
            <a:r>
              <a:rPr lang="it-IT" sz="2000">
                <a:solidFill>
                  <a:srgbClr val="000000"/>
                </a:solidFill>
                <a:latin typeface="Titillium Web Regular" pitchFamily="34" charset="0"/>
                <a:ea typeface="Titillium Web Regular" pitchFamily="34" charset="-122"/>
                <a:cs typeface="Titillium Web Regular" pitchFamily="34" charset="-120"/>
              </a:rPr>
              <a:t>. </a:t>
            </a:r>
            <a:endParaRPr lang="it-IT" sz="2000"/>
          </a:p>
        </p:txBody>
      </p:sp>
      <p:sp>
        <p:nvSpPr>
          <p:cNvPr id="21" name="Segnaposto titolo 15">
            <a:extLst>
              <a:ext uri="{FF2B5EF4-FFF2-40B4-BE49-F238E27FC236}">
                <a16:creationId xmlns:a16="http://schemas.microsoft.com/office/drawing/2014/main" id="{B18DE11F-98F6-30C6-02B9-E23E3F8C433D}"/>
              </a:ext>
            </a:extLst>
          </p:cNvPr>
          <p:cNvSpPr>
            <a:spLocks noGrp="1"/>
          </p:cNvSpPr>
          <p:nvPr>
            <p:ph type="title"/>
          </p:nvPr>
        </p:nvSpPr>
        <p:spPr>
          <a:xfrm>
            <a:off x="1351286" y="2267589"/>
            <a:ext cx="15773400" cy="714375"/>
          </a:xfrm>
          <a:prstGeom prst="rect">
            <a:avLst/>
          </a:prstGeom>
        </p:spPr>
        <p:txBody>
          <a:bodyPr vert="horz" lIns="91440" tIns="45720" rIns="91440" bIns="45720" rtlCol="0" anchor="ctr">
            <a:noAutofit/>
          </a:bodyPr>
          <a:lstStyle>
            <a:lvl1pPr>
              <a:defRPr b="1" i="0">
                <a:latin typeface="Titillium Web" pitchFamily="2" charset="77"/>
              </a:defRPr>
            </a:lvl1pPr>
          </a:lstStyle>
          <a:p>
            <a:r>
              <a:rPr lang="it-IT"/>
              <a:t>Titolo</a:t>
            </a:r>
          </a:p>
        </p:txBody>
      </p:sp>
      <p:pic>
        <p:nvPicPr>
          <p:cNvPr id="2" name="Image 1">
            <a:extLst>
              <a:ext uri="{FF2B5EF4-FFF2-40B4-BE49-F238E27FC236}">
                <a16:creationId xmlns:a16="http://schemas.microsoft.com/office/drawing/2014/main" id="{D7382968-DB7C-EFD6-874C-3C5A3FE403D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646400" y="520120"/>
            <a:ext cx="944418" cy="1160918"/>
          </a:xfrm>
          <a:prstGeom prst="rect">
            <a:avLst/>
          </a:prstGeom>
        </p:spPr>
      </p:pic>
      <p:sp>
        <p:nvSpPr>
          <p:cNvPr id="4" name="Date Placeholder 3">
            <a:extLst>
              <a:ext uri="{FF2B5EF4-FFF2-40B4-BE49-F238E27FC236}">
                <a16:creationId xmlns:a16="http://schemas.microsoft.com/office/drawing/2014/main" id="{C9B1E5AF-EFD6-1C89-6D6D-AF9731956CE3}"/>
              </a:ext>
            </a:extLst>
          </p:cNvPr>
          <p:cNvSpPr>
            <a:spLocks noGrp="1"/>
          </p:cNvSpPr>
          <p:nvPr>
            <p:ph type="dt" sz="half" idx="17"/>
          </p:nvPr>
        </p:nvSpPr>
        <p:spPr/>
        <p:txBody>
          <a:bodyPr/>
          <a:lstStyle/>
          <a:p>
            <a:pPr>
              <a:lnSpc>
                <a:spcPts val="2700"/>
              </a:lnSpc>
            </a:pPr>
            <a:endParaRPr lang="en-US"/>
          </a:p>
        </p:txBody>
      </p:sp>
      <p:sp>
        <p:nvSpPr>
          <p:cNvPr id="5" name="Footer Placeholder 4">
            <a:extLst>
              <a:ext uri="{FF2B5EF4-FFF2-40B4-BE49-F238E27FC236}">
                <a16:creationId xmlns:a16="http://schemas.microsoft.com/office/drawing/2014/main" id="{31854DC3-408A-18CE-41F7-735EB2D546D9}"/>
              </a:ext>
            </a:extLst>
          </p:cNvPr>
          <p:cNvSpPr>
            <a:spLocks noGrp="1"/>
          </p:cNvSpPr>
          <p:nvPr>
            <p:ph type="ftr" sz="quarter" idx="18"/>
          </p:nvPr>
        </p:nvSpPr>
        <p:spPr/>
        <p:txBody>
          <a:bodyPr/>
          <a:lstStyle/>
          <a:p>
            <a:pPr algn="l">
              <a:lnSpc>
                <a:spcPts val="2700"/>
              </a:lnSpc>
            </a:pPr>
            <a:r>
              <a:rPr lang="it-IT" b="1">
                <a:ea typeface="Titillium Web Bold" pitchFamily="34" charset="-122"/>
                <a:cs typeface="Titillium Web Bold" pitchFamily="34" charset="-120"/>
              </a:rPr>
              <a:t>Analisi dei divari di genere attraverso i dati dell’INPS. Focus sulle prestazioni e sugli incentivi  all’occupazione</a:t>
            </a:r>
            <a:endParaRPr lang="en-US" dirty="0"/>
          </a:p>
        </p:txBody>
      </p:sp>
      <p:sp>
        <p:nvSpPr>
          <p:cNvPr id="13" name="Slide Number Placeholder 12">
            <a:extLst>
              <a:ext uri="{FF2B5EF4-FFF2-40B4-BE49-F238E27FC236}">
                <a16:creationId xmlns:a16="http://schemas.microsoft.com/office/drawing/2014/main" id="{A67A4A41-E3B3-62D5-22BC-6280CBFD5E41}"/>
              </a:ext>
            </a:extLst>
          </p:cNvPr>
          <p:cNvSpPr>
            <a:spLocks noGrp="1"/>
          </p:cNvSpPr>
          <p:nvPr>
            <p:ph type="sldNum" sz="quarter" idx="19"/>
          </p:nvPr>
        </p:nvSpPr>
        <p:spPr/>
        <p:txBody>
          <a:bodyPr/>
          <a:lstStyle/>
          <a:p>
            <a:fld id="{3E3B1CE7-D245-DD48-8BD0-A2EC0D09B938}" type="slidenum">
              <a:rPr lang="it-IT" smtClean="0"/>
              <a:pPr/>
              <a:t>‹N›</a:t>
            </a:fld>
            <a:endParaRPr lang="it-IT"/>
          </a:p>
        </p:txBody>
      </p:sp>
    </p:spTree>
    <p:extLst>
      <p:ext uri="{BB962C8B-B14F-4D97-AF65-F5344CB8AC3E}">
        <p14:creationId xmlns:p14="http://schemas.microsoft.com/office/powerpoint/2010/main" val="33859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over capitolo" preserve="1">
  <p:cSld name="2_Cover capitolo">
    <p:bg>
      <p:bgPr>
        <a:solidFill>
          <a:srgbClr val="002460"/>
        </a:solidFill>
        <a:effectLst/>
      </p:bgPr>
    </p:bg>
    <p:spTree>
      <p:nvGrpSpPr>
        <p:cNvPr id="1" name="Shape 15"/>
        <p:cNvGrpSpPr/>
        <p:nvPr/>
      </p:nvGrpSpPr>
      <p:grpSpPr>
        <a:xfrm>
          <a:off x="0" y="0"/>
          <a:ext cx="0" cy="0"/>
          <a:chOff x="0" y="0"/>
          <a:chExt cx="0" cy="0"/>
        </a:xfrm>
      </p:grpSpPr>
      <p:sp>
        <p:nvSpPr>
          <p:cNvPr id="16" name="Google Shape;16;p32"/>
          <p:cNvSpPr txBox="1">
            <a:spLocks noGrp="1"/>
          </p:cNvSpPr>
          <p:nvPr>
            <p:ph type="title" hasCustomPrompt="1"/>
          </p:nvPr>
        </p:nvSpPr>
        <p:spPr>
          <a:xfrm>
            <a:off x="1377318" y="3274178"/>
            <a:ext cx="9846495" cy="198913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1"/>
              </a:buClr>
              <a:buSzPts val="7200"/>
              <a:buFont typeface="Titillium Web"/>
              <a:buNone/>
              <a:defRPr sz="7200" b="1" i="0">
                <a:solidFill>
                  <a:schemeClr val="bg1"/>
                </a:solidFill>
                <a:latin typeface="Titillium Web"/>
                <a:ea typeface="Titillium Web"/>
                <a:cs typeface="Titillium Web"/>
                <a:sym typeface="Titillium Web"/>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it-IT" dirty="0"/>
              <a:t>Titolo molto lungo</a:t>
            </a:r>
            <a:br>
              <a:rPr lang="it-IT" dirty="0"/>
            </a:br>
            <a:r>
              <a:rPr lang="it-IT" dirty="0"/>
              <a:t>su due righe</a:t>
            </a:r>
            <a:endParaRPr dirty="0"/>
          </a:p>
        </p:txBody>
      </p:sp>
      <p:sp>
        <p:nvSpPr>
          <p:cNvPr id="17" name="Google Shape;17;p32"/>
          <p:cNvSpPr txBox="1">
            <a:spLocks noGrp="1"/>
          </p:cNvSpPr>
          <p:nvPr>
            <p:ph type="body" idx="1"/>
          </p:nvPr>
        </p:nvSpPr>
        <p:spPr>
          <a:xfrm>
            <a:off x="1377577" y="5527675"/>
            <a:ext cx="8072121" cy="1076325"/>
          </a:xfrm>
          <a:prstGeom prst="rect">
            <a:avLst/>
          </a:prstGeom>
          <a:noFill/>
          <a:ln>
            <a:noFill/>
          </a:ln>
        </p:spPr>
        <p:txBody>
          <a:bodyPr spcFirstLastPara="1" wrap="square" lIns="91425" tIns="45700" rIns="91425" bIns="45700" anchor="t" anchorCtr="0">
            <a:noAutofit/>
          </a:bodyPr>
          <a:lstStyle>
            <a:lvl1pPr marL="0" lvl="0" indent="0" algn="l">
              <a:lnSpc>
                <a:spcPts val="3500"/>
              </a:lnSpc>
              <a:spcBef>
                <a:spcPts val="400"/>
              </a:spcBef>
              <a:spcAft>
                <a:spcPts val="0"/>
              </a:spcAft>
              <a:buClr>
                <a:srgbClr val="18CEE7"/>
              </a:buClr>
              <a:buSzPts val="2000"/>
              <a:buNone/>
              <a:defRPr>
                <a:solidFill>
                  <a:srgbClr val="18CEE7"/>
                </a:solidFill>
                <a:latin typeface="Lora Medium"/>
                <a:ea typeface="Lora Medium"/>
                <a:cs typeface="Lora Medium"/>
                <a:sym typeface="Lora Medium"/>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22" name="Google Shape;22;p32"/>
          <p:cNvSpPr txBox="1">
            <a:spLocks noGrp="1"/>
          </p:cNvSpPr>
          <p:nvPr>
            <p:ph type="body" idx="2"/>
          </p:nvPr>
        </p:nvSpPr>
        <p:spPr>
          <a:xfrm>
            <a:off x="10850880" y="2489159"/>
            <a:ext cx="8072121" cy="5548312"/>
          </a:xfrm>
          <a:prstGeom prst="rect">
            <a:avLst/>
          </a:prstGeom>
          <a:noFill/>
          <a:ln>
            <a:noFill/>
          </a:ln>
        </p:spPr>
        <p:txBody>
          <a:bodyPr spcFirstLastPara="1" wrap="square" lIns="91425" tIns="45700" rIns="91425" bIns="45700" anchor="t" anchorCtr="0">
            <a:noAutofit/>
          </a:bodyPr>
          <a:lstStyle>
            <a:lvl1pPr marL="457200" lvl="0" indent="-228600" algn="l">
              <a:spcBef>
                <a:spcPts val="10000"/>
              </a:spcBef>
              <a:spcAft>
                <a:spcPts val="0"/>
              </a:spcAft>
              <a:buClr>
                <a:srgbClr val="DBE4F7"/>
              </a:buClr>
              <a:buSzPts val="50000"/>
              <a:buNone/>
              <a:defRPr sz="45000" b="0" i="0">
                <a:solidFill>
                  <a:srgbClr val="DBE4F7"/>
                </a:solidFill>
                <a:latin typeface="Roboto Mono Light"/>
                <a:ea typeface="Roboto Mono Light"/>
                <a:cs typeface="Roboto Mono Light"/>
                <a:sym typeface="Roboto Mono Light"/>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2" name="Footer Placeholder 1">
            <a:extLst>
              <a:ext uri="{FF2B5EF4-FFF2-40B4-BE49-F238E27FC236}">
                <a16:creationId xmlns:a16="http://schemas.microsoft.com/office/drawing/2014/main" id="{2CC53C55-3B93-5088-0708-01D9F19D0C43}"/>
              </a:ext>
            </a:extLst>
          </p:cNvPr>
          <p:cNvSpPr>
            <a:spLocks noGrp="1"/>
          </p:cNvSpPr>
          <p:nvPr>
            <p:ph type="ftr" sz="quarter" idx="10"/>
          </p:nvPr>
        </p:nvSpPr>
        <p:spPr>
          <a:xfrm>
            <a:off x="933450" y="732641"/>
            <a:ext cx="6172200" cy="547688"/>
          </a:xfrm>
          <a:prstGeom prst="rect">
            <a:avLst/>
          </a:prstGeom>
        </p:spPr>
        <p:txBody>
          <a:bodyPr/>
          <a:lstStyle>
            <a:lvl1pPr>
              <a:defRPr>
                <a:solidFill>
                  <a:schemeClr val="bg1"/>
                </a:solidFill>
              </a:defRPr>
            </a:lvl1pPr>
          </a:lstStyle>
          <a:p>
            <a:r>
              <a:rPr lang="it-IT" b="1"/>
              <a:t>Analisi dei divari di genere attraverso i dati dell’INPS. Focus sulle prestazioni e sugli incentivi  all’occupazione</a:t>
            </a:r>
            <a:endParaRPr lang="en-IT" dirty="0"/>
          </a:p>
        </p:txBody>
      </p:sp>
      <p:sp>
        <p:nvSpPr>
          <p:cNvPr id="3" name="Slide Number Placeholder 2">
            <a:extLst>
              <a:ext uri="{FF2B5EF4-FFF2-40B4-BE49-F238E27FC236}">
                <a16:creationId xmlns:a16="http://schemas.microsoft.com/office/drawing/2014/main" id="{709139A1-8BC2-CE79-15C3-23C76F0B6B9D}"/>
              </a:ext>
            </a:extLst>
          </p:cNvPr>
          <p:cNvSpPr>
            <a:spLocks noGrp="1"/>
          </p:cNvSpPr>
          <p:nvPr>
            <p:ph type="sldNum" sz="quarter" idx="11"/>
          </p:nvPr>
        </p:nvSpPr>
        <p:spPr>
          <a:xfrm>
            <a:off x="933450" y="9035267"/>
            <a:ext cx="1300163" cy="547688"/>
          </a:xfrm>
          <a:prstGeom prst="rect">
            <a:avLst/>
          </a:prstGeom>
        </p:spPr>
        <p:txBody>
          <a:bodyPr/>
          <a:lstStyle>
            <a:lvl1pPr>
              <a:defRPr>
                <a:solidFill>
                  <a:schemeClr val="bg1"/>
                </a:solidFill>
              </a:defRPr>
            </a:lvl1pPr>
          </a:lstStyle>
          <a:p>
            <a:fld id="{F0221AAB-2B63-824F-A124-88DC2873D25D}" type="slidenum">
              <a:rPr lang="en-IT" smtClean="0"/>
              <a:pPr/>
              <a:t>‹N›</a:t>
            </a:fld>
            <a:endParaRPr lang="en-IT" dirty="0"/>
          </a:p>
        </p:txBody>
      </p:sp>
      <p:pic>
        <p:nvPicPr>
          <p:cNvPr id="4" name="Image 1">
            <a:extLst>
              <a:ext uri="{FF2B5EF4-FFF2-40B4-BE49-F238E27FC236}">
                <a16:creationId xmlns:a16="http://schemas.microsoft.com/office/drawing/2014/main" id="{F63A81A0-4203-1945-B21F-4A2D57A341C1}"/>
              </a:ext>
            </a:extLst>
          </p:cNvPr>
          <p:cNvPicPr>
            <a:picLocks noChangeAspect="1"/>
          </p:cNvPicPr>
          <p:nvPr userDrawn="1"/>
        </p:nvPicPr>
        <p:blipFill>
          <a:blip r:embed="rId2"/>
          <a:srcRect/>
          <a:stretch/>
        </p:blipFill>
        <p:spPr>
          <a:xfrm>
            <a:off x="16441279" y="323740"/>
            <a:ext cx="1143322" cy="1271597"/>
          </a:xfrm>
          <a:prstGeom prst="rect">
            <a:avLst/>
          </a:prstGeom>
        </p:spPr>
      </p:pic>
    </p:spTree>
    <p:extLst>
      <p:ext uri="{BB962C8B-B14F-4D97-AF65-F5344CB8AC3E}">
        <p14:creationId xmlns:p14="http://schemas.microsoft.com/office/powerpoint/2010/main" val="18072921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Paragrafi_blu">
    <p:bg>
      <p:bgPr>
        <a:solidFill>
          <a:srgbClr val="2F6DD5"/>
        </a:solidFill>
        <a:effectLst/>
      </p:bgPr>
    </p:bg>
    <p:spTree>
      <p:nvGrpSpPr>
        <p:cNvPr id="1" name=""/>
        <p:cNvGrpSpPr/>
        <p:nvPr/>
      </p:nvGrpSpPr>
      <p:grpSpPr>
        <a:xfrm>
          <a:off x="0" y="0"/>
          <a:ext cx="0" cy="0"/>
          <a:chOff x="0" y="0"/>
          <a:chExt cx="0" cy="0"/>
        </a:xfrm>
      </p:grpSpPr>
      <p:sp>
        <p:nvSpPr>
          <p:cNvPr id="21" name="Segnaposto titolo 15">
            <a:extLst>
              <a:ext uri="{FF2B5EF4-FFF2-40B4-BE49-F238E27FC236}">
                <a16:creationId xmlns:a16="http://schemas.microsoft.com/office/drawing/2014/main" id="{B18DE11F-98F6-30C6-02B9-E23E3F8C433D}"/>
              </a:ext>
            </a:extLst>
          </p:cNvPr>
          <p:cNvSpPr>
            <a:spLocks noGrp="1"/>
          </p:cNvSpPr>
          <p:nvPr>
            <p:ph type="title"/>
          </p:nvPr>
        </p:nvSpPr>
        <p:spPr>
          <a:xfrm>
            <a:off x="1351286" y="2267589"/>
            <a:ext cx="15773400" cy="714375"/>
          </a:xfrm>
          <a:prstGeom prst="rect">
            <a:avLst/>
          </a:prstGeom>
        </p:spPr>
        <p:txBody>
          <a:bodyPr vert="horz" lIns="91440" tIns="45720" rIns="91440" bIns="45720" rtlCol="0" anchor="ctr">
            <a:noAutofit/>
          </a:bodyPr>
          <a:lstStyle>
            <a:lvl1pPr>
              <a:defRPr b="1" i="0">
                <a:solidFill>
                  <a:schemeClr val="bg1"/>
                </a:solidFill>
                <a:latin typeface="Titillium Web" pitchFamily="2" charset="77"/>
              </a:defRPr>
            </a:lvl1pPr>
          </a:lstStyle>
          <a:p>
            <a:r>
              <a:rPr lang="it-IT"/>
              <a:t>Titolo</a:t>
            </a:r>
          </a:p>
        </p:txBody>
      </p:sp>
      <p:sp>
        <p:nvSpPr>
          <p:cNvPr id="4" name="Segnaposto testo 12">
            <a:extLst>
              <a:ext uri="{FF2B5EF4-FFF2-40B4-BE49-F238E27FC236}">
                <a16:creationId xmlns:a16="http://schemas.microsoft.com/office/drawing/2014/main" id="{A4570ABE-B0D4-7119-5079-00778E7DFD1C}"/>
              </a:ext>
            </a:extLst>
          </p:cNvPr>
          <p:cNvSpPr>
            <a:spLocks noGrp="1"/>
          </p:cNvSpPr>
          <p:nvPr>
            <p:ph type="body" sz="quarter" idx="13" hasCustomPrompt="1"/>
          </p:nvPr>
        </p:nvSpPr>
        <p:spPr>
          <a:xfrm>
            <a:off x="1778348" y="4391151"/>
            <a:ext cx="2908481" cy="610173"/>
          </a:xfrm>
          <a:prstGeom prst="rect">
            <a:avLst/>
          </a:prstGeom>
        </p:spPr>
        <p:txBody>
          <a:bodyPr/>
          <a:lstStyle>
            <a:lvl1pPr marL="0" indent="0" algn="l" defTabSz="914445" rtl="0" eaLnBrk="1" latinLnBrk="0" hangingPunct="1">
              <a:lnSpc>
                <a:spcPts val="4320"/>
              </a:lnSpc>
              <a:spcBef>
                <a:spcPts val="1001"/>
              </a:spcBef>
              <a:buFont typeface="Arial" panose="020B0604020202020204" pitchFamily="34" charset="0"/>
              <a:buNone/>
              <a:defRPr lang="en-US" sz="2400" b="1" i="0" kern="1200" dirty="0">
                <a:solidFill>
                  <a:srgbClr val="7BA9EC"/>
                </a:solidFill>
                <a:latin typeface="Lora" pitchFamily="2" charset="77"/>
                <a:ea typeface="Lora" pitchFamily="2" charset="77"/>
                <a:cs typeface="Lora" pitchFamily="2" charset="77"/>
              </a:defRPr>
            </a:lvl1pPr>
          </a:lstStyle>
          <a:p>
            <a:pPr algn="l">
              <a:lnSpc>
                <a:spcPts val="2880"/>
              </a:lnSpc>
            </a:pPr>
            <a:r>
              <a:rPr lang="en-US" sz="2400" b="1" i="0" err="1">
                <a:solidFill>
                  <a:srgbClr val="84A9E6"/>
                </a:solidFill>
                <a:latin typeface="Lora" pitchFamily="2" charset="77"/>
                <a:ea typeface="Lora Bold" pitchFamily="34" charset="-122"/>
                <a:cs typeface="Lora Bold" pitchFamily="34" charset="-120"/>
              </a:rPr>
              <a:t>Titolo</a:t>
            </a:r>
            <a:r>
              <a:rPr lang="en-US" sz="2400" b="1" i="0">
                <a:solidFill>
                  <a:srgbClr val="84A9E6"/>
                </a:solidFill>
                <a:latin typeface="Lora" pitchFamily="2" charset="77"/>
                <a:ea typeface="Lora Bold" pitchFamily="34" charset="-122"/>
                <a:cs typeface="Lora Bold" pitchFamily="34" charset="-120"/>
              </a:rPr>
              <a:t> </a:t>
            </a:r>
            <a:r>
              <a:rPr lang="en-US" sz="2400" b="1" i="0" err="1">
                <a:solidFill>
                  <a:srgbClr val="84A9E6"/>
                </a:solidFill>
                <a:latin typeface="Lora" pitchFamily="2" charset="77"/>
                <a:ea typeface="Lora Bold" pitchFamily="34" charset="-122"/>
                <a:cs typeface="Lora Bold" pitchFamily="34" charset="-120"/>
              </a:rPr>
              <a:t>paragrafo</a:t>
            </a:r>
            <a:endParaRPr lang="en-US" sz="2400">
              <a:latin typeface="Lora Medium" pitchFamily="2" charset="77"/>
            </a:endParaRPr>
          </a:p>
        </p:txBody>
      </p:sp>
      <p:sp>
        <p:nvSpPr>
          <p:cNvPr id="5" name="Segnaposto testo 16">
            <a:extLst>
              <a:ext uri="{FF2B5EF4-FFF2-40B4-BE49-F238E27FC236}">
                <a16:creationId xmlns:a16="http://schemas.microsoft.com/office/drawing/2014/main" id="{3979B062-E012-DC5E-4031-51A5E869E2D9}"/>
              </a:ext>
            </a:extLst>
          </p:cNvPr>
          <p:cNvSpPr>
            <a:spLocks noGrp="1"/>
          </p:cNvSpPr>
          <p:nvPr>
            <p:ph type="body" sz="quarter" idx="14" hasCustomPrompt="1"/>
          </p:nvPr>
        </p:nvSpPr>
        <p:spPr>
          <a:xfrm>
            <a:off x="1778348" y="5301658"/>
            <a:ext cx="3774960" cy="2824247"/>
          </a:xfrm>
          <a:prstGeom prst="rect">
            <a:avLst/>
          </a:prstGeom>
        </p:spPr>
        <p:txBody>
          <a:bodyPr/>
          <a:lstStyle>
            <a:lvl1pPr marL="0" marR="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sz="2000">
                <a:solidFill>
                  <a:schemeClr val="tx1"/>
                </a:solidFill>
                <a:latin typeface="Titillium Web" pitchFamily="2" charset="77"/>
              </a:defRPr>
            </a:lvl1pPr>
          </a:lstStyle>
          <a:p>
            <a:pPr marL="0" marR="0" lvl="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a:pP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Sed ut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perspiciatis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unde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omnis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iste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natus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error</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sit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voluptatem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accusantium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doloremque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laudantium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totam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rem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aperiam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eaque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ipsa</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quae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ab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illo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inventore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veritatis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et</a:t>
            </a:r>
            <a:endParaRPr lang="it-IT" sz="2000"/>
          </a:p>
        </p:txBody>
      </p:sp>
      <p:sp>
        <p:nvSpPr>
          <p:cNvPr id="33" name="Segnaposto testo 12">
            <a:extLst>
              <a:ext uri="{FF2B5EF4-FFF2-40B4-BE49-F238E27FC236}">
                <a16:creationId xmlns:a16="http://schemas.microsoft.com/office/drawing/2014/main" id="{538401B9-9AA4-F6BD-C229-7E5EDC4DC975}"/>
              </a:ext>
            </a:extLst>
          </p:cNvPr>
          <p:cNvSpPr>
            <a:spLocks noGrp="1"/>
          </p:cNvSpPr>
          <p:nvPr>
            <p:ph type="body" sz="quarter" idx="20" hasCustomPrompt="1"/>
          </p:nvPr>
        </p:nvSpPr>
        <p:spPr>
          <a:xfrm>
            <a:off x="6774095" y="4391151"/>
            <a:ext cx="2908481" cy="610173"/>
          </a:xfrm>
          <a:prstGeom prst="rect">
            <a:avLst/>
          </a:prstGeom>
        </p:spPr>
        <p:txBody>
          <a:bodyPr/>
          <a:lstStyle>
            <a:lvl1pPr marL="0" indent="0" algn="l" defTabSz="914445" rtl="0" eaLnBrk="1" latinLnBrk="0" hangingPunct="1">
              <a:lnSpc>
                <a:spcPts val="4320"/>
              </a:lnSpc>
              <a:spcBef>
                <a:spcPts val="1001"/>
              </a:spcBef>
              <a:buFont typeface="Arial" panose="020B0604020202020204" pitchFamily="34" charset="0"/>
              <a:buNone/>
              <a:defRPr lang="en-US" sz="2400" b="1" i="0" kern="1200" dirty="0">
                <a:solidFill>
                  <a:srgbClr val="7BA9EC"/>
                </a:solidFill>
                <a:latin typeface="Lora" pitchFamily="2" charset="77"/>
                <a:ea typeface="Lora" pitchFamily="2" charset="77"/>
                <a:cs typeface="Lora" pitchFamily="2" charset="77"/>
              </a:defRPr>
            </a:lvl1pPr>
          </a:lstStyle>
          <a:p>
            <a:pPr algn="l">
              <a:lnSpc>
                <a:spcPts val="2880"/>
              </a:lnSpc>
            </a:pPr>
            <a:r>
              <a:rPr lang="en-US" sz="2400" b="1" i="0" err="1">
                <a:solidFill>
                  <a:srgbClr val="84A9E6"/>
                </a:solidFill>
                <a:latin typeface="Lora" pitchFamily="2" charset="77"/>
                <a:ea typeface="Lora Bold" pitchFamily="34" charset="-122"/>
                <a:cs typeface="Lora Bold" pitchFamily="34" charset="-120"/>
              </a:rPr>
              <a:t>Titolo</a:t>
            </a:r>
            <a:r>
              <a:rPr lang="en-US" sz="2400" b="1" i="0">
                <a:solidFill>
                  <a:srgbClr val="84A9E6"/>
                </a:solidFill>
                <a:latin typeface="Lora" pitchFamily="2" charset="77"/>
                <a:ea typeface="Lora Bold" pitchFamily="34" charset="-122"/>
                <a:cs typeface="Lora Bold" pitchFamily="34" charset="-120"/>
              </a:rPr>
              <a:t> </a:t>
            </a:r>
            <a:r>
              <a:rPr lang="en-US" sz="2400" b="1" i="0" err="1">
                <a:solidFill>
                  <a:srgbClr val="84A9E6"/>
                </a:solidFill>
                <a:latin typeface="Lora" pitchFamily="2" charset="77"/>
                <a:ea typeface="Lora Bold" pitchFamily="34" charset="-122"/>
                <a:cs typeface="Lora Bold" pitchFamily="34" charset="-120"/>
              </a:rPr>
              <a:t>paragrafo</a:t>
            </a:r>
            <a:endParaRPr lang="en-US" sz="2400">
              <a:latin typeface="Lora Medium" pitchFamily="2" charset="77"/>
            </a:endParaRPr>
          </a:p>
        </p:txBody>
      </p:sp>
      <p:sp>
        <p:nvSpPr>
          <p:cNvPr id="34" name="Segnaposto testo 16">
            <a:extLst>
              <a:ext uri="{FF2B5EF4-FFF2-40B4-BE49-F238E27FC236}">
                <a16:creationId xmlns:a16="http://schemas.microsoft.com/office/drawing/2014/main" id="{38B56D56-9357-0B61-E795-8FC05F5D9D82}"/>
              </a:ext>
            </a:extLst>
          </p:cNvPr>
          <p:cNvSpPr>
            <a:spLocks noGrp="1"/>
          </p:cNvSpPr>
          <p:nvPr>
            <p:ph type="body" sz="quarter" idx="21" hasCustomPrompt="1"/>
          </p:nvPr>
        </p:nvSpPr>
        <p:spPr>
          <a:xfrm>
            <a:off x="6774095" y="5301658"/>
            <a:ext cx="3774960" cy="2824247"/>
          </a:xfrm>
          <a:prstGeom prst="rect">
            <a:avLst/>
          </a:prstGeom>
        </p:spPr>
        <p:txBody>
          <a:bodyPr/>
          <a:lstStyle>
            <a:lvl1pPr marL="0" marR="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sz="2000">
                <a:solidFill>
                  <a:schemeClr val="tx1"/>
                </a:solidFill>
                <a:latin typeface="Titillium Web" pitchFamily="2" charset="77"/>
              </a:defRPr>
            </a:lvl1pPr>
          </a:lstStyle>
          <a:p>
            <a:pPr marL="0" marR="0" lvl="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a:pP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Sed ut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perspiciatis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unde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omnis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iste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natus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error</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sit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voluptatem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accusantium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doloremque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laudantium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totam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rem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aperiam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eaque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ipsa</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quae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ab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illo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inventore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veritatis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et</a:t>
            </a:r>
            <a:endParaRPr lang="it-IT" sz="2000"/>
          </a:p>
        </p:txBody>
      </p:sp>
      <p:sp>
        <p:nvSpPr>
          <p:cNvPr id="36" name="Segnaposto testo 12">
            <a:extLst>
              <a:ext uri="{FF2B5EF4-FFF2-40B4-BE49-F238E27FC236}">
                <a16:creationId xmlns:a16="http://schemas.microsoft.com/office/drawing/2014/main" id="{F153C98B-0C80-0854-2380-3CBEEFEE811D}"/>
              </a:ext>
            </a:extLst>
          </p:cNvPr>
          <p:cNvSpPr>
            <a:spLocks noGrp="1"/>
          </p:cNvSpPr>
          <p:nvPr>
            <p:ph type="body" sz="quarter" idx="22" hasCustomPrompt="1"/>
          </p:nvPr>
        </p:nvSpPr>
        <p:spPr>
          <a:xfrm>
            <a:off x="11747540" y="4391151"/>
            <a:ext cx="2908481" cy="610173"/>
          </a:xfrm>
          <a:prstGeom prst="rect">
            <a:avLst/>
          </a:prstGeom>
        </p:spPr>
        <p:txBody>
          <a:bodyPr/>
          <a:lstStyle>
            <a:lvl1pPr marL="0" indent="0" algn="l" defTabSz="914445" rtl="0" eaLnBrk="1" latinLnBrk="0" hangingPunct="1">
              <a:lnSpc>
                <a:spcPts val="4320"/>
              </a:lnSpc>
              <a:spcBef>
                <a:spcPts val="1001"/>
              </a:spcBef>
              <a:buFont typeface="Arial" panose="020B0604020202020204" pitchFamily="34" charset="0"/>
              <a:buNone/>
              <a:defRPr lang="en-US" sz="2400" b="1" i="0" kern="1200" dirty="0">
                <a:solidFill>
                  <a:srgbClr val="7BA9EC"/>
                </a:solidFill>
                <a:latin typeface="Lora" pitchFamily="2" charset="77"/>
                <a:ea typeface="Lora" pitchFamily="2" charset="77"/>
                <a:cs typeface="Lora" pitchFamily="2" charset="77"/>
              </a:defRPr>
            </a:lvl1pPr>
          </a:lstStyle>
          <a:p>
            <a:pPr algn="l">
              <a:lnSpc>
                <a:spcPts val="2880"/>
              </a:lnSpc>
            </a:pPr>
            <a:r>
              <a:rPr lang="en-US" sz="2400" b="1" i="0" err="1">
                <a:solidFill>
                  <a:srgbClr val="84A9E6"/>
                </a:solidFill>
                <a:latin typeface="Lora" pitchFamily="2" charset="77"/>
                <a:ea typeface="Lora Bold" pitchFamily="34" charset="-122"/>
                <a:cs typeface="Lora Bold" pitchFamily="34" charset="-120"/>
              </a:rPr>
              <a:t>Titolo</a:t>
            </a:r>
            <a:r>
              <a:rPr lang="en-US" sz="2400" b="1" i="0">
                <a:solidFill>
                  <a:srgbClr val="84A9E6"/>
                </a:solidFill>
                <a:latin typeface="Lora" pitchFamily="2" charset="77"/>
                <a:ea typeface="Lora Bold" pitchFamily="34" charset="-122"/>
                <a:cs typeface="Lora Bold" pitchFamily="34" charset="-120"/>
              </a:rPr>
              <a:t> </a:t>
            </a:r>
            <a:r>
              <a:rPr lang="en-US" sz="2400" b="1" i="0" err="1">
                <a:solidFill>
                  <a:srgbClr val="84A9E6"/>
                </a:solidFill>
                <a:latin typeface="Lora" pitchFamily="2" charset="77"/>
                <a:ea typeface="Lora Bold" pitchFamily="34" charset="-122"/>
                <a:cs typeface="Lora Bold" pitchFamily="34" charset="-120"/>
              </a:rPr>
              <a:t>paragrafo</a:t>
            </a:r>
            <a:endParaRPr lang="en-US" sz="2400">
              <a:latin typeface="Lora Medium" pitchFamily="2" charset="77"/>
            </a:endParaRPr>
          </a:p>
        </p:txBody>
      </p:sp>
      <p:sp>
        <p:nvSpPr>
          <p:cNvPr id="37" name="Segnaposto testo 16">
            <a:extLst>
              <a:ext uri="{FF2B5EF4-FFF2-40B4-BE49-F238E27FC236}">
                <a16:creationId xmlns:a16="http://schemas.microsoft.com/office/drawing/2014/main" id="{F4C46B52-1285-7FB2-D5BB-5B01645A400E}"/>
              </a:ext>
            </a:extLst>
          </p:cNvPr>
          <p:cNvSpPr>
            <a:spLocks noGrp="1"/>
          </p:cNvSpPr>
          <p:nvPr>
            <p:ph type="body" sz="quarter" idx="23" hasCustomPrompt="1"/>
          </p:nvPr>
        </p:nvSpPr>
        <p:spPr>
          <a:xfrm>
            <a:off x="11747538" y="5301658"/>
            <a:ext cx="3774960" cy="2824247"/>
          </a:xfrm>
          <a:prstGeom prst="rect">
            <a:avLst/>
          </a:prstGeom>
        </p:spPr>
        <p:txBody>
          <a:bodyPr/>
          <a:lstStyle>
            <a:lvl1pPr marL="0" marR="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sz="2000">
                <a:solidFill>
                  <a:schemeClr val="tx1"/>
                </a:solidFill>
                <a:latin typeface="Titillium Web" pitchFamily="2" charset="77"/>
              </a:defRPr>
            </a:lvl1pPr>
          </a:lstStyle>
          <a:p>
            <a:pPr marL="0" marR="0" lvl="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a:pP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Sed ut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perspiciatis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unde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omnis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iste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natus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error</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sit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voluptatem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accusantium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doloremque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laudantium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totam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rem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aperiam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eaque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ipsa</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quae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ab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illo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inventore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veritatis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et</a:t>
            </a:r>
            <a:endParaRPr lang="it-IT" sz="2000"/>
          </a:p>
        </p:txBody>
      </p:sp>
      <p:pic>
        <p:nvPicPr>
          <p:cNvPr id="2" name="Image 1" descr="preencoded.png">
            <a:extLst>
              <a:ext uri="{FF2B5EF4-FFF2-40B4-BE49-F238E27FC236}">
                <a16:creationId xmlns:a16="http://schemas.microsoft.com/office/drawing/2014/main" id="{30171AE3-4FAA-9E59-7449-B4D094E36AB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6646400" y="491959"/>
            <a:ext cx="726720" cy="1184249"/>
          </a:xfrm>
          <a:prstGeom prst="rect">
            <a:avLst/>
          </a:prstGeom>
        </p:spPr>
      </p:pic>
      <p:sp>
        <p:nvSpPr>
          <p:cNvPr id="3" name="Date Placeholder 2">
            <a:extLst>
              <a:ext uri="{FF2B5EF4-FFF2-40B4-BE49-F238E27FC236}">
                <a16:creationId xmlns:a16="http://schemas.microsoft.com/office/drawing/2014/main" id="{F4FA4C31-F7FF-0A37-121A-2BDABC25927B}"/>
              </a:ext>
            </a:extLst>
          </p:cNvPr>
          <p:cNvSpPr>
            <a:spLocks noGrp="1"/>
          </p:cNvSpPr>
          <p:nvPr>
            <p:ph type="dt" sz="half" idx="24"/>
          </p:nvPr>
        </p:nvSpPr>
        <p:spPr/>
        <p:txBody>
          <a:bodyPr/>
          <a:lstStyle>
            <a:lvl1pPr>
              <a:defRPr>
                <a:solidFill>
                  <a:schemeClr val="bg1"/>
                </a:solidFill>
              </a:defRPr>
            </a:lvl1pPr>
          </a:lstStyle>
          <a:p>
            <a:pPr>
              <a:lnSpc>
                <a:spcPts val="2700"/>
              </a:lnSpc>
            </a:pPr>
            <a:endParaRPr lang="en-US"/>
          </a:p>
        </p:txBody>
      </p:sp>
      <p:sp>
        <p:nvSpPr>
          <p:cNvPr id="6" name="Footer Placeholder 5">
            <a:extLst>
              <a:ext uri="{FF2B5EF4-FFF2-40B4-BE49-F238E27FC236}">
                <a16:creationId xmlns:a16="http://schemas.microsoft.com/office/drawing/2014/main" id="{64A8522A-DAA6-1F95-297B-1634CF72147A}"/>
              </a:ext>
            </a:extLst>
          </p:cNvPr>
          <p:cNvSpPr>
            <a:spLocks noGrp="1"/>
          </p:cNvSpPr>
          <p:nvPr>
            <p:ph type="ftr" sz="quarter" idx="25"/>
          </p:nvPr>
        </p:nvSpPr>
        <p:spPr/>
        <p:txBody>
          <a:bodyPr/>
          <a:lstStyle>
            <a:lvl1pPr>
              <a:defRPr>
                <a:solidFill>
                  <a:schemeClr val="bg1"/>
                </a:solidFill>
              </a:defRPr>
            </a:lvl1pPr>
          </a:lstStyle>
          <a:p>
            <a:pPr algn="l">
              <a:lnSpc>
                <a:spcPts val="2700"/>
              </a:lnSpc>
            </a:pPr>
            <a:r>
              <a:rPr lang="it-IT" b="1">
                <a:ea typeface="Titillium Web Bold" pitchFamily="34" charset="-122"/>
                <a:cs typeface="Titillium Web Bold" pitchFamily="34" charset="-120"/>
              </a:rPr>
              <a:t>Analisi dei divari di genere attraverso i dati dell’INPS. Focus sulle prestazioni e sugli incentivi  all’occupazione</a:t>
            </a:r>
            <a:endParaRPr lang="en-US" dirty="0"/>
          </a:p>
        </p:txBody>
      </p:sp>
      <p:sp>
        <p:nvSpPr>
          <p:cNvPr id="7" name="Slide Number Placeholder 6">
            <a:extLst>
              <a:ext uri="{FF2B5EF4-FFF2-40B4-BE49-F238E27FC236}">
                <a16:creationId xmlns:a16="http://schemas.microsoft.com/office/drawing/2014/main" id="{B597DBD1-F597-3CAB-2464-E1194D92BCDE}"/>
              </a:ext>
            </a:extLst>
          </p:cNvPr>
          <p:cNvSpPr>
            <a:spLocks noGrp="1"/>
          </p:cNvSpPr>
          <p:nvPr>
            <p:ph type="sldNum" sz="quarter" idx="26"/>
          </p:nvPr>
        </p:nvSpPr>
        <p:spPr/>
        <p:txBody>
          <a:bodyPr/>
          <a:lstStyle>
            <a:lvl1pPr>
              <a:defRPr>
                <a:solidFill>
                  <a:schemeClr val="bg1"/>
                </a:solidFill>
              </a:defRPr>
            </a:lvl1pPr>
          </a:lstStyle>
          <a:p>
            <a:fld id="{3E3B1CE7-D245-DD48-8BD0-A2EC0D09B938}" type="slidenum">
              <a:rPr lang="it-IT" smtClean="0"/>
              <a:pPr/>
              <a:t>‹N›</a:t>
            </a:fld>
            <a:endParaRPr lang="it-IT"/>
          </a:p>
        </p:txBody>
      </p:sp>
    </p:spTree>
    <p:extLst>
      <p:ext uri="{BB962C8B-B14F-4D97-AF65-F5344CB8AC3E}">
        <p14:creationId xmlns:p14="http://schemas.microsoft.com/office/powerpoint/2010/main" val="554281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Paragrafi_bianca">
    <p:bg>
      <p:bgPr>
        <a:solidFill>
          <a:schemeClr val="bg1"/>
        </a:solidFill>
        <a:effectLst/>
      </p:bgPr>
    </p:bg>
    <p:spTree>
      <p:nvGrpSpPr>
        <p:cNvPr id="1" name=""/>
        <p:cNvGrpSpPr/>
        <p:nvPr/>
      </p:nvGrpSpPr>
      <p:grpSpPr>
        <a:xfrm>
          <a:off x="0" y="0"/>
          <a:ext cx="0" cy="0"/>
          <a:chOff x="0" y="0"/>
          <a:chExt cx="0" cy="0"/>
        </a:xfrm>
      </p:grpSpPr>
      <p:sp>
        <p:nvSpPr>
          <p:cNvPr id="21" name="Segnaposto titolo 15">
            <a:extLst>
              <a:ext uri="{FF2B5EF4-FFF2-40B4-BE49-F238E27FC236}">
                <a16:creationId xmlns:a16="http://schemas.microsoft.com/office/drawing/2014/main" id="{B18DE11F-98F6-30C6-02B9-E23E3F8C433D}"/>
              </a:ext>
            </a:extLst>
          </p:cNvPr>
          <p:cNvSpPr>
            <a:spLocks noGrp="1"/>
          </p:cNvSpPr>
          <p:nvPr>
            <p:ph type="title"/>
          </p:nvPr>
        </p:nvSpPr>
        <p:spPr>
          <a:xfrm>
            <a:off x="1351286" y="2267589"/>
            <a:ext cx="15773400" cy="714375"/>
          </a:xfrm>
          <a:prstGeom prst="rect">
            <a:avLst/>
          </a:prstGeom>
        </p:spPr>
        <p:txBody>
          <a:bodyPr vert="horz" lIns="91440" tIns="45720" rIns="91440" bIns="45720" rtlCol="0" anchor="ctr">
            <a:noAutofit/>
          </a:bodyPr>
          <a:lstStyle>
            <a:lvl1pPr>
              <a:defRPr b="1" i="0">
                <a:solidFill>
                  <a:srgbClr val="2F6DD5"/>
                </a:solidFill>
                <a:latin typeface="Titillium Web" pitchFamily="2" charset="77"/>
              </a:defRPr>
            </a:lvl1pPr>
          </a:lstStyle>
          <a:p>
            <a:r>
              <a:rPr lang="it-IT"/>
              <a:t>Titolo</a:t>
            </a:r>
          </a:p>
        </p:txBody>
      </p:sp>
      <p:sp>
        <p:nvSpPr>
          <p:cNvPr id="4" name="Segnaposto testo 12">
            <a:extLst>
              <a:ext uri="{FF2B5EF4-FFF2-40B4-BE49-F238E27FC236}">
                <a16:creationId xmlns:a16="http://schemas.microsoft.com/office/drawing/2014/main" id="{A4570ABE-B0D4-7119-5079-00778E7DFD1C}"/>
              </a:ext>
            </a:extLst>
          </p:cNvPr>
          <p:cNvSpPr>
            <a:spLocks noGrp="1"/>
          </p:cNvSpPr>
          <p:nvPr>
            <p:ph type="body" sz="quarter" idx="13" hasCustomPrompt="1"/>
          </p:nvPr>
        </p:nvSpPr>
        <p:spPr>
          <a:xfrm>
            <a:off x="1778348" y="4391151"/>
            <a:ext cx="2908481" cy="610173"/>
          </a:xfrm>
          <a:prstGeom prst="rect">
            <a:avLst/>
          </a:prstGeom>
        </p:spPr>
        <p:txBody>
          <a:bodyPr/>
          <a:lstStyle>
            <a:lvl1pPr marL="0" indent="0" algn="l" defTabSz="914445" rtl="0" eaLnBrk="1" latinLnBrk="0" hangingPunct="1">
              <a:lnSpc>
                <a:spcPts val="4320"/>
              </a:lnSpc>
              <a:spcBef>
                <a:spcPts val="1001"/>
              </a:spcBef>
              <a:buFont typeface="Arial" panose="020B0604020202020204" pitchFamily="34" charset="0"/>
              <a:buNone/>
              <a:defRPr lang="en-US" sz="2400" b="1" i="0" kern="1200" dirty="0">
                <a:solidFill>
                  <a:srgbClr val="7BA9EC"/>
                </a:solidFill>
                <a:latin typeface="Lora" pitchFamily="2" charset="77"/>
                <a:ea typeface="Lora" pitchFamily="2" charset="77"/>
                <a:cs typeface="Lora" pitchFamily="2" charset="77"/>
              </a:defRPr>
            </a:lvl1pPr>
          </a:lstStyle>
          <a:p>
            <a:pPr algn="l">
              <a:lnSpc>
                <a:spcPts val="2880"/>
              </a:lnSpc>
            </a:pPr>
            <a:r>
              <a:rPr lang="en-US" sz="2400" b="1" i="0" err="1">
                <a:solidFill>
                  <a:srgbClr val="84A9E6"/>
                </a:solidFill>
                <a:latin typeface="Lora" pitchFamily="2" charset="77"/>
                <a:ea typeface="Lora Bold" pitchFamily="34" charset="-122"/>
                <a:cs typeface="Lora Bold" pitchFamily="34" charset="-120"/>
              </a:rPr>
              <a:t>Titolo</a:t>
            </a:r>
            <a:r>
              <a:rPr lang="en-US" sz="2400" b="1" i="0">
                <a:solidFill>
                  <a:srgbClr val="84A9E6"/>
                </a:solidFill>
                <a:latin typeface="Lora" pitchFamily="2" charset="77"/>
                <a:ea typeface="Lora Bold" pitchFamily="34" charset="-122"/>
                <a:cs typeface="Lora Bold" pitchFamily="34" charset="-120"/>
              </a:rPr>
              <a:t> </a:t>
            </a:r>
            <a:r>
              <a:rPr lang="en-US" sz="2400" b="1" i="0" err="1">
                <a:solidFill>
                  <a:srgbClr val="84A9E6"/>
                </a:solidFill>
                <a:latin typeface="Lora" pitchFamily="2" charset="77"/>
                <a:ea typeface="Lora Bold" pitchFamily="34" charset="-122"/>
                <a:cs typeface="Lora Bold" pitchFamily="34" charset="-120"/>
              </a:rPr>
              <a:t>paragrafo</a:t>
            </a:r>
            <a:endParaRPr lang="en-US" sz="2400">
              <a:latin typeface="Lora Medium" pitchFamily="2" charset="77"/>
            </a:endParaRPr>
          </a:p>
        </p:txBody>
      </p:sp>
      <p:sp>
        <p:nvSpPr>
          <p:cNvPr id="5" name="Segnaposto testo 16">
            <a:extLst>
              <a:ext uri="{FF2B5EF4-FFF2-40B4-BE49-F238E27FC236}">
                <a16:creationId xmlns:a16="http://schemas.microsoft.com/office/drawing/2014/main" id="{3979B062-E012-DC5E-4031-51A5E869E2D9}"/>
              </a:ext>
            </a:extLst>
          </p:cNvPr>
          <p:cNvSpPr>
            <a:spLocks noGrp="1"/>
          </p:cNvSpPr>
          <p:nvPr>
            <p:ph type="body" sz="quarter" idx="14" hasCustomPrompt="1"/>
          </p:nvPr>
        </p:nvSpPr>
        <p:spPr>
          <a:xfrm>
            <a:off x="1778348" y="5301658"/>
            <a:ext cx="3774960" cy="2824247"/>
          </a:xfrm>
          <a:prstGeom prst="rect">
            <a:avLst/>
          </a:prstGeom>
        </p:spPr>
        <p:txBody>
          <a:bodyPr/>
          <a:lstStyle>
            <a:lvl1pPr marL="0" marR="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sz="2000">
                <a:solidFill>
                  <a:schemeClr val="tx1"/>
                </a:solidFill>
                <a:latin typeface="Titillium Web" pitchFamily="2" charset="77"/>
              </a:defRPr>
            </a:lvl1pPr>
          </a:lstStyle>
          <a:p>
            <a:pPr marL="0" marR="0" lvl="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a:pP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Sed ut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perspiciatis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unde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omnis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iste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natus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error</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sit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voluptatem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accusantium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doloremque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laudantium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totam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rem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aperiam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eaque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ipsa</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quae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ab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illo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inventore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veritatis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et</a:t>
            </a:r>
            <a:endParaRPr lang="it-IT" sz="2000"/>
          </a:p>
        </p:txBody>
      </p:sp>
      <p:sp>
        <p:nvSpPr>
          <p:cNvPr id="33" name="Segnaposto testo 12">
            <a:extLst>
              <a:ext uri="{FF2B5EF4-FFF2-40B4-BE49-F238E27FC236}">
                <a16:creationId xmlns:a16="http://schemas.microsoft.com/office/drawing/2014/main" id="{538401B9-9AA4-F6BD-C229-7E5EDC4DC975}"/>
              </a:ext>
            </a:extLst>
          </p:cNvPr>
          <p:cNvSpPr>
            <a:spLocks noGrp="1"/>
          </p:cNvSpPr>
          <p:nvPr>
            <p:ph type="body" sz="quarter" idx="20" hasCustomPrompt="1"/>
          </p:nvPr>
        </p:nvSpPr>
        <p:spPr>
          <a:xfrm>
            <a:off x="6774095" y="4391151"/>
            <a:ext cx="2908481" cy="610173"/>
          </a:xfrm>
          <a:prstGeom prst="rect">
            <a:avLst/>
          </a:prstGeom>
        </p:spPr>
        <p:txBody>
          <a:bodyPr/>
          <a:lstStyle>
            <a:lvl1pPr marL="0" indent="0" algn="l" defTabSz="914445" rtl="0" eaLnBrk="1" latinLnBrk="0" hangingPunct="1">
              <a:lnSpc>
                <a:spcPts val="4320"/>
              </a:lnSpc>
              <a:spcBef>
                <a:spcPts val="1001"/>
              </a:spcBef>
              <a:buFont typeface="Arial" panose="020B0604020202020204" pitchFamily="34" charset="0"/>
              <a:buNone/>
              <a:defRPr lang="en-US" sz="2400" b="1" i="0" kern="1200" dirty="0">
                <a:solidFill>
                  <a:srgbClr val="7BA9EC"/>
                </a:solidFill>
                <a:latin typeface="Lora" pitchFamily="2" charset="77"/>
                <a:ea typeface="Lora" pitchFamily="2" charset="77"/>
                <a:cs typeface="Lora" pitchFamily="2" charset="77"/>
              </a:defRPr>
            </a:lvl1pPr>
          </a:lstStyle>
          <a:p>
            <a:pPr algn="l">
              <a:lnSpc>
                <a:spcPts val="2880"/>
              </a:lnSpc>
            </a:pPr>
            <a:r>
              <a:rPr lang="en-US" sz="2400" b="1" i="0" err="1">
                <a:solidFill>
                  <a:srgbClr val="84A9E6"/>
                </a:solidFill>
                <a:latin typeface="Lora" pitchFamily="2" charset="77"/>
                <a:ea typeface="Lora Bold" pitchFamily="34" charset="-122"/>
                <a:cs typeface="Lora Bold" pitchFamily="34" charset="-120"/>
              </a:rPr>
              <a:t>Titolo</a:t>
            </a:r>
            <a:r>
              <a:rPr lang="en-US" sz="2400" b="1" i="0">
                <a:solidFill>
                  <a:srgbClr val="84A9E6"/>
                </a:solidFill>
                <a:latin typeface="Lora" pitchFamily="2" charset="77"/>
                <a:ea typeface="Lora Bold" pitchFamily="34" charset="-122"/>
                <a:cs typeface="Lora Bold" pitchFamily="34" charset="-120"/>
              </a:rPr>
              <a:t> </a:t>
            </a:r>
            <a:r>
              <a:rPr lang="en-US" sz="2400" b="1" i="0" err="1">
                <a:solidFill>
                  <a:srgbClr val="84A9E6"/>
                </a:solidFill>
                <a:latin typeface="Lora" pitchFamily="2" charset="77"/>
                <a:ea typeface="Lora Bold" pitchFamily="34" charset="-122"/>
                <a:cs typeface="Lora Bold" pitchFamily="34" charset="-120"/>
              </a:rPr>
              <a:t>paragrafo</a:t>
            </a:r>
            <a:endParaRPr lang="en-US" sz="2400">
              <a:latin typeface="Lora Medium" pitchFamily="2" charset="77"/>
            </a:endParaRPr>
          </a:p>
        </p:txBody>
      </p:sp>
      <p:sp>
        <p:nvSpPr>
          <p:cNvPr id="34" name="Segnaposto testo 16">
            <a:extLst>
              <a:ext uri="{FF2B5EF4-FFF2-40B4-BE49-F238E27FC236}">
                <a16:creationId xmlns:a16="http://schemas.microsoft.com/office/drawing/2014/main" id="{38B56D56-9357-0B61-E795-8FC05F5D9D82}"/>
              </a:ext>
            </a:extLst>
          </p:cNvPr>
          <p:cNvSpPr>
            <a:spLocks noGrp="1"/>
          </p:cNvSpPr>
          <p:nvPr>
            <p:ph type="body" sz="quarter" idx="21" hasCustomPrompt="1"/>
          </p:nvPr>
        </p:nvSpPr>
        <p:spPr>
          <a:xfrm>
            <a:off x="6774095" y="5301658"/>
            <a:ext cx="3774960" cy="2824247"/>
          </a:xfrm>
          <a:prstGeom prst="rect">
            <a:avLst/>
          </a:prstGeom>
        </p:spPr>
        <p:txBody>
          <a:bodyPr/>
          <a:lstStyle>
            <a:lvl1pPr marL="0" marR="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sz="2000">
                <a:solidFill>
                  <a:schemeClr val="tx1"/>
                </a:solidFill>
                <a:latin typeface="Titillium Web" pitchFamily="2" charset="77"/>
              </a:defRPr>
            </a:lvl1pPr>
          </a:lstStyle>
          <a:p>
            <a:pPr marL="0" marR="0" lvl="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a:pP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Sed ut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perspiciatis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unde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omnis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iste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natus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error</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sit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voluptatem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accusantium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doloremque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laudantium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totam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rem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aperiam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eaque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ipsa</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quae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ab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illo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inventore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veritatis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et</a:t>
            </a:r>
            <a:endParaRPr lang="it-IT" sz="2000"/>
          </a:p>
        </p:txBody>
      </p:sp>
      <p:sp>
        <p:nvSpPr>
          <p:cNvPr id="36" name="Segnaposto testo 12">
            <a:extLst>
              <a:ext uri="{FF2B5EF4-FFF2-40B4-BE49-F238E27FC236}">
                <a16:creationId xmlns:a16="http://schemas.microsoft.com/office/drawing/2014/main" id="{F153C98B-0C80-0854-2380-3CBEEFEE811D}"/>
              </a:ext>
            </a:extLst>
          </p:cNvPr>
          <p:cNvSpPr>
            <a:spLocks noGrp="1"/>
          </p:cNvSpPr>
          <p:nvPr>
            <p:ph type="body" sz="quarter" idx="22" hasCustomPrompt="1"/>
          </p:nvPr>
        </p:nvSpPr>
        <p:spPr>
          <a:xfrm>
            <a:off x="11747540" y="4391151"/>
            <a:ext cx="2908481" cy="610173"/>
          </a:xfrm>
          <a:prstGeom prst="rect">
            <a:avLst/>
          </a:prstGeom>
        </p:spPr>
        <p:txBody>
          <a:bodyPr/>
          <a:lstStyle>
            <a:lvl1pPr marL="0" indent="0" algn="l" defTabSz="914445" rtl="0" eaLnBrk="1" latinLnBrk="0" hangingPunct="1">
              <a:lnSpc>
                <a:spcPts val="4320"/>
              </a:lnSpc>
              <a:spcBef>
                <a:spcPts val="1001"/>
              </a:spcBef>
              <a:buFont typeface="Arial" panose="020B0604020202020204" pitchFamily="34" charset="0"/>
              <a:buNone/>
              <a:defRPr lang="en-US" sz="2400" b="1" i="0" kern="1200" dirty="0">
                <a:solidFill>
                  <a:srgbClr val="7BA9EC"/>
                </a:solidFill>
                <a:latin typeface="Lora" pitchFamily="2" charset="77"/>
                <a:ea typeface="Lora" pitchFamily="2" charset="77"/>
                <a:cs typeface="Lora" pitchFamily="2" charset="77"/>
              </a:defRPr>
            </a:lvl1pPr>
          </a:lstStyle>
          <a:p>
            <a:pPr algn="l">
              <a:lnSpc>
                <a:spcPts val="2880"/>
              </a:lnSpc>
            </a:pPr>
            <a:r>
              <a:rPr lang="en-US" sz="2400" b="1" i="0" err="1">
                <a:solidFill>
                  <a:srgbClr val="84A9E6"/>
                </a:solidFill>
                <a:latin typeface="Lora" pitchFamily="2" charset="77"/>
                <a:ea typeface="Lora Bold" pitchFamily="34" charset="-122"/>
                <a:cs typeface="Lora Bold" pitchFamily="34" charset="-120"/>
              </a:rPr>
              <a:t>Titolo</a:t>
            </a:r>
            <a:r>
              <a:rPr lang="en-US" sz="2400" b="1" i="0">
                <a:solidFill>
                  <a:srgbClr val="84A9E6"/>
                </a:solidFill>
                <a:latin typeface="Lora" pitchFamily="2" charset="77"/>
                <a:ea typeface="Lora Bold" pitchFamily="34" charset="-122"/>
                <a:cs typeface="Lora Bold" pitchFamily="34" charset="-120"/>
              </a:rPr>
              <a:t> </a:t>
            </a:r>
            <a:r>
              <a:rPr lang="en-US" sz="2400" b="1" i="0" err="1">
                <a:solidFill>
                  <a:srgbClr val="84A9E6"/>
                </a:solidFill>
                <a:latin typeface="Lora" pitchFamily="2" charset="77"/>
                <a:ea typeface="Lora Bold" pitchFamily="34" charset="-122"/>
                <a:cs typeface="Lora Bold" pitchFamily="34" charset="-120"/>
              </a:rPr>
              <a:t>paragrafo</a:t>
            </a:r>
            <a:endParaRPr lang="en-US" sz="2400">
              <a:latin typeface="Lora Medium" pitchFamily="2" charset="77"/>
            </a:endParaRPr>
          </a:p>
        </p:txBody>
      </p:sp>
      <p:sp>
        <p:nvSpPr>
          <p:cNvPr id="37" name="Segnaposto testo 16">
            <a:extLst>
              <a:ext uri="{FF2B5EF4-FFF2-40B4-BE49-F238E27FC236}">
                <a16:creationId xmlns:a16="http://schemas.microsoft.com/office/drawing/2014/main" id="{F4C46B52-1285-7FB2-D5BB-5B01645A400E}"/>
              </a:ext>
            </a:extLst>
          </p:cNvPr>
          <p:cNvSpPr>
            <a:spLocks noGrp="1"/>
          </p:cNvSpPr>
          <p:nvPr>
            <p:ph type="body" sz="quarter" idx="23" hasCustomPrompt="1"/>
          </p:nvPr>
        </p:nvSpPr>
        <p:spPr>
          <a:xfrm>
            <a:off x="11747538" y="5301658"/>
            <a:ext cx="3774960" cy="2824247"/>
          </a:xfrm>
          <a:prstGeom prst="rect">
            <a:avLst/>
          </a:prstGeom>
        </p:spPr>
        <p:txBody>
          <a:bodyPr/>
          <a:lstStyle>
            <a:lvl1pPr marL="0" marR="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sz="2000">
                <a:solidFill>
                  <a:schemeClr val="tx1"/>
                </a:solidFill>
                <a:latin typeface="Titillium Web" pitchFamily="2" charset="77"/>
              </a:defRPr>
            </a:lvl1pPr>
          </a:lstStyle>
          <a:p>
            <a:pPr marL="0" marR="0" lvl="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a:pP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Sed ut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perspiciatis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unde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omnis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iste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natus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error</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sit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voluptatem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accusantium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doloremque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laudantium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totam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rem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aperiam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eaque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ipsa</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quae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ab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illo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inventore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veritatis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et</a:t>
            </a:r>
            <a:endParaRPr lang="it-IT" sz="2000"/>
          </a:p>
        </p:txBody>
      </p:sp>
      <p:pic>
        <p:nvPicPr>
          <p:cNvPr id="8" name="Image 1">
            <a:extLst>
              <a:ext uri="{FF2B5EF4-FFF2-40B4-BE49-F238E27FC236}">
                <a16:creationId xmlns:a16="http://schemas.microsoft.com/office/drawing/2014/main" id="{8F7B1E5A-C777-B884-914E-633ECBE83F0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646400" y="520120"/>
            <a:ext cx="944418" cy="1160918"/>
          </a:xfrm>
          <a:prstGeom prst="rect">
            <a:avLst/>
          </a:prstGeom>
        </p:spPr>
      </p:pic>
      <p:sp>
        <p:nvSpPr>
          <p:cNvPr id="9" name="Date Placeholder 8">
            <a:extLst>
              <a:ext uri="{FF2B5EF4-FFF2-40B4-BE49-F238E27FC236}">
                <a16:creationId xmlns:a16="http://schemas.microsoft.com/office/drawing/2014/main" id="{DE158BF6-83A9-2847-5FD4-0260BDAB37B9}"/>
              </a:ext>
            </a:extLst>
          </p:cNvPr>
          <p:cNvSpPr>
            <a:spLocks noGrp="1"/>
          </p:cNvSpPr>
          <p:nvPr>
            <p:ph type="dt" sz="half" idx="24"/>
          </p:nvPr>
        </p:nvSpPr>
        <p:spPr/>
        <p:txBody>
          <a:bodyPr/>
          <a:lstStyle/>
          <a:p>
            <a:pPr>
              <a:lnSpc>
                <a:spcPts val="2700"/>
              </a:lnSpc>
            </a:pPr>
            <a:endParaRPr lang="en-US"/>
          </a:p>
        </p:txBody>
      </p:sp>
      <p:sp>
        <p:nvSpPr>
          <p:cNvPr id="10" name="Footer Placeholder 9">
            <a:extLst>
              <a:ext uri="{FF2B5EF4-FFF2-40B4-BE49-F238E27FC236}">
                <a16:creationId xmlns:a16="http://schemas.microsoft.com/office/drawing/2014/main" id="{6CDB0A90-8958-9BF4-432D-541D16FE0016}"/>
              </a:ext>
            </a:extLst>
          </p:cNvPr>
          <p:cNvSpPr>
            <a:spLocks noGrp="1"/>
          </p:cNvSpPr>
          <p:nvPr>
            <p:ph type="ftr" sz="quarter" idx="25"/>
          </p:nvPr>
        </p:nvSpPr>
        <p:spPr/>
        <p:txBody>
          <a:bodyPr/>
          <a:lstStyle/>
          <a:p>
            <a:pPr algn="l">
              <a:lnSpc>
                <a:spcPts val="2700"/>
              </a:lnSpc>
            </a:pPr>
            <a:r>
              <a:rPr lang="it-IT" b="1">
                <a:ea typeface="Titillium Web Bold" pitchFamily="34" charset="-122"/>
                <a:cs typeface="Titillium Web Bold" pitchFamily="34" charset="-120"/>
              </a:rPr>
              <a:t>Analisi dei divari di genere attraverso i dati dell’INPS. Focus sulle prestazioni e sugli incentivi  all’occupazione</a:t>
            </a:r>
            <a:endParaRPr lang="en-US"/>
          </a:p>
        </p:txBody>
      </p:sp>
      <p:sp>
        <p:nvSpPr>
          <p:cNvPr id="11" name="Slide Number Placeholder 10">
            <a:extLst>
              <a:ext uri="{FF2B5EF4-FFF2-40B4-BE49-F238E27FC236}">
                <a16:creationId xmlns:a16="http://schemas.microsoft.com/office/drawing/2014/main" id="{27150DA2-E14B-184F-5770-5DD5E27390DE}"/>
              </a:ext>
            </a:extLst>
          </p:cNvPr>
          <p:cNvSpPr>
            <a:spLocks noGrp="1"/>
          </p:cNvSpPr>
          <p:nvPr>
            <p:ph type="sldNum" sz="quarter" idx="26"/>
          </p:nvPr>
        </p:nvSpPr>
        <p:spPr/>
        <p:txBody>
          <a:bodyPr/>
          <a:lstStyle/>
          <a:p>
            <a:fld id="{3E3B1CE7-D245-DD48-8BD0-A2EC0D09B938}" type="slidenum">
              <a:rPr lang="it-IT" smtClean="0"/>
              <a:pPr/>
              <a:t>‹N›</a:t>
            </a:fld>
            <a:endParaRPr lang="it-IT"/>
          </a:p>
        </p:txBody>
      </p:sp>
    </p:spTree>
    <p:extLst>
      <p:ext uri="{BB962C8B-B14F-4D97-AF65-F5344CB8AC3E}">
        <p14:creationId xmlns:p14="http://schemas.microsoft.com/office/powerpoint/2010/main" val="18679767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paragrafi">
    <p:spTree>
      <p:nvGrpSpPr>
        <p:cNvPr id="1" name=""/>
        <p:cNvGrpSpPr/>
        <p:nvPr/>
      </p:nvGrpSpPr>
      <p:grpSpPr>
        <a:xfrm>
          <a:off x="0" y="0"/>
          <a:ext cx="0" cy="0"/>
          <a:chOff x="0" y="0"/>
          <a:chExt cx="0" cy="0"/>
        </a:xfrm>
      </p:grpSpPr>
      <p:sp>
        <p:nvSpPr>
          <p:cNvPr id="6" name="Segnaposto titolo 15">
            <a:extLst>
              <a:ext uri="{FF2B5EF4-FFF2-40B4-BE49-F238E27FC236}">
                <a16:creationId xmlns:a16="http://schemas.microsoft.com/office/drawing/2014/main" id="{358503E5-E51D-F563-04E7-1666951CEC27}"/>
              </a:ext>
            </a:extLst>
          </p:cNvPr>
          <p:cNvSpPr>
            <a:spLocks noGrp="1"/>
          </p:cNvSpPr>
          <p:nvPr>
            <p:ph type="title"/>
          </p:nvPr>
        </p:nvSpPr>
        <p:spPr>
          <a:xfrm>
            <a:off x="1351286" y="2267589"/>
            <a:ext cx="15773400" cy="714375"/>
          </a:xfrm>
          <a:prstGeom prst="rect">
            <a:avLst/>
          </a:prstGeom>
        </p:spPr>
        <p:txBody>
          <a:bodyPr vert="horz" lIns="91440" tIns="45720" rIns="91440" bIns="45720" rtlCol="0" anchor="ctr">
            <a:noAutofit/>
          </a:bodyPr>
          <a:lstStyle>
            <a:lvl1pPr>
              <a:defRPr b="1" i="0">
                <a:latin typeface="Titillium Web" pitchFamily="2" charset="77"/>
              </a:defRPr>
            </a:lvl1pPr>
          </a:lstStyle>
          <a:p>
            <a:r>
              <a:rPr lang="it-IT"/>
              <a:t>Titolo</a:t>
            </a:r>
          </a:p>
        </p:txBody>
      </p:sp>
      <p:sp>
        <p:nvSpPr>
          <p:cNvPr id="7" name="Segnaposto testo 12">
            <a:extLst>
              <a:ext uri="{FF2B5EF4-FFF2-40B4-BE49-F238E27FC236}">
                <a16:creationId xmlns:a16="http://schemas.microsoft.com/office/drawing/2014/main" id="{E203D27A-7856-7FDB-41BB-6907E55A50C0}"/>
              </a:ext>
            </a:extLst>
          </p:cNvPr>
          <p:cNvSpPr>
            <a:spLocks noGrp="1"/>
          </p:cNvSpPr>
          <p:nvPr>
            <p:ph type="body" sz="quarter" idx="13" hasCustomPrompt="1"/>
          </p:nvPr>
        </p:nvSpPr>
        <p:spPr>
          <a:xfrm>
            <a:off x="1455738" y="3427737"/>
            <a:ext cx="6154737" cy="450000"/>
          </a:xfrm>
          <a:prstGeom prst="rect">
            <a:avLst/>
          </a:prstGeom>
        </p:spPr>
        <p:txBody>
          <a:bodyPr/>
          <a:lstStyle>
            <a:lvl1pPr marL="0" indent="0" algn="l" defTabSz="914445" rtl="0" eaLnBrk="1" latinLnBrk="0" hangingPunct="1">
              <a:lnSpc>
                <a:spcPts val="4320"/>
              </a:lnSpc>
              <a:spcBef>
                <a:spcPts val="1001"/>
              </a:spcBef>
              <a:buFont typeface="Arial" panose="020B0604020202020204" pitchFamily="34" charset="0"/>
              <a:buNone/>
              <a:defRPr lang="en-US" sz="2400" b="1" i="0" kern="1200" dirty="0">
                <a:solidFill>
                  <a:srgbClr val="84A9E6"/>
                </a:solidFill>
                <a:latin typeface="Lora" pitchFamily="2" charset="77"/>
                <a:ea typeface="Lora Bold" pitchFamily="34" charset="-122"/>
                <a:cs typeface="Lora Bold" pitchFamily="34" charset="-120"/>
              </a:defRPr>
            </a:lvl1pPr>
          </a:lstStyle>
          <a:p>
            <a:pPr algn="l">
              <a:lnSpc>
                <a:spcPts val="2880"/>
              </a:lnSpc>
            </a:pPr>
            <a:r>
              <a:rPr lang="en-US" sz="2400" b="1" i="0" err="1">
                <a:solidFill>
                  <a:srgbClr val="84A9E6"/>
                </a:solidFill>
                <a:latin typeface="Lora" pitchFamily="2" charset="77"/>
                <a:ea typeface="Lora Bold" pitchFamily="34" charset="-122"/>
                <a:cs typeface="Lora Bold" pitchFamily="34" charset="-120"/>
              </a:rPr>
              <a:t>Sottotitolo</a:t>
            </a:r>
            <a:endParaRPr lang="en-US" sz="2400">
              <a:latin typeface="Lora Medium" pitchFamily="2" charset="77"/>
            </a:endParaRPr>
          </a:p>
        </p:txBody>
      </p:sp>
      <p:sp>
        <p:nvSpPr>
          <p:cNvPr id="8" name="Segnaposto testo 16">
            <a:extLst>
              <a:ext uri="{FF2B5EF4-FFF2-40B4-BE49-F238E27FC236}">
                <a16:creationId xmlns:a16="http://schemas.microsoft.com/office/drawing/2014/main" id="{E6BECC19-3D39-74B6-9CC8-A14FC6E4AE6C}"/>
              </a:ext>
            </a:extLst>
          </p:cNvPr>
          <p:cNvSpPr>
            <a:spLocks noGrp="1"/>
          </p:cNvSpPr>
          <p:nvPr>
            <p:ph type="body" sz="quarter" idx="14" hasCustomPrompt="1"/>
          </p:nvPr>
        </p:nvSpPr>
        <p:spPr>
          <a:xfrm>
            <a:off x="1455738" y="4017800"/>
            <a:ext cx="6153150" cy="1799340"/>
          </a:xfrm>
          <a:prstGeom prst="rect">
            <a:avLst/>
          </a:prstGeom>
        </p:spPr>
        <p:txBody>
          <a:bodyPr/>
          <a:lstStyle>
            <a:lvl1pPr marL="0" marR="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sz="2000"/>
            </a:lvl1pPr>
          </a:lstStyle>
          <a:p>
            <a:pPr marL="0" marR="0" lvl="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a:pP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Sed ut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perspiciatis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unde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omnis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iste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natus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error</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sit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voluptatem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accusantium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doloremque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laudantium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totam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rem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aperiam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eaque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ipsa</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quae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ab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illo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inventore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veritatis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et quasi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architecto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beatae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vitae dicta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sunt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explicabo</a:t>
            </a:r>
            <a:endPar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endParaRPr>
          </a:p>
        </p:txBody>
      </p:sp>
      <p:sp>
        <p:nvSpPr>
          <p:cNvPr id="9" name="Segnaposto testo 12">
            <a:extLst>
              <a:ext uri="{FF2B5EF4-FFF2-40B4-BE49-F238E27FC236}">
                <a16:creationId xmlns:a16="http://schemas.microsoft.com/office/drawing/2014/main" id="{BE200EFB-6672-C098-4C22-A740CC0C525D}"/>
              </a:ext>
            </a:extLst>
          </p:cNvPr>
          <p:cNvSpPr>
            <a:spLocks noGrp="1"/>
          </p:cNvSpPr>
          <p:nvPr>
            <p:ph type="body" sz="quarter" idx="15" hasCustomPrompt="1"/>
          </p:nvPr>
        </p:nvSpPr>
        <p:spPr>
          <a:xfrm>
            <a:off x="8070546" y="3427737"/>
            <a:ext cx="6154737" cy="450000"/>
          </a:xfrm>
          <a:prstGeom prst="rect">
            <a:avLst/>
          </a:prstGeom>
        </p:spPr>
        <p:txBody>
          <a:bodyPr/>
          <a:lstStyle>
            <a:lvl1pPr marL="0" indent="0" algn="l" defTabSz="914445" rtl="0" eaLnBrk="1" latinLnBrk="0" hangingPunct="1">
              <a:lnSpc>
                <a:spcPts val="4320"/>
              </a:lnSpc>
              <a:spcBef>
                <a:spcPts val="1001"/>
              </a:spcBef>
              <a:buFont typeface="Arial" panose="020B0604020202020204" pitchFamily="34" charset="0"/>
              <a:buNone/>
              <a:defRPr lang="en-US" sz="2400" b="1" i="0" kern="1200" dirty="0">
                <a:solidFill>
                  <a:srgbClr val="84A9E6"/>
                </a:solidFill>
                <a:latin typeface="Lora" pitchFamily="2" charset="77"/>
                <a:ea typeface="Lora Bold" pitchFamily="34" charset="-122"/>
                <a:cs typeface="Lora Bold" pitchFamily="34" charset="-120"/>
              </a:defRPr>
            </a:lvl1pPr>
          </a:lstStyle>
          <a:p>
            <a:pPr algn="l">
              <a:lnSpc>
                <a:spcPts val="2880"/>
              </a:lnSpc>
            </a:pPr>
            <a:r>
              <a:rPr lang="en-US" sz="2400" b="1" i="0" err="1">
                <a:solidFill>
                  <a:srgbClr val="84A9E6"/>
                </a:solidFill>
                <a:latin typeface="Lora" pitchFamily="2" charset="77"/>
                <a:ea typeface="Lora Bold" pitchFamily="34" charset="-122"/>
                <a:cs typeface="Lora Bold" pitchFamily="34" charset="-120"/>
              </a:rPr>
              <a:t>Sottotitolo</a:t>
            </a:r>
            <a:endParaRPr lang="en-US" sz="2400">
              <a:latin typeface="Lora Medium" pitchFamily="2" charset="77"/>
            </a:endParaRPr>
          </a:p>
        </p:txBody>
      </p:sp>
      <p:sp>
        <p:nvSpPr>
          <p:cNvPr id="10" name="Segnaposto testo 16">
            <a:extLst>
              <a:ext uri="{FF2B5EF4-FFF2-40B4-BE49-F238E27FC236}">
                <a16:creationId xmlns:a16="http://schemas.microsoft.com/office/drawing/2014/main" id="{073BD4E4-632C-851B-93A3-F86077D44F1D}"/>
              </a:ext>
            </a:extLst>
          </p:cNvPr>
          <p:cNvSpPr>
            <a:spLocks noGrp="1"/>
          </p:cNvSpPr>
          <p:nvPr>
            <p:ph type="body" sz="quarter" idx="16" hasCustomPrompt="1"/>
          </p:nvPr>
        </p:nvSpPr>
        <p:spPr>
          <a:xfrm>
            <a:off x="8070546" y="4017800"/>
            <a:ext cx="6153150" cy="1799340"/>
          </a:xfrm>
          <a:prstGeom prst="rect">
            <a:avLst/>
          </a:prstGeom>
        </p:spPr>
        <p:txBody>
          <a:bodyPr/>
          <a:lstStyle>
            <a:lvl1pPr marL="0" marR="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sz="2000"/>
            </a:lvl1pPr>
          </a:lstStyle>
          <a:p>
            <a:pPr marL="0" marR="0" lvl="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a:pP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Sed ut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perspiciatis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unde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omnis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iste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natus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error</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sit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voluptatem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accusantium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doloremque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laudantium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totam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rem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aperiam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eaque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ipsa</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quae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ab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illo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inventore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veritatis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et quasi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architecto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beatae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vitae dicta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sunt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explicabo</a:t>
            </a:r>
            <a:endPar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endParaRPr>
          </a:p>
        </p:txBody>
      </p:sp>
      <p:sp>
        <p:nvSpPr>
          <p:cNvPr id="11" name="Segnaposto testo 12">
            <a:extLst>
              <a:ext uri="{FF2B5EF4-FFF2-40B4-BE49-F238E27FC236}">
                <a16:creationId xmlns:a16="http://schemas.microsoft.com/office/drawing/2014/main" id="{24D98822-1403-8787-987A-8748479A329F}"/>
              </a:ext>
            </a:extLst>
          </p:cNvPr>
          <p:cNvSpPr>
            <a:spLocks noGrp="1"/>
          </p:cNvSpPr>
          <p:nvPr>
            <p:ph type="body" sz="quarter" idx="17" hasCustomPrompt="1"/>
          </p:nvPr>
        </p:nvSpPr>
        <p:spPr>
          <a:xfrm>
            <a:off x="1455738" y="6093114"/>
            <a:ext cx="6154737" cy="450000"/>
          </a:xfrm>
          <a:prstGeom prst="rect">
            <a:avLst/>
          </a:prstGeom>
        </p:spPr>
        <p:txBody>
          <a:bodyPr/>
          <a:lstStyle>
            <a:lvl1pPr marL="0" indent="0" algn="l" defTabSz="914445" rtl="0" eaLnBrk="1" latinLnBrk="0" hangingPunct="1">
              <a:lnSpc>
                <a:spcPts val="4320"/>
              </a:lnSpc>
              <a:spcBef>
                <a:spcPts val="1001"/>
              </a:spcBef>
              <a:buFont typeface="Arial" panose="020B0604020202020204" pitchFamily="34" charset="0"/>
              <a:buNone/>
              <a:defRPr lang="en-US" sz="2400" b="1" i="0" kern="1200" dirty="0">
                <a:solidFill>
                  <a:srgbClr val="84A9E6"/>
                </a:solidFill>
                <a:latin typeface="Lora" pitchFamily="2" charset="77"/>
                <a:ea typeface="Lora Bold" pitchFamily="34" charset="-122"/>
                <a:cs typeface="Lora Bold" pitchFamily="34" charset="-120"/>
              </a:defRPr>
            </a:lvl1pPr>
          </a:lstStyle>
          <a:p>
            <a:pPr algn="l">
              <a:lnSpc>
                <a:spcPts val="2880"/>
              </a:lnSpc>
            </a:pPr>
            <a:r>
              <a:rPr lang="en-US" sz="2400" b="1" i="0" err="1">
                <a:solidFill>
                  <a:srgbClr val="84A9E6"/>
                </a:solidFill>
                <a:latin typeface="Lora" pitchFamily="2" charset="77"/>
                <a:ea typeface="Lora Bold" pitchFamily="34" charset="-122"/>
                <a:cs typeface="Lora Bold" pitchFamily="34" charset="-120"/>
              </a:rPr>
              <a:t>Sottotitolo</a:t>
            </a:r>
            <a:endParaRPr lang="en-US" sz="2400">
              <a:latin typeface="Lora Medium" pitchFamily="2" charset="77"/>
            </a:endParaRPr>
          </a:p>
        </p:txBody>
      </p:sp>
      <p:sp>
        <p:nvSpPr>
          <p:cNvPr id="12" name="Segnaposto testo 16">
            <a:extLst>
              <a:ext uri="{FF2B5EF4-FFF2-40B4-BE49-F238E27FC236}">
                <a16:creationId xmlns:a16="http://schemas.microsoft.com/office/drawing/2014/main" id="{D4CB5E9F-B5C6-D02F-88AB-B968889CEB33}"/>
              </a:ext>
            </a:extLst>
          </p:cNvPr>
          <p:cNvSpPr>
            <a:spLocks noGrp="1"/>
          </p:cNvSpPr>
          <p:nvPr>
            <p:ph type="body" sz="quarter" idx="18" hasCustomPrompt="1"/>
          </p:nvPr>
        </p:nvSpPr>
        <p:spPr>
          <a:xfrm>
            <a:off x="1455738" y="6683177"/>
            <a:ext cx="6153150" cy="1799340"/>
          </a:xfrm>
          <a:prstGeom prst="rect">
            <a:avLst/>
          </a:prstGeom>
        </p:spPr>
        <p:txBody>
          <a:bodyPr/>
          <a:lstStyle>
            <a:lvl1pPr marL="0" marR="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sz="2000"/>
            </a:lvl1pPr>
          </a:lstStyle>
          <a:p>
            <a:pPr marL="0" marR="0" lvl="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a:pP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Sed ut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perspiciatis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unde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omnis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iste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natus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error</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sit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voluptatem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accusantium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doloremque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laudantium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totam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rem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aperiam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eaque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ipsa</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quae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ab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illo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inventore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veritatis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et quasi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architecto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beatae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vitae dicta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sunt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explicabo</a:t>
            </a:r>
            <a:endPar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endParaRPr>
          </a:p>
        </p:txBody>
      </p:sp>
      <p:sp>
        <p:nvSpPr>
          <p:cNvPr id="13" name="Segnaposto testo 12">
            <a:extLst>
              <a:ext uri="{FF2B5EF4-FFF2-40B4-BE49-F238E27FC236}">
                <a16:creationId xmlns:a16="http://schemas.microsoft.com/office/drawing/2014/main" id="{6D72F75C-52F0-D9DB-B17B-476F228FA786}"/>
              </a:ext>
            </a:extLst>
          </p:cNvPr>
          <p:cNvSpPr>
            <a:spLocks noGrp="1"/>
          </p:cNvSpPr>
          <p:nvPr>
            <p:ph type="body" sz="quarter" idx="19" hasCustomPrompt="1"/>
          </p:nvPr>
        </p:nvSpPr>
        <p:spPr>
          <a:xfrm>
            <a:off x="8070546" y="6093114"/>
            <a:ext cx="6154737" cy="450000"/>
          </a:xfrm>
          <a:prstGeom prst="rect">
            <a:avLst/>
          </a:prstGeom>
        </p:spPr>
        <p:txBody>
          <a:bodyPr/>
          <a:lstStyle>
            <a:lvl1pPr marL="0" indent="0" algn="l" defTabSz="914445" rtl="0" eaLnBrk="1" latinLnBrk="0" hangingPunct="1">
              <a:lnSpc>
                <a:spcPts val="4320"/>
              </a:lnSpc>
              <a:spcBef>
                <a:spcPts val="1001"/>
              </a:spcBef>
              <a:buFont typeface="Arial" panose="020B0604020202020204" pitchFamily="34" charset="0"/>
              <a:buNone/>
              <a:defRPr lang="en-US" sz="2400" b="1" i="0" kern="1200" dirty="0">
                <a:solidFill>
                  <a:srgbClr val="84A9E6"/>
                </a:solidFill>
                <a:latin typeface="Lora" pitchFamily="2" charset="77"/>
                <a:ea typeface="Lora Bold" pitchFamily="34" charset="-122"/>
                <a:cs typeface="Lora Bold" pitchFamily="34" charset="-120"/>
              </a:defRPr>
            </a:lvl1pPr>
          </a:lstStyle>
          <a:p>
            <a:pPr algn="l">
              <a:lnSpc>
                <a:spcPts val="2880"/>
              </a:lnSpc>
            </a:pPr>
            <a:r>
              <a:rPr lang="en-US" sz="2400" b="1" i="0" err="1">
                <a:solidFill>
                  <a:srgbClr val="84A9E6"/>
                </a:solidFill>
                <a:latin typeface="Lora" pitchFamily="2" charset="77"/>
                <a:ea typeface="Lora Bold" pitchFamily="34" charset="-122"/>
                <a:cs typeface="Lora Bold" pitchFamily="34" charset="-120"/>
              </a:rPr>
              <a:t>Sottotitolo</a:t>
            </a:r>
            <a:endParaRPr lang="en-US" sz="2400">
              <a:latin typeface="Lora Medium" pitchFamily="2" charset="77"/>
            </a:endParaRPr>
          </a:p>
        </p:txBody>
      </p:sp>
      <p:sp>
        <p:nvSpPr>
          <p:cNvPr id="14" name="Segnaposto testo 16">
            <a:extLst>
              <a:ext uri="{FF2B5EF4-FFF2-40B4-BE49-F238E27FC236}">
                <a16:creationId xmlns:a16="http://schemas.microsoft.com/office/drawing/2014/main" id="{74769D84-1A1D-FD6F-7656-136B108446BE}"/>
              </a:ext>
            </a:extLst>
          </p:cNvPr>
          <p:cNvSpPr>
            <a:spLocks noGrp="1"/>
          </p:cNvSpPr>
          <p:nvPr>
            <p:ph type="body" sz="quarter" idx="20" hasCustomPrompt="1"/>
          </p:nvPr>
        </p:nvSpPr>
        <p:spPr>
          <a:xfrm>
            <a:off x="8070546" y="6683177"/>
            <a:ext cx="6153150" cy="1799340"/>
          </a:xfrm>
          <a:prstGeom prst="rect">
            <a:avLst/>
          </a:prstGeom>
        </p:spPr>
        <p:txBody>
          <a:bodyPr/>
          <a:lstStyle>
            <a:lvl1pPr marL="0" marR="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sz="2000"/>
            </a:lvl1pPr>
          </a:lstStyle>
          <a:p>
            <a:pPr marL="0" marR="0" lvl="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a:pP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Sed ut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perspiciatis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unde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omnis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iste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natus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error</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sit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voluptatem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accusantium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doloremque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laudantium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totam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rem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aperiam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eaque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ipsa</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quae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ab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illo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inventore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veritatis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et quasi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architecto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beatae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vitae dicta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sunt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explicabo</a:t>
            </a:r>
            <a:endPar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endParaRPr>
          </a:p>
        </p:txBody>
      </p:sp>
      <p:pic>
        <p:nvPicPr>
          <p:cNvPr id="2" name="Image 1">
            <a:extLst>
              <a:ext uri="{FF2B5EF4-FFF2-40B4-BE49-F238E27FC236}">
                <a16:creationId xmlns:a16="http://schemas.microsoft.com/office/drawing/2014/main" id="{DD80DDD0-2610-63D3-78C7-7D43A3AD05E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646400" y="520120"/>
            <a:ext cx="944418" cy="1160918"/>
          </a:xfrm>
          <a:prstGeom prst="rect">
            <a:avLst/>
          </a:prstGeom>
        </p:spPr>
      </p:pic>
      <p:sp>
        <p:nvSpPr>
          <p:cNvPr id="4" name="Date Placeholder 3">
            <a:extLst>
              <a:ext uri="{FF2B5EF4-FFF2-40B4-BE49-F238E27FC236}">
                <a16:creationId xmlns:a16="http://schemas.microsoft.com/office/drawing/2014/main" id="{E22C90A6-792E-BFB6-AACB-1F47A6EAD503}"/>
              </a:ext>
            </a:extLst>
          </p:cNvPr>
          <p:cNvSpPr>
            <a:spLocks noGrp="1"/>
          </p:cNvSpPr>
          <p:nvPr>
            <p:ph type="dt" sz="half" idx="21"/>
          </p:nvPr>
        </p:nvSpPr>
        <p:spPr/>
        <p:txBody>
          <a:bodyPr/>
          <a:lstStyle/>
          <a:p>
            <a:pPr>
              <a:lnSpc>
                <a:spcPts val="2700"/>
              </a:lnSpc>
            </a:pPr>
            <a:endParaRPr lang="en-US"/>
          </a:p>
        </p:txBody>
      </p:sp>
      <p:sp>
        <p:nvSpPr>
          <p:cNvPr id="5" name="Footer Placeholder 4">
            <a:extLst>
              <a:ext uri="{FF2B5EF4-FFF2-40B4-BE49-F238E27FC236}">
                <a16:creationId xmlns:a16="http://schemas.microsoft.com/office/drawing/2014/main" id="{A47D98EE-4E5C-FBC7-A46B-D2FB9CEAE1D8}"/>
              </a:ext>
            </a:extLst>
          </p:cNvPr>
          <p:cNvSpPr>
            <a:spLocks noGrp="1"/>
          </p:cNvSpPr>
          <p:nvPr>
            <p:ph type="ftr" sz="quarter" idx="22"/>
          </p:nvPr>
        </p:nvSpPr>
        <p:spPr/>
        <p:txBody>
          <a:bodyPr/>
          <a:lstStyle/>
          <a:p>
            <a:pPr algn="l">
              <a:lnSpc>
                <a:spcPts val="2700"/>
              </a:lnSpc>
            </a:pPr>
            <a:r>
              <a:rPr lang="it-IT" b="1">
                <a:ea typeface="Titillium Web Bold" pitchFamily="34" charset="-122"/>
                <a:cs typeface="Titillium Web Bold" pitchFamily="34" charset="-120"/>
              </a:rPr>
              <a:t>Analisi dei divari di genere attraverso i dati dell’INPS. Focus sulle prestazioni e sugli incentivi  all’occupazione</a:t>
            </a:r>
            <a:endParaRPr lang="en-US"/>
          </a:p>
        </p:txBody>
      </p:sp>
      <p:sp>
        <p:nvSpPr>
          <p:cNvPr id="18" name="Slide Number Placeholder 17">
            <a:extLst>
              <a:ext uri="{FF2B5EF4-FFF2-40B4-BE49-F238E27FC236}">
                <a16:creationId xmlns:a16="http://schemas.microsoft.com/office/drawing/2014/main" id="{CCF82756-F594-C7C1-CDA7-34DA574B15B5}"/>
              </a:ext>
            </a:extLst>
          </p:cNvPr>
          <p:cNvSpPr>
            <a:spLocks noGrp="1"/>
          </p:cNvSpPr>
          <p:nvPr>
            <p:ph type="sldNum" sz="quarter" idx="23"/>
          </p:nvPr>
        </p:nvSpPr>
        <p:spPr/>
        <p:txBody>
          <a:bodyPr/>
          <a:lstStyle/>
          <a:p>
            <a:fld id="{3E3B1CE7-D245-DD48-8BD0-A2EC0D09B938}" type="slidenum">
              <a:rPr lang="it-IT" smtClean="0"/>
              <a:pPr/>
              <a:t>‹N›</a:t>
            </a:fld>
            <a:endParaRPr lang="it-IT"/>
          </a:p>
        </p:txBody>
      </p:sp>
    </p:spTree>
    <p:extLst>
      <p:ext uri="{BB962C8B-B14F-4D97-AF65-F5344CB8AC3E}">
        <p14:creationId xmlns:p14="http://schemas.microsoft.com/office/powerpoint/2010/main" val="2524407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magine_orizzontale">
    <p:spTree>
      <p:nvGrpSpPr>
        <p:cNvPr id="1" name=""/>
        <p:cNvGrpSpPr/>
        <p:nvPr/>
      </p:nvGrpSpPr>
      <p:grpSpPr>
        <a:xfrm>
          <a:off x="0" y="0"/>
          <a:ext cx="0" cy="0"/>
          <a:chOff x="0" y="0"/>
          <a:chExt cx="0" cy="0"/>
        </a:xfrm>
      </p:grpSpPr>
      <p:sp>
        <p:nvSpPr>
          <p:cNvPr id="10" name="Segnaposto immagine 8">
            <a:extLst>
              <a:ext uri="{FF2B5EF4-FFF2-40B4-BE49-F238E27FC236}">
                <a16:creationId xmlns:a16="http://schemas.microsoft.com/office/drawing/2014/main" id="{B80B5B32-F46F-B969-F8AB-93010D20152B}"/>
              </a:ext>
            </a:extLst>
          </p:cNvPr>
          <p:cNvSpPr>
            <a:spLocks noGrp="1"/>
          </p:cNvSpPr>
          <p:nvPr>
            <p:ph type="pic" sz="quarter" idx="13"/>
          </p:nvPr>
        </p:nvSpPr>
        <p:spPr>
          <a:xfrm>
            <a:off x="16902" y="0"/>
            <a:ext cx="18271098" cy="4501434"/>
          </a:xfrm>
          <a:prstGeom prst="rect">
            <a:avLst/>
          </a:prstGeom>
          <a:noFill/>
        </p:spPr>
        <p:txBody>
          <a:bodyPr/>
          <a:lstStyle/>
          <a:p>
            <a:endParaRPr lang="it-IT"/>
          </a:p>
        </p:txBody>
      </p:sp>
      <p:sp>
        <p:nvSpPr>
          <p:cNvPr id="12" name="Segnaposto testo 12">
            <a:extLst>
              <a:ext uri="{FF2B5EF4-FFF2-40B4-BE49-F238E27FC236}">
                <a16:creationId xmlns:a16="http://schemas.microsoft.com/office/drawing/2014/main" id="{60C1B7FA-C4BF-AE35-C917-D850E41F06CC}"/>
              </a:ext>
            </a:extLst>
          </p:cNvPr>
          <p:cNvSpPr>
            <a:spLocks noGrp="1"/>
          </p:cNvSpPr>
          <p:nvPr>
            <p:ph type="body" sz="quarter" idx="15" hasCustomPrompt="1"/>
          </p:nvPr>
        </p:nvSpPr>
        <p:spPr>
          <a:xfrm>
            <a:off x="1455738" y="5335525"/>
            <a:ext cx="6154737" cy="450000"/>
          </a:xfrm>
          <a:prstGeom prst="rect">
            <a:avLst/>
          </a:prstGeom>
        </p:spPr>
        <p:txBody>
          <a:bodyPr/>
          <a:lstStyle>
            <a:lvl1pPr marL="0" indent="0" algn="l" defTabSz="914445" rtl="0" eaLnBrk="1" latinLnBrk="0" hangingPunct="1">
              <a:lnSpc>
                <a:spcPts val="4320"/>
              </a:lnSpc>
              <a:spcBef>
                <a:spcPts val="1001"/>
              </a:spcBef>
              <a:buFont typeface="Arial" panose="020B0604020202020204" pitchFamily="34" charset="0"/>
              <a:buNone/>
              <a:defRPr lang="en-US" sz="2400" b="1" i="0" kern="1200" dirty="0">
                <a:solidFill>
                  <a:srgbClr val="84A9E6"/>
                </a:solidFill>
                <a:latin typeface="Lora" pitchFamily="2" charset="77"/>
                <a:ea typeface="Lora Bold" pitchFamily="34" charset="-122"/>
                <a:cs typeface="Lora Bold" pitchFamily="34" charset="-120"/>
              </a:defRPr>
            </a:lvl1pPr>
          </a:lstStyle>
          <a:p>
            <a:pPr algn="l">
              <a:lnSpc>
                <a:spcPts val="2880"/>
              </a:lnSpc>
            </a:pPr>
            <a:r>
              <a:rPr lang="en-US" sz="2400" b="1" i="0" err="1">
                <a:solidFill>
                  <a:srgbClr val="84A9E6"/>
                </a:solidFill>
                <a:latin typeface="Lora" pitchFamily="2" charset="77"/>
                <a:ea typeface="Lora Bold" pitchFamily="34" charset="-122"/>
                <a:cs typeface="Lora Bold" pitchFamily="34" charset="-120"/>
              </a:rPr>
              <a:t>Sottotitolo</a:t>
            </a:r>
            <a:endParaRPr lang="en-US" sz="2400">
              <a:latin typeface="Lora Medium" pitchFamily="2" charset="77"/>
            </a:endParaRPr>
          </a:p>
        </p:txBody>
      </p:sp>
      <p:sp>
        <p:nvSpPr>
          <p:cNvPr id="13" name="Segnaposto testo 16">
            <a:extLst>
              <a:ext uri="{FF2B5EF4-FFF2-40B4-BE49-F238E27FC236}">
                <a16:creationId xmlns:a16="http://schemas.microsoft.com/office/drawing/2014/main" id="{34B5D4D6-E03C-BC05-7FAF-237317420B9F}"/>
              </a:ext>
            </a:extLst>
          </p:cNvPr>
          <p:cNvSpPr>
            <a:spLocks noGrp="1"/>
          </p:cNvSpPr>
          <p:nvPr>
            <p:ph type="body" sz="quarter" idx="16" hasCustomPrompt="1"/>
          </p:nvPr>
        </p:nvSpPr>
        <p:spPr>
          <a:xfrm>
            <a:off x="1455738" y="5925588"/>
            <a:ext cx="6153150" cy="2283692"/>
          </a:xfrm>
          <a:prstGeom prst="rect">
            <a:avLst/>
          </a:prstGeom>
        </p:spPr>
        <p:txBody>
          <a:bodyPr/>
          <a:lstStyle>
            <a:lvl1pPr marL="0" marR="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sz="2000"/>
            </a:lvl1pPr>
          </a:lstStyle>
          <a:p>
            <a:pPr marL="0" marR="0" lvl="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a:pP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Sed ut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perspiciatis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unde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omnis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iste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natus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error</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sit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voluptatem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accusantium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doloremque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laudantium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totam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rem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aperiam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eaque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ipsa</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quae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ab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illo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inventore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veritatis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et quasi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architecto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beatae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vitae dicta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sunt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explicabo</a:t>
            </a:r>
            <a:endPar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endParaRPr>
          </a:p>
        </p:txBody>
      </p:sp>
      <p:sp>
        <p:nvSpPr>
          <p:cNvPr id="15" name="Segnaposto testo 16">
            <a:extLst>
              <a:ext uri="{FF2B5EF4-FFF2-40B4-BE49-F238E27FC236}">
                <a16:creationId xmlns:a16="http://schemas.microsoft.com/office/drawing/2014/main" id="{7565FC72-EFEE-4132-3B5F-938A1E1B958E}"/>
              </a:ext>
            </a:extLst>
          </p:cNvPr>
          <p:cNvSpPr>
            <a:spLocks noGrp="1"/>
          </p:cNvSpPr>
          <p:nvPr>
            <p:ph type="body" sz="quarter" idx="17" hasCustomPrompt="1"/>
          </p:nvPr>
        </p:nvSpPr>
        <p:spPr>
          <a:xfrm>
            <a:off x="9144000" y="5925588"/>
            <a:ext cx="6153150" cy="2283692"/>
          </a:xfrm>
          <a:prstGeom prst="rect">
            <a:avLst/>
          </a:prstGeom>
        </p:spPr>
        <p:txBody>
          <a:bodyPr/>
          <a:lstStyle>
            <a:lvl1pPr marL="0" marR="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sz="2000"/>
            </a:lvl1pPr>
          </a:lstStyle>
          <a:p>
            <a:pPr marL="0" marR="0" lvl="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a:pP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Sed ut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perspiciatis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unde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omnis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iste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natus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error</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sit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voluptatem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accusantium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doloremque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laudantium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totam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rem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aperiam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eaque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ipsa</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quae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ab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illo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inventore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veritatis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et quasi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architecto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beatae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vitae dicta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sunt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explicabo</a:t>
            </a:r>
            <a:endPar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endParaRPr>
          </a:p>
        </p:txBody>
      </p:sp>
      <p:sp>
        <p:nvSpPr>
          <p:cNvPr id="3" name="Date Placeholder 2">
            <a:extLst>
              <a:ext uri="{FF2B5EF4-FFF2-40B4-BE49-F238E27FC236}">
                <a16:creationId xmlns:a16="http://schemas.microsoft.com/office/drawing/2014/main" id="{990211BD-5A25-2343-AB5A-5C8921002A24}"/>
              </a:ext>
            </a:extLst>
          </p:cNvPr>
          <p:cNvSpPr>
            <a:spLocks noGrp="1"/>
          </p:cNvSpPr>
          <p:nvPr>
            <p:ph type="dt" sz="half" idx="18"/>
          </p:nvPr>
        </p:nvSpPr>
        <p:spPr/>
        <p:txBody>
          <a:bodyPr/>
          <a:lstStyle>
            <a:lvl1pPr>
              <a:defRPr>
                <a:solidFill>
                  <a:schemeClr val="bg1"/>
                </a:solidFill>
              </a:defRPr>
            </a:lvl1pPr>
          </a:lstStyle>
          <a:p>
            <a:pPr>
              <a:lnSpc>
                <a:spcPts val="2700"/>
              </a:lnSpc>
            </a:pPr>
            <a:endParaRPr lang="en-US"/>
          </a:p>
        </p:txBody>
      </p:sp>
      <p:sp>
        <p:nvSpPr>
          <p:cNvPr id="4" name="Footer Placeholder 3">
            <a:extLst>
              <a:ext uri="{FF2B5EF4-FFF2-40B4-BE49-F238E27FC236}">
                <a16:creationId xmlns:a16="http://schemas.microsoft.com/office/drawing/2014/main" id="{9B9807B5-0F15-AFBB-D066-1D5C6B1935D9}"/>
              </a:ext>
            </a:extLst>
          </p:cNvPr>
          <p:cNvSpPr>
            <a:spLocks noGrp="1"/>
          </p:cNvSpPr>
          <p:nvPr>
            <p:ph type="ftr" sz="quarter" idx="19"/>
          </p:nvPr>
        </p:nvSpPr>
        <p:spPr/>
        <p:txBody>
          <a:bodyPr/>
          <a:lstStyle/>
          <a:p>
            <a:pPr algn="l">
              <a:lnSpc>
                <a:spcPts val="2700"/>
              </a:lnSpc>
            </a:pPr>
            <a:r>
              <a:rPr lang="it-IT" b="1">
                <a:ea typeface="Titillium Web Bold" pitchFamily="34" charset="-122"/>
                <a:cs typeface="Titillium Web Bold" pitchFamily="34" charset="-120"/>
              </a:rPr>
              <a:t>Analisi dei divari di genere attraverso i dati dell’INPS. Focus sulle prestazioni e sugli incentivi  all’occupazione</a:t>
            </a:r>
            <a:endParaRPr lang="en-US" dirty="0"/>
          </a:p>
        </p:txBody>
      </p:sp>
      <p:sp>
        <p:nvSpPr>
          <p:cNvPr id="5" name="Slide Number Placeholder 4">
            <a:extLst>
              <a:ext uri="{FF2B5EF4-FFF2-40B4-BE49-F238E27FC236}">
                <a16:creationId xmlns:a16="http://schemas.microsoft.com/office/drawing/2014/main" id="{7BABE7BB-9B98-A132-F74C-4EEE15A06A53}"/>
              </a:ext>
            </a:extLst>
          </p:cNvPr>
          <p:cNvSpPr>
            <a:spLocks noGrp="1"/>
          </p:cNvSpPr>
          <p:nvPr>
            <p:ph type="sldNum" sz="quarter" idx="20"/>
          </p:nvPr>
        </p:nvSpPr>
        <p:spPr/>
        <p:txBody>
          <a:bodyPr/>
          <a:lstStyle/>
          <a:p>
            <a:fld id="{3E3B1CE7-D245-DD48-8BD0-A2EC0D09B938}" type="slidenum">
              <a:rPr lang="it-IT" smtClean="0"/>
              <a:pPr/>
              <a:t>‹N›</a:t>
            </a:fld>
            <a:endParaRPr lang="it-IT"/>
          </a:p>
        </p:txBody>
      </p:sp>
    </p:spTree>
    <p:extLst>
      <p:ext uri="{BB962C8B-B14F-4D97-AF65-F5344CB8AC3E}">
        <p14:creationId xmlns:p14="http://schemas.microsoft.com/office/powerpoint/2010/main" val="4115337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magine_verticaleDX">
    <p:spTree>
      <p:nvGrpSpPr>
        <p:cNvPr id="1" name=""/>
        <p:cNvGrpSpPr/>
        <p:nvPr/>
      </p:nvGrpSpPr>
      <p:grpSpPr>
        <a:xfrm>
          <a:off x="0" y="0"/>
          <a:ext cx="0" cy="0"/>
          <a:chOff x="0" y="0"/>
          <a:chExt cx="0" cy="0"/>
        </a:xfrm>
      </p:grpSpPr>
      <p:sp>
        <p:nvSpPr>
          <p:cNvPr id="9" name="Segnaposto immagine 8">
            <a:extLst>
              <a:ext uri="{FF2B5EF4-FFF2-40B4-BE49-F238E27FC236}">
                <a16:creationId xmlns:a16="http://schemas.microsoft.com/office/drawing/2014/main" id="{7F778D18-9A3E-D024-F787-8CE9C861DACE}"/>
              </a:ext>
            </a:extLst>
          </p:cNvPr>
          <p:cNvSpPr>
            <a:spLocks noGrp="1"/>
          </p:cNvSpPr>
          <p:nvPr>
            <p:ph type="pic" sz="quarter" idx="13"/>
          </p:nvPr>
        </p:nvSpPr>
        <p:spPr>
          <a:xfrm>
            <a:off x="9144000" y="-19048"/>
            <a:ext cx="9144000" cy="10306049"/>
          </a:xfrm>
          <a:prstGeom prst="rect">
            <a:avLst/>
          </a:prstGeom>
          <a:noFill/>
        </p:spPr>
        <p:txBody>
          <a:bodyPr/>
          <a:lstStyle/>
          <a:p>
            <a:endParaRPr lang="it-IT"/>
          </a:p>
        </p:txBody>
      </p:sp>
      <p:sp>
        <p:nvSpPr>
          <p:cNvPr id="2" name="Segnaposto titolo 15">
            <a:extLst>
              <a:ext uri="{FF2B5EF4-FFF2-40B4-BE49-F238E27FC236}">
                <a16:creationId xmlns:a16="http://schemas.microsoft.com/office/drawing/2014/main" id="{FD712B6B-1CFA-AFD5-0830-674902628306}"/>
              </a:ext>
            </a:extLst>
          </p:cNvPr>
          <p:cNvSpPr>
            <a:spLocks noGrp="1"/>
          </p:cNvSpPr>
          <p:nvPr>
            <p:ph type="title"/>
          </p:nvPr>
        </p:nvSpPr>
        <p:spPr>
          <a:xfrm>
            <a:off x="1351286" y="2267589"/>
            <a:ext cx="6153150" cy="714375"/>
          </a:xfrm>
          <a:prstGeom prst="rect">
            <a:avLst/>
          </a:prstGeom>
        </p:spPr>
        <p:txBody>
          <a:bodyPr vert="horz" lIns="91440" tIns="45720" rIns="91440" bIns="45720" rtlCol="0" anchor="ctr">
            <a:noAutofit/>
          </a:bodyPr>
          <a:lstStyle>
            <a:lvl1pPr>
              <a:defRPr b="1" i="0">
                <a:latin typeface="Titillium Web" pitchFamily="2" charset="77"/>
              </a:defRPr>
            </a:lvl1pPr>
          </a:lstStyle>
          <a:p>
            <a:r>
              <a:rPr lang="it-IT"/>
              <a:t>Titolo</a:t>
            </a:r>
          </a:p>
        </p:txBody>
      </p:sp>
      <p:sp>
        <p:nvSpPr>
          <p:cNvPr id="3" name="Segnaposto testo 12">
            <a:extLst>
              <a:ext uri="{FF2B5EF4-FFF2-40B4-BE49-F238E27FC236}">
                <a16:creationId xmlns:a16="http://schemas.microsoft.com/office/drawing/2014/main" id="{536D6A76-7FB8-7D73-96E6-AB3A6A093B86}"/>
              </a:ext>
            </a:extLst>
          </p:cNvPr>
          <p:cNvSpPr>
            <a:spLocks noGrp="1"/>
          </p:cNvSpPr>
          <p:nvPr>
            <p:ph type="body" sz="quarter" idx="17" hasCustomPrompt="1"/>
          </p:nvPr>
        </p:nvSpPr>
        <p:spPr>
          <a:xfrm>
            <a:off x="1455738" y="3427737"/>
            <a:ext cx="6154737" cy="450000"/>
          </a:xfrm>
          <a:prstGeom prst="rect">
            <a:avLst/>
          </a:prstGeom>
        </p:spPr>
        <p:txBody>
          <a:bodyPr/>
          <a:lstStyle>
            <a:lvl1pPr marL="0" indent="0" algn="l" defTabSz="914445" rtl="0" eaLnBrk="1" latinLnBrk="0" hangingPunct="1">
              <a:lnSpc>
                <a:spcPts val="4320"/>
              </a:lnSpc>
              <a:spcBef>
                <a:spcPts val="1001"/>
              </a:spcBef>
              <a:buFont typeface="Arial" panose="020B0604020202020204" pitchFamily="34" charset="0"/>
              <a:buNone/>
              <a:defRPr lang="en-US" sz="2400" b="1" i="0" kern="1200" dirty="0">
                <a:solidFill>
                  <a:srgbClr val="84A9E6"/>
                </a:solidFill>
                <a:latin typeface="Lora" pitchFamily="2" charset="77"/>
                <a:ea typeface="Lora Bold" pitchFamily="34" charset="-122"/>
                <a:cs typeface="Lora Bold" pitchFamily="34" charset="-120"/>
              </a:defRPr>
            </a:lvl1pPr>
          </a:lstStyle>
          <a:p>
            <a:pPr algn="l">
              <a:lnSpc>
                <a:spcPts val="2880"/>
              </a:lnSpc>
            </a:pPr>
            <a:r>
              <a:rPr lang="en-US" sz="2400" b="1" i="0" err="1">
                <a:solidFill>
                  <a:srgbClr val="84A9E6"/>
                </a:solidFill>
                <a:latin typeface="Lora" pitchFamily="2" charset="77"/>
                <a:ea typeface="Lora Bold" pitchFamily="34" charset="-122"/>
                <a:cs typeface="Lora Bold" pitchFamily="34" charset="-120"/>
              </a:rPr>
              <a:t>Sottotitolo</a:t>
            </a:r>
            <a:endParaRPr lang="en-US" sz="2400">
              <a:latin typeface="Lora Medium" pitchFamily="2" charset="77"/>
            </a:endParaRPr>
          </a:p>
        </p:txBody>
      </p:sp>
      <p:sp>
        <p:nvSpPr>
          <p:cNvPr id="4" name="Segnaposto testo 16">
            <a:extLst>
              <a:ext uri="{FF2B5EF4-FFF2-40B4-BE49-F238E27FC236}">
                <a16:creationId xmlns:a16="http://schemas.microsoft.com/office/drawing/2014/main" id="{B8513AD9-0BC6-4DAF-526D-1FE24B33ABD8}"/>
              </a:ext>
            </a:extLst>
          </p:cNvPr>
          <p:cNvSpPr>
            <a:spLocks noGrp="1"/>
          </p:cNvSpPr>
          <p:nvPr>
            <p:ph type="body" sz="quarter" idx="18" hasCustomPrompt="1"/>
          </p:nvPr>
        </p:nvSpPr>
        <p:spPr>
          <a:xfrm>
            <a:off x="1455738" y="4017800"/>
            <a:ext cx="6153150" cy="4173359"/>
          </a:xfrm>
          <a:prstGeom prst="rect">
            <a:avLst/>
          </a:prstGeom>
        </p:spPr>
        <p:txBody>
          <a:bodyPr/>
          <a:lstStyle>
            <a:lvl1pPr marL="457223" marR="0" indent="-457223" algn="l" defTabSz="914445" rtl="0" eaLnBrk="1" fontAlgn="auto" latinLnBrk="0" hangingPunct="1">
              <a:lnSpc>
                <a:spcPts val="2828"/>
              </a:lnSpc>
              <a:spcBef>
                <a:spcPts val="1001"/>
              </a:spcBef>
              <a:spcAft>
                <a:spcPts val="0"/>
              </a:spcAft>
              <a:buClr>
                <a:srgbClr val="2F6DD5"/>
              </a:buClr>
              <a:buSzTx/>
              <a:buFont typeface="+mj-lt"/>
              <a:buAutoNum type="arabicPeriod"/>
              <a:tabLst/>
              <a:defRPr sz="2000"/>
            </a:lvl1pPr>
          </a:lstStyle>
          <a:p>
            <a:pPr marL="0" marR="0" lvl="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a:pP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Sed ut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perspiciatis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unde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omnis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iste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natus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error</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sit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voluptatem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accusantium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doloremque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laudantium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totam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rem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aperiam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eaque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ipsa</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quae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ab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illo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inventore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veritatis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et quasi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architecto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beatae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vitae dicta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sunt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explicabo</a:t>
            </a:r>
            <a:endPar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endParaRPr>
          </a:p>
          <a:p>
            <a:pPr marL="0" marR="0" lvl="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a:pPr>
            <a:endPar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endParaRPr>
          </a:p>
          <a:p>
            <a:pPr marL="0" marR="0" lvl="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a:pPr>
            <a:r>
              <a:rPr lang="it-IT" sz="2000" err="1">
                <a:solidFill>
                  <a:srgbClr val="000000"/>
                </a:solidFill>
                <a:latin typeface="Titillium Web Regular" pitchFamily="34" charset="0"/>
                <a:ea typeface="Titillium Web Regular" pitchFamily="34" charset="-122"/>
                <a:cs typeface="Titillium Web Regular" pitchFamily="34" charset="-120"/>
              </a:rPr>
              <a:t>Laudantium</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totam</a:t>
            </a:r>
            <a:r>
              <a:rPr lang="it-IT" sz="2000">
                <a:solidFill>
                  <a:srgbClr val="000000"/>
                </a:solidFill>
                <a:latin typeface="Titillium Web Regular" pitchFamily="34" charset="0"/>
                <a:ea typeface="Titillium Web Regular" pitchFamily="34" charset="-122"/>
                <a:cs typeface="Titillium Web Regular" pitchFamily="34" charset="-120"/>
              </a:rPr>
              <a:t> rem </a:t>
            </a:r>
            <a:r>
              <a:rPr lang="it-IT" sz="2000" err="1">
                <a:solidFill>
                  <a:srgbClr val="000000"/>
                </a:solidFill>
                <a:latin typeface="Titillium Web Regular" pitchFamily="34" charset="0"/>
                <a:ea typeface="Titillium Web Regular" pitchFamily="34" charset="-122"/>
                <a:cs typeface="Titillium Web Regular" pitchFamily="34" charset="-120"/>
              </a:rPr>
              <a:t>aperiam</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eaque</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ipsa</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quae</a:t>
            </a:r>
            <a:r>
              <a:rPr lang="it-IT" sz="2000">
                <a:solidFill>
                  <a:srgbClr val="000000"/>
                </a:solidFill>
                <a:latin typeface="Titillium Web Regular" pitchFamily="34" charset="0"/>
                <a:ea typeface="Titillium Web Regular" pitchFamily="34" charset="-122"/>
                <a:cs typeface="Titillium Web Regular" pitchFamily="34" charset="-120"/>
              </a:rPr>
              <a:t> ab </a:t>
            </a:r>
            <a:r>
              <a:rPr lang="it-IT" sz="2000" err="1">
                <a:solidFill>
                  <a:srgbClr val="000000"/>
                </a:solidFill>
                <a:latin typeface="Titillium Web Regular" pitchFamily="34" charset="0"/>
                <a:ea typeface="Titillium Web Regular" pitchFamily="34" charset="-122"/>
                <a:cs typeface="Titillium Web Regular" pitchFamily="34" charset="-120"/>
              </a:rPr>
              <a:t>illo</a:t>
            </a:r>
            <a:r>
              <a:rPr lang="it-IT" sz="2000">
                <a:solidFill>
                  <a:srgbClr val="000000"/>
                </a:solidFill>
                <a:latin typeface="Titillium Web Regular" pitchFamily="34" charset="0"/>
                <a:ea typeface="Titillium Web Regular" pitchFamily="34" charset="-122"/>
                <a:cs typeface="Titillium Web Regular" pitchFamily="34" charset="-120"/>
              </a:rPr>
              <a:t> inventore </a:t>
            </a:r>
            <a:r>
              <a:rPr lang="it-IT" sz="2000" err="1">
                <a:solidFill>
                  <a:srgbClr val="000000"/>
                </a:solidFill>
                <a:latin typeface="Titillium Web Regular" pitchFamily="34" charset="0"/>
                <a:ea typeface="Titillium Web Regular" pitchFamily="34" charset="-122"/>
                <a:cs typeface="Titillium Web Regular" pitchFamily="34" charset="-120"/>
              </a:rPr>
              <a:t>veritatis</a:t>
            </a:r>
            <a:r>
              <a:rPr lang="it-IT" sz="2000">
                <a:solidFill>
                  <a:srgbClr val="000000"/>
                </a:solidFill>
                <a:latin typeface="Titillium Web Regular" pitchFamily="34" charset="0"/>
                <a:ea typeface="Titillium Web Regular" pitchFamily="34" charset="-122"/>
                <a:cs typeface="Titillium Web Regular" pitchFamily="34" charset="-120"/>
              </a:rPr>
              <a:t> et quasi </a:t>
            </a:r>
            <a:r>
              <a:rPr lang="it-IT" sz="2000" err="1">
                <a:solidFill>
                  <a:srgbClr val="000000"/>
                </a:solidFill>
                <a:latin typeface="Titillium Web Regular" pitchFamily="34" charset="0"/>
                <a:ea typeface="Titillium Web Regular" pitchFamily="34" charset="-122"/>
                <a:cs typeface="Titillium Web Regular" pitchFamily="34" charset="-120"/>
              </a:rPr>
              <a:t>architecto</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beatae</a:t>
            </a:r>
            <a:r>
              <a:rPr lang="it-IT" sz="2000">
                <a:solidFill>
                  <a:srgbClr val="000000"/>
                </a:solidFill>
                <a:latin typeface="Titillium Web Regular" pitchFamily="34" charset="0"/>
                <a:ea typeface="Titillium Web Regular" pitchFamily="34" charset="-122"/>
                <a:cs typeface="Titillium Web Regular" pitchFamily="34" charset="-120"/>
              </a:rPr>
              <a:t> vitae dicta </a:t>
            </a:r>
            <a:r>
              <a:rPr lang="it-IT" sz="2000" err="1">
                <a:solidFill>
                  <a:srgbClr val="000000"/>
                </a:solidFill>
                <a:latin typeface="Titillium Web Regular" pitchFamily="34" charset="0"/>
                <a:ea typeface="Titillium Web Regular" pitchFamily="34" charset="-122"/>
                <a:cs typeface="Titillium Web Regular" pitchFamily="34" charset="-120"/>
              </a:rPr>
              <a:t>sunt</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explicabo</a:t>
            </a:r>
            <a:r>
              <a:rPr lang="it-IT" sz="2000">
                <a:solidFill>
                  <a:srgbClr val="000000"/>
                </a:solidFill>
                <a:latin typeface="Titillium Web Regular" pitchFamily="34" charset="0"/>
                <a:ea typeface="Titillium Web Regular" pitchFamily="34" charset="-122"/>
                <a:cs typeface="Titillium Web Regular" pitchFamily="34" charset="-120"/>
              </a:rPr>
              <a:t>. </a:t>
            </a:r>
            <a:endParaRPr lang="it-IT" sz="2000"/>
          </a:p>
          <a:p>
            <a:pPr marL="0" marR="0" lvl="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a:pPr>
            <a:endParaRPr lang="it-IT" sz="2000"/>
          </a:p>
        </p:txBody>
      </p:sp>
      <p:sp>
        <p:nvSpPr>
          <p:cNvPr id="5" name="Date Placeholder 4">
            <a:extLst>
              <a:ext uri="{FF2B5EF4-FFF2-40B4-BE49-F238E27FC236}">
                <a16:creationId xmlns:a16="http://schemas.microsoft.com/office/drawing/2014/main" id="{BE13F84C-A1C6-553D-5A76-1328D41CC43E}"/>
              </a:ext>
            </a:extLst>
          </p:cNvPr>
          <p:cNvSpPr>
            <a:spLocks noGrp="1"/>
          </p:cNvSpPr>
          <p:nvPr>
            <p:ph type="dt" sz="half" idx="19"/>
          </p:nvPr>
        </p:nvSpPr>
        <p:spPr/>
        <p:txBody>
          <a:bodyPr/>
          <a:lstStyle/>
          <a:p>
            <a:pPr>
              <a:lnSpc>
                <a:spcPts val="2700"/>
              </a:lnSpc>
            </a:pPr>
            <a:endParaRPr lang="en-US"/>
          </a:p>
        </p:txBody>
      </p:sp>
      <p:sp>
        <p:nvSpPr>
          <p:cNvPr id="6" name="Footer Placeholder 5">
            <a:extLst>
              <a:ext uri="{FF2B5EF4-FFF2-40B4-BE49-F238E27FC236}">
                <a16:creationId xmlns:a16="http://schemas.microsoft.com/office/drawing/2014/main" id="{D6C9403E-E052-A7CD-F80D-167841EEE5AD}"/>
              </a:ext>
            </a:extLst>
          </p:cNvPr>
          <p:cNvSpPr>
            <a:spLocks noGrp="1"/>
          </p:cNvSpPr>
          <p:nvPr>
            <p:ph type="ftr" sz="quarter" idx="20"/>
          </p:nvPr>
        </p:nvSpPr>
        <p:spPr/>
        <p:txBody>
          <a:bodyPr/>
          <a:lstStyle/>
          <a:p>
            <a:pPr algn="l">
              <a:lnSpc>
                <a:spcPts val="2700"/>
              </a:lnSpc>
            </a:pPr>
            <a:r>
              <a:rPr lang="it-IT" b="1">
                <a:ea typeface="Titillium Web Bold" pitchFamily="34" charset="-122"/>
                <a:cs typeface="Titillium Web Bold" pitchFamily="34" charset="-120"/>
              </a:rPr>
              <a:t>Analisi dei divari di genere attraverso i dati dell’INPS. Focus sulle prestazioni e sugli incentivi  all’occupazione</a:t>
            </a:r>
            <a:endParaRPr lang="en-US"/>
          </a:p>
        </p:txBody>
      </p:sp>
      <p:sp>
        <p:nvSpPr>
          <p:cNvPr id="8" name="Slide Number Placeholder 7">
            <a:extLst>
              <a:ext uri="{FF2B5EF4-FFF2-40B4-BE49-F238E27FC236}">
                <a16:creationId xmlns:a16="http://schemas.microsoft.com/office/drawing/2014/main" id="{4939CE64-C525-8471-2663-BFE6AEA9D9F9}"/>
              </a:ext>
            </a:extLst>
          </p:cNvPr>
          <p:cNvSpPr>
            <a:spLocks noGrp="1"/>
          </p:cNvSpPr>
          <p:nvPr>
            <p:ph type="sldNum" sz="quarter" idx="21"/>
          </p:nvPr>
        </p:nvSpPr>
        <p:spPr/>
        <p:txBody>
          <a:bodyPr/>
          <a:lstStyle/>
          <a:p>
            <a:fld id="{3E3B1CE7-D245-DD48-8BD0-A2EC0D09B938}" type="slidenum">
              <a:rPr lang="it-IT" smtClean="0"/>
              <a:pPr/>
              <a:t>‹N›</a:t>
            </a:fld>
            <a:endParaRPr lang="it-IT"/>
          </a:p>
        </p:txBody>
      </p:sp>
    </p:spTree>
    <p:extLst>
      <p:ext uri="{BB962C8B-B14F-4D97-AF65-F5344CB8AC3E}">
        <p14:creationId xmlns:p14="http://schemas.microsoft.com/office/powerpoint/2010/main" val="1932646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magine_verticaleSX">
    <p:bg>
      <p:bgPr>
        <a:solidFill>
          <a:schemeClr val="bg1"/>
        </a:solidFill>
        <a:effectLst/>
      </p:bgPr>
    </p:bg>
    <p:spTree>
      <p:nvGrpSpPr>
        <p:cNvPr id="1" name=""/>
        <p:cNvGrpSpPr/>
        <p:nvPr/>
      </p:nvGrpSpPr>
      <p:grpSpPr>
        <a:xfrm>
          <a:off x="0" y="0"/>
          <a:ext cx="0" cy="0"/>
          <a:chOff x="0" y="0"/>
          <a:chExt cx="0" cy="0"/>
        </a:xfrm>
      </p:grpSpPr>
      <p:sp>
        <p:nvSpPr>
          <p:cNvPr id="9" name="Segnaposto immagine 8">
            <a:extLst>
              <a:ext uri="{FF2B5EF4-FFF2-40B4-BE49-F238E27FC236}">
                <a16:creationId xmlns:a16="http://schemas.microsoft.com/office/drawing/2014/main" id="{7F778D18-9A3E-D024-F787-8CE9C861DACE}"/>
              </a:ext>
            </a:extLst>
          </p:cNvPr>
          <p:cNvSpPr>
            <a:spLocks noGrp="1"/>
          </p:cNvSpPr>
          <p:nvPr>
            <p:ph type="pic" sz="quarter" idx="13"/>
          </p:nvPr>
        </p:nvSpPr>
        <p:spPr>
          <a:xfrm>
            <a:off x="0" y="-19048"/>
            <a:ext cx="9144000" cy="10306049"/>
          </a:xfrm>
          <a:prstGeom prst="rect">
            <a:avLst/>
          </a:prstGeom>
          <a:noFill/>
        </p:spPr>
        <p:txBody>
          <a:bodyPr/>
          <a:lstStyle/>
          <a:p>
            <a:endParaRPr lang="it-IT"/>
          </a:p>
        </p:txBody>
      </p:sp>
      <p:sp>
        <p:nvSpPr>
          <p:cNvPr id="2" name="Segnaposto titolo 15">
            <a:extLst>
              <a:ext uri="{FF2B5EF4-FFF2-40B4-BE49-F238E27FC236}">
                <a16:creationId xmlns:a16="http://schemas.microsoft.com/office/drawing/2014/main" id="{FD712B6B-1CFA-AFD5-0830-674902628306}"/>
              </a:ext>
            </a:extLst>
          </p:cNvPr>
          <p:cNvSpPr>
            <a:spLocks noGrp="1"/>
          </p:cNvSpPr>
          <p:nvPr>
            <p:ph type="title"/>
          </p:nvPr>
        </p:nvSpPr>
        <p:spPr>
          <a:xfrm>
            <a:off x="10139679" y="2267589"/>
            <a:ext cx="6153150" cy="714375"/>
          </a:xfrm>
          <a:prstGeom prst="rect">
            <a:avLst/>
          </a:prstGeom>
        </p:spPr>
        <p:txBody>
          <a:bodyPr vert="horz" lIns="91440" tIns="45720" rIns="91440" bIns="45720" rtlCol="0" anchor="ctr">
            <a:noAutofit/>
          </a:bodyPr>
          <a:lstStyle>
            <a:lvl1pPr>
              <a:defRPr b="1" i="0">
                <a:latin typeface="Titillium Web" pitchFamily="2" charset="77"/>
              </a:defRPr>
            </a:lvl1pPr>
          </a:lstStyle>
          <a:p>
            <a:r>
              <a:rPr lang="it-IT"/>
              <a:t>Titolo</a:t>
            </a:r>
          </a:p>
        </p:txBody>
      </p:sp>
      <p:sp>
        <p:nvSpPr>
          <p:cNvPr id="3" name="Segnaposto testo 12">
            <a:extLst>
              <a:ext uri="{FF2B5EF4-FFF2-40B4-BE49-F238E27FC236}">
                <a16:creationId xmlns:a16="http://schemas.microsoft.com/office/drawing/2014/main" id="{536D6A76-7FB8-7D73-96E6-AB3A6A093B86}"/>
              </a:ext>
            </a:extLst>
          </p:cNvPr>
          <p:cNvSpPr>
            <a:spLocks noGrp="1"/>
          </p:cNvSpPr>
          <p:nvPr>
            <p:ph type="body" sz="quarter" idx="17" hasCustomPrompt="1"/>
          </p:nvPr>
        </p:nvSpPr>
        <p:spPr>
          <a:xfrm>
            <a:off x="10244133" y="3427737"/>
            <a:ext cx="6154737" cy="450000"/>
          </a:xfrm>
          <a:prstGeom prst="rect">
            <a:avLst/>
          </a:prstGeom>
        </p:spPr>
        <p:txBody>
          <a:bodyPr/>
          <a:lstStyle>
            <a:lvl1pPr marL="0" indent="0" algn="l" defTabSz="914445" rtl="0" eaLnBrk="1" latinLnBrk="0" hangingPunct="1">
              <a:lnSpc>
                <a:spcPts val="4320"/>
              </a:lnSpc>
              <a:spcBef>
                <a:spcPts val="1001"/>
              </a:spcBef>
              <a:buFont typeface="Arial" panose="020B0604020202020204" pitchFamily="34" charset="0"/>
              <a:buNone/>
              <a:defRPr lang="en-US" sz="2400" b="1" i="0" kern="1200" dirty="0">
                <a:solidFill>
                  <a:srgbClr val="84A9E6"/>
                </a:solidFill>
                <a:latin typeface="Lora" pitchFamily="2" charset="77"/>
                <a:ea typeface="Lora Bold" pitchFamily="34" charset="-122"/>
                <a:cs typeface="Lora Bold" pitchFamily="34" charset="-120"/>
              </a:defRPr>
            </a:lvl1pPr>
          </a:lstStyle>
          <a:p>
            <a:pPr algn="l">
              <a:lnSpc>
                <a:spcPts val="2880"/>
              </a:lnSpc>
            </a:pPr>
            <a:r>
              <a:rPr lang="en-US" sz="2400" b="1" i="0" err="1">
                <a:solidFill>
                  <a:srgbClr val="84A9E6"/>
                </a:solidFill>
                <a:latin typeface="Lora" pitchFamily="2" charset="77"/>
                <a:ea typeface="Lora Bold" pitchFamily="34" charset="-122"/>
                <a:cs typeface="Lora Bold" pitchFamily="34" charset="-120"/>
              </a:rPr>
              <a:t>Sottotitolo</a:t>
            </a:r>
            <a:endParaRPr lang="en-US" sz="2400">
              <a:latin typeface="Lora Medium" pitchFamily="2" charset="77"/>
            </a:endParaRPr>
          </a:p>
        </p:txBody>
      </p:sp>
      <p:sp>
        <p:nvSpPr>
          <p:cNvPr id="4" name="Segnaposto testo 16">
            <a:extLst>
              <a:ext uri="{FF2B5EF4-FFF2-40B4-BE49-F238E27FC236}">
                <a16:creationId xmlns:a16="http://schemas.microsoft.com/office/drawing/2014/main" id="{B8513AD9-0BC6-4DAF-526D-1FE24B33ABD8}"/>
              </a:ext>
            </a:extLst>
          </p:cNvPr>
          <p:cNvSpPr>
            <a:spLocks noGrp="1"/>
          </p:cNvSpPr>
          <p:nvPr>
            <p:ph type="body" sz="quarter" idx="18" hasCustomPrompt="1"/>
          </p:nvPr>
        </p:nvSpPr>
        <p:spPr>
          <a:xfrm>
            <a:off x="10244132" y="4017799"/>
            <a:ext cx="6153150" cy="3698844"/>
          </a:xfrm>
          <a:prstGeom prst="rect">
            <a:avLst/>
          </a:prstGeom>
        </p:spPr>
        <p:txBody>
          <a:bodyPr/>
          <a:lstStyle>
            <a:lvl1pPr marL="0" marR="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sz="2000"/>
            </a:lvl1pPr>
          </a:lstStyle>
          <a:p>
            <a:pPr marL="0" marR="0" lvl="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a:pP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Sed ut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perspiciatis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unde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omnis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iste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natus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error</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sit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voluptatem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accusantium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doloremque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laudantium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totam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rem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aperiam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eaque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ipsa</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quae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ab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illo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inventore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veritatis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et quasi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architecto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beatae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vitae dicta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sunt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explicabo</a:t>
            </a:r>
            <a:endPar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endParaRPr>
          </a:p>
          <a:p>
            <a:pPr marL="0" marR="0" lvl="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a:pPr>
            <a:endPar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endParaRPr>
          </a:p>
          <a:p>
            <a:pPr marL="0" marR="0" lvl="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a:pPr>
            <a:r>
              <a:rPr lang="it-IT" sz="2000" err="1">
                <a:solidFill>
                  <a:srgbClr val="000000"/>
                </a:solidFill>
                <a:latin typeface="Titillium Web Regular" pitchFamily="34" charset="0"/>
                <a:ea typeface="Titillium Web Regular" pitchFamily="34" charset="-122"/>
                <a:cs typeface="Titillium Web Regular" pitchFamily="34" charset="-120"/>
              </a:rPr>
              <a:t>Laudantium</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totam</a:t>
            </a:r>
            <a:r>
              <a:rPr lang="it-IT" sz="2000">
                <a:solidFill>
                  <a:srgbClr val="000000"/>
                </a:solidFill>
                <a:latin typeface="Titillium Web Regular" pitchFamily="34" charset="0"/>
                <a:ea typeface="Titillium Web Regular" pitchFamily="34" charset="-122"/>
                <a:cs typeface="Titillium Web Regular" pitchFamily="34" charset="-120"/>
              </a:rPr>
              <a:t> rem </a:t>
            </a:r>
            <a:r>
              <a:rPr lang="it-IT" sz="2000" err="1">
                <a:solidFill>
                  <a:srgbClr val="000000"/>
                </a:solidFill>
                <a:latin typeface="Titillium Web Regular" pitchFamily="34" charset="0"/>
                <a:ea typeface="Titillium Web Regular" pitchFamily="34" charset="-122"/>
                <a:cs typeface="Titillium Web Regular" pitchFamily="34" charset="-120"/>
              </a:rPr>
              <a:t>aperiam</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eaque</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ipsa</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quae</a:t>
            </a:r>
            <a:r>
              <a:rPr lang="it-IT" sz="2000">
                <a:solidFill>
                  <a:srgbClr val="000000"/>
                </a:solidFill>
                <a:latin typeface="Titillium Web Regular" pitchFamily="34" charset="0"/>
                <a:ea typeface="Titillium Web Regular" pitchFamily="34" charset="-122"/>
                <a:cs typeface="Titillium Web Regular" pitchFamily="34" charset="-120"/>
              </a:rPr>
              <a:t> ab </a:t>
            </a:r>
            <a:r>
              <a:rPr lang="it-IT" sz="2000" err="1">
                <a:solidFill>
                  <a:srgbClr val="000000"/>
                </a:solidFill>
                <a:latin typeface="Titillium Web Regular" pitchFamily="34" charset="0"/>
                <a:ea typeface="Titillium Web Regular" pitchFamily="34" charset="-122"/>
                <a:cs typeface="Titillium Web Regular" pitchFamily="34" charset="-120"/>
              </a:rPr>
              <a:t>illo</a:t>
            </a:r>
            <a:r>
              <a:rPr lang="it-IT" sz="2000">
                <a:solidFill>
                  <a:srgbClr val="000000"/>
                </a:solidFill>
                <a:latin typeface="Titillium Web Regular" pitchFamily="34" charset="0"/>
                <a:ea typeface="Titillium Web Regular" pitchFamily="34" charset="-122"/>
                <a:cs typeface="Titillium Web Regular" pitchFamily="34" charset="-120"/>
              </a:rPr>
              <a:t> inventore </a:t>
            </a:r>
            <a:r>
              <a:rPr lang="it-IT" sz="2000" err="1">
                <a:solidFill>
                  <a:srgbClr val="000000"/>
                </a:solidFill>
                <a:latin typeface="Titillium Web Regular" pitchFamily="34" charset="0"/>
                <a:ea typeface="Titillium Web Regular" pitchFamily="34" charset="-122"/>
                <a:cs typeface="Titillium Web Regular" pitchFamily="34" charset="-120"/>
              </a:rPr>
              <a:t>veritatis</a:t>
            </a:r>
            <a:r>
              <a:rPr lang="it-IT" sz="2000">
                <a:solidFill>
                  <a:srgbClr val="000000"/>
                </a:solidFill>
                <a:latin typeface="Titillium Web Regular" pitchFamily="34" charset="0"/>
                <a:ea typeface="Titillium Web Regular" pitchFamily="34" charset="-122"/>
                <a:cs typeface="Titillium Web Regular" pitchFamily="34" charset="-120"/>
              </a:rPr>
              <a:t> et quasi </a:t>
            </a:r>
            <a:r>
              <a:rPr lang="it-IT" sz="2000" err="1">
                <a:solidFill>
                  <a:srgbClr val="000000"/>
                </a:solidFill>
                <a:latin typeface="Titillium Web Regular" pitchFamily="34" charset="0"/>
                <a:ea typeface="Titillium Web Regular" pitchFamily="34" charset="-122"/>
                <a:cs typeface="Titillium Web Regular" pitchFamily="34" charset="-120"/>
              </a:rPr>
              <a:t>architecto</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beatae</a:t>
            </a:r>
            <a:r>
              <a:rPr lang="it-IT" sz="2000">
                <a:solidFill>
                  <a:srgbClr val="000000"/>
                </a:solidFill>
                <a:latin typeface="Titillium Web Regular" pitchFamily="34" charset="0"/>
                <a:ea typeface="Titillium Web Regular" pitchFamily="34" charset="-122"/>
                <a:cs typeface="Titillium Web Regular" pitchFamily="34" charset="-120"/>
              </a:rPr>
              <a:t> vitae dicta </a:t>
            </a:r>
            <a:r>
              <a:rPr lang="it-IT" sz="2000" err="1">
                <a:solidFill>
                  <a:srgbClr val="000000"/>
                </a:solidFill>
                <a:latin typeface="Titillium Web Regular" pitchFamily="34" charset="0"/>
                <a:ea typeface="Titillium Web Regular" pitchFamily="34" charset="-122"/>
                <a:cs typeface="Titillium Web Regular" pitchFamily="34" charset="-120"/>
              </a:rPr>
              <a:t>sunt</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explicabo</a:t>
            </a:r>
            <a:r>
              <a:rPr lang="it-IT" sz="2000">
                <a:solidFill>
                  <a:srgbClr val="000000"/>
                </a:solidFill>
                <a:latin typeface="Titillium Web Regular" pitchFamily="34" charset="0"/>
                <a:ea typeface="Titillium Web Regular" pitchFamily="34" charset="-122"/>
                <a:cs typeface="Titillium Web Regular" pitchFamily="34" charset="-120"/>
              </a:rPr>
              <a:t>. </a:t>
            </a:r>
            <a:endParaRPr lang="it-IT" sz="2000"/>
          </a:p>
          <a:p>
            <a:pPr marL="0" marR="0" lvl="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a:pPr>
            <a:endParaRPr lang="it-IT" sz="2000"/>
          </a:p>
        </p:txBody>
      </p:sp>
      <p:pic>
        <p:nvPicPr>
          <p:cNvPr id="6" name="Image 1">
            <a:extLst>
              <a:ext uri="{FF2B5EF4-FFF2-40B4-BE49-F238E27FC236}">
                <a16:creationId xmlns:a16="http://schemas.microsoft.com/office/drawing/2014/main" id="{87E98668-6612-0490-7F60-87644188993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646400" y="520120"/>
            <a:ext cx="944418" cy="1160918"/>
          </a:xfrm>
          <a:prstGeom prst="rect">
            <a:avLst/>
          </a:prstGeom>
        </p:spPr>
      </p:pic>
      <p:sp>
        <p:nvSpPr>
          <p:cNvPr id="8" name="Date Placeholder 7">
            <a:extLst>
              <a:ext uri="{FF2B5EF4-FFF2-40B4-BE49-F238E27FC236}">
                <a16:creationId xmlns:a16="http://schemas.microsoft.com/office/drawing/2014/main" id="{24FE9673-EFF3-E1A8-6AD3-51004E824218}"/>
              </a:ext>
            </a:extLst>
          </p:cNvPr>
          <p:cNvSpPr>
            <a:spLocks noGrp="1"/>
          </p:cNvSpPr>
          <p:nvPr>
            <p:ph type="dt" sz="half" idx="19"/>
          </p:nvPr>
        </p:nvSpPr>
        <p:spPr/>
        <p:txBody>
          <a:bodyPr/>
          <a:lstStyle>
            <a:lvl1pPr>
              <a:defRPr>
                <a:solidFill>
                  <a:schemeClr val="bg1"/>
                </a:solidFill>
              </a:defRPr>
            </a:lvl1pPr>
          </a:lstStyle>
          <a:p>
            <a:pPr>
              <a:lnSpc>
                <a:spcPts val="2700"/>
              </a:lnSpc>
            </a:pPr>
            <a:endParaRPr lang="en-US"/>
          </a:p>
        </p:txBody>
      </p:sp>
      <p:sp>
        <p:nvSpPr>
          <p:cNvPr id="12" name="Footer Placeholder 11">
            <a:extLst>
              <a:ext uri="{FF2B5EF4-FFF2-40B4-BE49-F238E27FC236}">
                <a16:creationId xmlns:a16="http://schemas.microsoft.com/office/drawing/2014/main" id="{0FD5CD2C-C67F-3C4C-D6A2-A347472E5FD7}"/>
              </a:ext>
            </a:extLst>
          </p:cNvPr>
          <p:cNvSpPr>
            <a:spLocks noGrp="1"/>
          </p:cNvSpPr>
          <p:nvPr>
            <p:ph type="ftr" sz="quarter" idx="20"/>
          </p:nvPr>
        </p:nvSpPr>
        <p:spPr/>
        <p:txBody>
          <a:bodyPr/>
          <a:lstStyle>
            <a:lvl1pPr>
              <a:defRPr>
                <a:solidFill>
                  <a:schemeClr val="bg1"/>
                </a:solidFill>
              </a:defRPr>
            </a:lvl1pPr>
          </a:lstStyle>
          <a:p>
            <a:pPr algn="l">
              <a:lnSpc>
                <a:spcPts val="2700"/>
              </a:lnSpc>
            </a:pPr>
            <a:r>
              <a:rPr lang="it-IT" b="1">
                <a:ea typeface="Titillium Web Bold" pitchFamily="34" charset="-122"/>
                <a:cs typeface="Titillium Web Bold" pitchFamily="34" charset="-120"/>
              </a:rPr>
              <a:t>Analisi dei divari di genere attraverso i dati dell’INPS. Focus sulle prestazioni e sugli incentivi  all’occupazione</a:t>
            </a:r>
            <a:endParaRPr lang="en-US" dirty="0"/>
          </a:p>
        </p:txBody>
      </p:sp>
      <p:sp>
        <p:nvSpPr>
          <p:cNvPr id="13" name="Slide Number Placeholder 12">
            <a:extLst>
              <a:ext uri="{FF2B5EF4-FFF2-40B4-BE49-F238E27FC236}">
                <a16:creationId xmlns:a16="http://schemas.microsoft.com/office/drawing/2014/main" id="{B38071B1-6BB9-6A0B-9BF0-3892BA887E64}"/>
              </a:ext>
            </a:extLst>
          </p:cNvPr>
          <p:cNvSpPr>
            <a:spLocks noGrp="1"/>
          </p:cNvSpPr>
          <p:nvPr>
            <p:ph type="sldNum" sz="quarter" idx="21"/>
          </p:nvPr>
        </p:nvSpPr>
        <p:spPr/>
        <p:txBody>
          <a:bodyPr/>
          <a:lstStyle>
            <a:lvl1pPr>
              <a:defRPr>
                <a:solidFill>
                  <a:schemeClr val="bg1"/>
                </a:solidFill>
              </a:defRPr>
            </a:lvl1pPr>
          </a:lstStyle>
          <a:p>
            <a:fld id="{3E3B1CE7-D245-DD48-8BD0-A2EC0D09B938}" type="slidenum">
              <a:rPr lang="it-IT" smtClean="0"/>
              <a:pPr/>
              <a:t>‹N›</a:t>
            </a:fld>
            <a:endParaRPr lang="it-IT"/>
          </a:p>
        </p:txBody>
      </p:sp>
    </p:spTree>
    <p:extLst>
      <p:ext uri="{BB962C8B-B14F-4D97-AF65-F5344CB8AC3E}">
        <p14:creationId xmlns:p14="http://schemas.microsoft.com/office/powerpoint/2010/main" val="39482649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magine_a tutto schermo">
    <p:spTree>
      <p:nvGrpSpPr>
        <p:cNvPr id="1" name=""/>
        <p:cNvGrpSpPr/>
        <p:nvPr/>
      </p:nvGrpSpPr>
      <p:grpSpPr>
        <a:xfrm>
          <a:off x="0" y="0"/>
          <a:ext cx="0" cy="0"/>
          <a:chOff x="0" y="0"/>
          <a:chExt cx="0" cy="0"/>
        </a:xfrm>
      </p:grpSpPr>
      <p:sp>
        <p:nvSpPr>
          <p:cNvPr id="10" name="Segnaposto immagine 8">
            <a:extLst>
              <a:ext uri="{FF2B5EF4-FFF2-40B4-BE49-F238E27FC236}">
                <a16:creationId xmlns:a16="http://schemas.microsoft.com/office/drawing/2014/main" id="{E9BC2CFC-81D0-7B2A-EA1D-A2ED4A748FEE}"/>
              </a:ext>
            </a:extLst>
          </p:cNvPr>
          <p:cNvSpPr>
            <a:spLocks noGrp="1"/>
          </p:cNvSpPr>
          <p:nvPr>
            <p:ph type="pic" sz="quarter" idx="13"/>
          </p:nvPr>
        </p:nvSpPr>
        <p:spPr>
          <a:xfrm>
            <a:off x="16902" y="0"/>
            <a:ext cx="18271098" cy="10287000"/>
          </a:xfrm>
          <a:prstGeom prst="rect">
            <a:avLst/>
          </a:prstGeom>
          <a:noFill/>
        </p:spPr>
        <p:txBody>
          <a:bodyPr/>
          <a:lstStyle/>
          <a:p>
            <a:endParaRPr lang="it-IT"/>
          </a:p>
        </p:txBody>
      </p:sp>
      <p:sp>
        <p:nvSpPr>
          <p:cNvPr id="19" name="Segnaposto titolo 9">
            <a:extLst>
              <a:ext uri="{FF2B5EF4-FFF2-40B4-BE49-F238E27FC236}">
                <a16:creationId xmlns:a16="http://schemas.microsoft.com/office/drawing/2014/main" id="{33979418-B744-11C1-0C4F-AFB41E5E6954}"/>
              </a:ext>
            </a:extLst>
          </p:cNvPr>
          <p:cNvSpPr>
            <a:spLocks noGrp="1"/>
          </p:cNvSpPr>
          <p:nvPr>
            <p:ph type="title" hasCustomPrompt="1"/>
          </p:nvPr>
        </p:nvSpPr>
        <p:spPr>
          <a:xfrm>
            <a:off x="1532977" y="3644211"/>
            <a:ext cx="15134042" cy="3471069"/>
          </a:xfrm>
          <a:prstGeom prst="rect">
            <a:avLst/>
          </a:prstGeom>
        </p:spPr>
        <p:txBody>
          <a:bodyPr vert="horz" lIns="91440" tIns="45720" rIns="91440" bIns="45720" rtlCol="0" anchor="t">
            <a:noAutofit/>
          </a:bodyPr>
          <a:lstStyle>
            <a:lvl1pPr>
              <a:lnSpc>
                <a:spcPts val="8001"/>
              </a:lnSpc>
              <a:defRPr sz="7500" b="1" i="0">
                <a:solidFill>
                  <a:schemeClr val="bg1"/>
                </a:solidFill>
                <a:latin typeface="Titillium Web" pitchFamily="2" charset="77"/>
              </a:defRPr>
            </a:lvl1pPr>
          </a:lstStyle>
          <a:p>
            <a:r>
              <a:rPr lang="it-IT"/>
              <a:t>Sed ut </a:t>
            </a:r>
            <a:r>
              <a:rPr lang="it-IT" err="1"/>
              <a:t>perspiciatis</a:t>
            </a:r>
            <a:r>
              <a:rPr lang="it-IT"/>
              <a:t> </a:t>
            </a:r>
            <a:r>
              <a:rPr lang="it-IT" err="1"/>
              <a:t>unde</a:t>
            </a:r>
            <a:r>
              <a:rPr lang="it-IT"/>
              <a:t> omnis </a:t>
            </a:r>
            <a:r>
              <a:rPr lang="it-IT" err="1"/>
              <a:t>iste</a:t>
            </a:r>
            <a:r>
              <a:rPr lang="it-IT"/>
              <a:t> </a:t>
            </a:r>
            <a:r>
              <a:rPr lang="it-IT" err="1"/>
              <a:t>natus</a:t>
            </a:r>
            <a:r>
              <a:rPr lang="it-IT"/>
              <a:t> </a:t>
            </a:r>
            <a:r>
              <a:rPr lang="it-IT" err="1"/>
              <a:t>error</a:t>
            </a:r>
            <a:r>
              <a:rPr lang="it-IT"/>
              <a:t> </a:t>
            </a:r>
            <a:r>
              <a:rPr lang="it-IT" err="1"/>
              <a:t>sit</a:t>
            </a:r>
            <a:r>
              <a:rPr lang="it-IT"/>
              <a:t> </a:t>
            </a:r>
            <a:r>
              <a:rPr lang="it-IT" err="1"/>
              <a:t>voluptatem</a:t>
            </a:r>
            <a:r>
              <a:rPr lang="it-IT"/>
              <a:t> </a:t>
            </a:r>
            <a:r>
              <a:rPr lang="it-IT" err="1"/>
              <a:t>accusantium</a:t>
            </a:r>
            <a:r>
              <a:rPr lang="it-IT"/>
              <a:t>.</a:t>
            </a:r>
          </a:p>
        </p:txBody>
      </p:sp>
      <p:sp>
        <p:nvSpPr>
          <p:cNvPr id="22" name="Segnaposto testo 21">
            <a:extLst>
              <a:ext uri="{FF2B5EF4-FFF2-40B4-BE49-F238E27FC236}">
                <a16:creationId xmlns:a16="http://schemas.microsoft.com/office/drawing/2014/main" id="{E51C7E32-ED79-A394-3A30-5F2B9AE01171}"/>
              </a:ext>
            </a:extLst>
          </p:cNvPr>
          <p:cNvSpPr>
            <a:spLocks noGrp="1"/>
          </p:cNvSpPr>
          <p:nvPr>
            <p:ph type="body" sz="quarter" idx="15" hasCustomPrompt="1"/>
          </p:nvPr>
        </p:nvSpPr>
        <p:spPr>
          <a:xfrm>
            <a:off x="1532977" y="3056519"/>
            <a:ext cx="2692400" cy="385445"/>
          </a:xfrm>
          <a:prstGeom prst="rect">
            <a:avLst/>
          </a:prstGeom>
        </p:spPr>
        <p:txBody>
          <a:bodyPr/>
          <a:lstStyle>
            <a:lvl1pPr>
              <a:defRPr lang="it-IT" sz="2000" b="0" i="0" kern="1200" dirty="0" smtClean="0">
                <a:solidFill>
                  <a:srgbClr val="66E8F9"/>
                </a:solidFill>
                <a:latin typeface="Titillium Web Regular" pitchFamily="34" charset="0"/>
                <a:ea typeface="Titillium Web Regular" pitchFamily="34" charset="-122"/>
                <a:cs typeface="Titillium Web Regular" pitchFamily="34" charset="-120"/>
              </a:defRPr>
            </a:lvl1pPr>
          </a:lstStyle>
          <a:p>
            <a:pPr marL="0" marR="0" lvl="0" indent="0" algn="l" defTabSz="914445" rtl="0" eaLnBrk="1" fontAlgn="auto" latinLnBrk="0" hangingPunct="1">
              <a:lnSpc>
                <a:spcPct val="90000"/>
              </a:lnSpc>
              <a:spcBef>
                <a:spcPts val="1001"/>
              </a:spcBef>
              <a:spcAft>
                <a:spcPts val="0"/>
              </a:spcAft>
              <a:buClrTx/>
              <a:buSzTx/>
              <a:buFont typeface="Arial" panose="020B0604020202020204" pitchFamily="34" charset="0"/>
              <a:buNone/>
              <a:tabLst/>
              <a:defRPr/>
            </a:pPr>
            <a:r>
              <a:rPr lang="it-IT"/>
              <a:t>Etichetta</a:t>
            </a:r>
            <a:endParaRPr lang="en-US" sz="2400"/>
          </a:p>
          <a:p>
            <a:pPr lvl="0"/>
            <a:endParaRPr lang="it-IT"/>
          </a:p>
        </p:txBody>
      </p:sp>
      <p:sp>
        <p:nvSpPr>
          <p:cNvPr id="2" name="Date Placeholder 1">
            <a:extLst>
              <a:ext uri="{FF2B5EF4-FFF2-40B4-BE49-F238E27FC236}">
                <a16:creationId xmlns:a16="http://schemas.microsoft.com/office/drawing/2014/main" id="{FA21628A-BBAE-FADF-DA89-486AD303CBA7}"/>
              </a:ext>
            </a:extLst>
          </p:cNvPr>
          <p:cNvSpPr>
            <a:spLocks noGrp="1"/>
          </p:cNvSpPr>
          <p:nvPr>
            <p:ph type="dt" sz="half" idx="16"/>
          </p:nvPr>
        </p:nvSpPr>
        <p:spPr/>
        <p:txBody>
          <a:bodyPr/>
          <a:lstStyle>
            <a:lvl1pPr>
              <a:defRPr>
                <a:solidFill>
                  <a:schemeClr val="bg1"/>
                </a:solidFill>
              </a:defRPr>
            </a:lvl1pPr>
          </a:lstStyle>
          <a:p>
            <a:pPr>
              <a:lnSpc>
                <a:spcPts val="2700"/>
              </a:lnSpc>
            </a:pPr>
            <a:endParaRPr lang="en-US" dirty="0"/>
          </a:p>
        </p:txBody>
      </p:sp>
      <p:sp>
        <p:nvSpPr>
          <p:cNvPr id="3" name="Footer Placeholder 2">
            <a:extLst>
              <a:ext uri="{FF2B5EF4-FFF2-40B4-BE49-F238E27FC236}">
                <a16:creationId xmlns:a16="http://schemas.microsoft.com/office/drawing/2014/main" id="{A66090F7-8342-AA60-EFA5-20DF7B0E6507}"/>
              </a:ext>
            </a:extLst>
          </p:cNvPr>
          <p:cNvSpPr>
            <a:spLocks noGrp="1"/>
          </p:cNvSpPr>
          <p:nvPr>
            <p:ph type="ftr" sz="quarter" idx="17"/>
          </p:nvPr>
        </p:nvSpPr>
        <p:spPr>
          <a:xfrm>
            <a:off x="1565669" y="9086932"/>
            <a:ext cx="6172200" cy="547688"/>
          </a:xfrm>
        </p:spPr>
        <p:txBody>
          <a:bodyPr/>
          <a:lstStyle>
            <a:lvl1pPr>
              <a:defRPr>
                <a:solidFill>
                  <a:schemeClr val="bg1"/>
                </a:solidFill>
              </a:defRPr>
            </a:lvl1pPr>
          </a:lstStyle>
          <a:p>
            <a:pPr algn="l">
              <a:lnSpc>
                <a:spcPts val="2700"/>
              </a:lnSpc>
            </a:pPr>
            <a:r>
              <a:rPr lang="it-IT" b="1">
                <a:ea typeface="Titillium Web Bold" pitchFamily="34" charset="-122"/>
                <a:cs typeface="Titillium Web Bold" pitchFamily="34" charset="-120"/>
              </a:rPr>
              <a:t>Analisi dei divari di genere attraverso i dati dell’INPS. Focus sulle prestazioni e sugli incentivi  all’occupazione</a:t>
            </a:r>
            <a:endParaRPr lang="en-US" dirty="0"/>
          </a:p>
        </p:txBody>
      </p:sp>
      <p:sp>
        <p:nvSpPr>
          <p:cNvPr id="4" name="Slide Number Placeholder 3">
            <a:extLst>
              <a:ext uri="{FF2B5EF4-FFF2-40B4-BE49-F238E27FC236}">
                <a16:creationId xmlns:a16="http://schemas.microsoft.com/office/drawing/2014/main" id="{EC6BC972-A5CE-4381-68C8-DD7B1753CC95}"/>
              </a:ext>
            </a:extLst>
          </p:cNvPr>
          <p:cNvSpPr>
            <a:spLocks noGrp="1"/>
          </p:cNvSpPr>
          <p:nvPr>
            <p:ph type="sldNum" sz="quarter" idx="18"/>
          </p:nvPr>
        </p:nvSpPr>
        <p:spPr/>
        <p:txBody>
          <a:bodyPr/>
          <a:lstStyle>
            <a:lvl1pPr>
              <a:defRPr>
                <a:solidFill>
                  <a:schemeClr val="bg1"/>
                </a:solidFill>
              </a:defRPr>
            </a:lvl1pPr>
          </a:lstStyle>
          <a:p>
            <a:fld id="{3E3B1CE7-D245-DD48-8BD0-A2EC0D09B938}" type="slidenum">
              <a:rPr lang="it-IT" smtClean="0"/>
              <a:pPr/>
              <a:t>‹N›</a:t>
            </a:fld>
            <a:endParaRPr lang="it-IT"/>
          </a:p>
        </p:txBody>
      </p:sp>
    </p:spTree>
    <p:extLst>
      <p:ext uri="{BB962C8B-B14F-4D97-AF65-F5344CB8AC3E}">
        <p14:creationId xmlns:p14="http://schemas.microsoft.com/office/powerpoint/2010/main" val="21944022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Grafico_v1">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5F8564D-493C-75D5-FCC5-2F25BCB94865}"/>
              </a:ext>
            </a:extLst>
          </p:cNvPr>
          <p:cNvSpPr/>
          <p:nvPr userDrawn="1"/>
        </p:nvSpPr>
        <p:spPr>
          <a:xfrm>
            <a:off x="9144002" y="0"/>
            <a:ext cx="9163313" cy="10287000"/>
          </a:xfrm>
          <a:prstGeom prst="rect">
            <a:avLst/>
          </a:prstGeom>
          <a:solidFill>
            <a:srgbClr val="F3F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9" name="Segnaposto testo 12">
            <a:extLst>
              <a:ext uri="{FF2B5EF4-FFF2-40B4-BE49-F238E27FC236}">
                <a16:creationId xmlns:a16="http://schemas.microsoft.com/office/drawing/2014/main" id="{F481EEF3-5E8D-071F-87F6-1968B9ACE711}"/>
              </a:ext>
            </a:extLst>
          </p:cNvPr>
          <p:cNvSpPr>
            <a:spLocks noGrp="1"/>
          </p:cNvSpPr>
          <p:nvPr>
            <p:ph type="body" sz="quarter" idx="15" hasCustomPrompt="1"/>
          </p:nvPr>
        </p:nvSpPr>
        <p:spPr>
          <a:xfrm>
            <a:off x="1455738" y="3803081"/>
            <a:ext cx="6154737" cy="450000"/>
          </a:xfrm>
          <a:prstGeom prst="rect">
            <a:avLst/>
          </a:prstGeom>
        </p:spPr>
        <p:txBody>
          <a:bodyPr/>
          <a:lstStyle>
            <a:lvl1pPr marL="0" indent="0" algn="l" defTabSz="914445" rtl="0" eaLnBrk="1" latinLnBrk="0" hangingPunct="1">
              <a:lnSpc>
                <a:spcPts val="4320"/>
              </a:lnSpc>
              <a:spcBef>
                <a:spcPts val="1001"/>
              </a:spcBef>
              <a:buFont typeface="Arial" panose="020B0604020202020204" pitchFamily="34" charset="0"/>
              <a:buNone/>
              <a:defRPr lang="en-US" sz="2400" b="1" i="0" kern="1200" dirty="0">
                <a:solidFill>
                  <a:srgbClr val="84A9E6"/>
                </a:solidFill>
                <a:latin typeface="Lora" pitchFamily="2" charset="77"/>
                <a:ea typeface="Lora Bold" pitchFamily="34" charset="-122"/>
                <a:cs typeface="Lora Bold" pitchFamily="34" charset="-120"/>
              </a:defRPr>
            </a:lvl1pPr>
          </a:lstStyle>
          <a:p>
            <a:pPr algn="l">
              <a:lnSpc>
                <a:spcPts val="2880"/>
              </a:lnSpc>
            </a:pPr>
            <a:r>
              <a:rPr lang="en-US" sz="2400" b="1" i="0" err="1">
                <a:solidFill>
                  <a:srgbClr val="84A9E6"/>
                </a:solidFill>
                <a:latin typeface="Lora" pitchFamily="2" charset="77"/>
                <a:ea typeface="Lora Bold" pitchFamily="34" charset="-122"/>
                <a:cs typeface="Lora Bold" pitchFamily="34" charset="-120"/>
              </a:rPr>
              <a:t>Sottotitolo</a:t>
            </a:r>
            <a:endParaRPr lang="en-US" sz="2400">
              <a:latin typeface="Lora Medium" pitchFamily="2" charset="77"/>
            </a:endParaRPr>
          </a:p>
        </p:txBody>
      </p:sp>
      <p:sp>
        <p:nvSpPr>
          <p:cNvPr id="10" name="Segnaposto testo 16">
            <a:extLst>
              <a:ext uri="{FF2B5EF4-FFF2-40B4-BE49-F238E27FC236}">
                <a16:creationId xmlns:a16="http://schemas.microsoft.com/office/drawing/2014/main" id="{BC3F7672-3509-1810-7286-54F446C0C271}"/>
              </a:ext>
            </a:extLst>
          </p:cNvPr>
          <p:cNvSpPr>
            <a:spLocks noGrp="1"/>
          </p:cNvSpPr>
          <p:nvPr>
            <p:ph type="body" sz="quarter" idx="16" hasCustomPrompt="1"/>
          </p:nvPr>
        </p:nvSpPr>
        <p:spPr>
          <a:xfrm>
            <a:off x="1455738" y="4393144"/>
            <a:ext cx="6153150" cy="3949700"/>
          </a:xfrm>
          <a:prstGeom prst="rect">
            <a:avLst/>
          </a:prstGeom>
        </p:spPr>
        <p:txBody>
          <a:bodyPr/>
          <a:lstStyle>
            <a:lvl1pPr marL="0" marR="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sz="2000"/>
            </a:lvl1pPr>
          </a:lstStyle>
          <a:p>
            <a:pPr marL="0" marR="0" lvl="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a:pP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Sed ut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perspiciatis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unde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omnis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iste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natus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error</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sit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voluptatem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accusantium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doloremque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laudantium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totam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rem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aperiam</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eaque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ipsa</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quae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ab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illo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inventore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veritatis</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et quasi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architecto</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beatae</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vitae dicta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sunt</a:t>
            </a:r>
            <a:r>
              <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rPr>
              <a:t> </a:t>
            </a:r>
            <a:r>
              <a:rPr kumimoji="0" lang="it-IT" sz="2000" b="0" i="0" u="none" strike="noStrike" kern="1200" cap="none" spc="0" normalizeH="0" baseline="0" noProof="0" err="1">
                <a:ln>
                  <a:noFill/>
                </a:ln>
                <a:solidFill>
                  <a:srgbClr val="000000"/>
                </a:solidFill>
                <a:effectLst/>
                <a:uLnTx/>
                <a:uFillTx/>
                <a:latin typeface="Titillium Web Regular" pitchFamily="34" charset="0"/>
                <a:ea typeface="Titillium Web Regular" pitchFamily="34" charset="-122"/>
                <a:cs typeface="Titillium Web Regular" pitchFamily="34" charset="-120"/>
              </a:rPr>
              <a:t>explicabo</a:t>
            </a:r>
            <a:endParaRPr kumimoji="0" lang="it-IT" sz="2000" b="0" i="0" u="none" strike="noStrike" kern="1200" cap="none" spc="0" normalizeH="0" baseline="0" noProof="0">
              <a:ln>
                <a:noFill/>
              </a:ln>
              <a:solidFill>
                <a:srgbClr val="000000"/>
              </a:solidFill>
              <a:effectLst/>
              <a:uLnTx/>
              <a:uFillTx/>
              <a:latin typeface="Titillium Web Regular" pitchFamily="34" charset="0"/>
              <a:ea typeface="Titillium Web Regular" pitchFamily="34" charset="-122"/>
              <a:cs typeface="Titillium Web Regular" pitchFamily="34" charset="-120"/>
            </a:endParaRPr>
          </a:p>
          <a:p>
            <a:pPr marL="0" marR="0" lvl="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a:pPr>
            <a:endParaRPr lang="it-IT" sz="2000">
              <a:solidFill>
                <a:srgbClr val="000000"/>
              </a:solidFill>
              <a:latin typeface="Titillium Web Regular" pitchFamily="34" charset="0"/>
              <a:ea typeface="Titillium Web Regular" pitchFamily="34" charset="-122"/>
              <a:cs typeface="Titillium Web Regular" pitchFamily="34" charset="-120"/>
            </a:endParaRPr>
          </a:p>
          <a:p>
            <a:pPr marL="0" marR="0" lvl="0" indent="0" algn="l" defTabSz="914445" rtl="0" eaLnBrk="1" fontAlgn="auto" latinLnBrk="0" hangingPunct="1">
              <a:lnSpc>
                <a:spcPts val="2828"/>
              </a:lnSpc>
              <a:spcBef>
                <a:spcPts val="1001"/>
              </a:spcBef>
              <a:spcAft>
                <a:spcPts val="0"/>
              </a:spcAft>
              <a:buClrTx/>
              <a:buSzTx/>
              <a:buFont typeface="Arial" panose="020B0604020202020204" pitchFamily="34" charset="0"/>
              <a:buNone/>
              <a:tabLst/>
              <a:defRPr/>
            </a:pPr>
            <a:r>
              <a:rPr lang="it-IT" sz="2000" err="1">
                <a:solidFill>
                  <a:srgbClr val="000000"/>
                </a:solidFill>
                <a:latin typeface="Titillium Web Regular" pitchFamily="34" charset="0"/>
                <a:ea typeface="Titillium Web Regular" pitchFamily="34" charset="-122"/>
                <a:cs typeface="Titillium Web Regular" pitchFamily="34" charset="-120"/>
              </a:rPr>
              <a:t>Laudantium</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totam</a:t>
            </a:r>
            <a:r>
              <a:rPr lang="it-IT" sz="2000">
                <a:solidFill>
                  <a:srgbClr val="000000"/>
                </a:solidFill>
                <a:latin typeface="Titillium Web Regular" pitchFamily="34" charset="0"/>
                <a:ea typeface="Titillium Web Regular" pitchFamily="34" charset="-122"/>
                <a:cs typeface="Titillium Web Regular" pitchFamily="34" charset="-120"/>
              </a:rPr>
              <a:t> rem </a:t>
            </a:r>
            <a:r>
              <a:rPr lang="it-IT" sz="2000" err="1">
                <a:solidFill>
                  <a:srgbClr val="000000"/>
                </a:solidFill>
                <a:latin typeface="Titillium Web Regular" pitchFamily="34" charset="0"/>
                <a:ea typeface="Titillium Web Regular" pitchFamily="34" charset="-122"/>
                <a:cs typeface="Titillium Web Regular" pitchFamily="34" charset="-120"/>
              </a:rPr>
              <a:t>aperiam</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eaque</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ipsa</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quae</a:t>
            </a:r>
            <a:r>
              <a:rPr lang="it-IT" sz="2000">
                <a:solidFill>
                  <a:srgbClr val="000000"/>
                </a:solidFill>
                <a:latin typeface="Titillium Web Regular" pitchFamily="34" charset="0"/>
                <a:ea typeface="Titillium Web Regular" pitchFamily="34" charset="-122"/>
                <a:cs typeface="Titillium Web Regular" pitchFamily="34" charset="-120"/>
              </a:rPr>
              <a:t> ab </a:t>
            </a:r>
            <a:r>
              <a:rPr lang="it-IT" sz="2000" err="1">
                <a:solidFill>
                  <a:srgbClr val="000000"/>
                </a:solidFill>
                <a:latin typeface="Titillium Web Regular" pitchFamily="34" charset="0"/>
                <a:ea typeface="Titillium Web Regular" pitchFamily="34" charset="-122"/>
                <a:cs typeface="Titillium Web Regular" pitchFamily="34" charset="-120"/>
              </a:rPr>
              <a:t>illo</a:t>
            </a:r>
            <a:r>
              <a:rPr lang="it-IT" sz="2000">
                <a:solidFill>
                  <a:srgbClr val="000000"/>
                </a:solidFill>
                <a:latin typeface="Titillium Web Regular" pitchFamily="34" charset="0"/>
                <a:ea typeface="Titillium Web Regular" pitchFamily="34" charset="-122"/>
                <a:cs typeface="Titillium Web Regular" pitchFamily="34" charset="-120"/>
              </a:rPr>
              <a:t> inventore </a:t>
            </a:r>
            <a:r>
              <a:rPr lang="it-IT" sz="2000" err="1">
                <a:solidFill>
                  <a:srgbClr val="000000"/>
                </a:solidFill>
                <a:latin typeface="Titillium Web Regular" pitchFamily="34" charset="0"/>
                <a:ea typeface="Titillium Web Regular" pitchFamily="34" charset="-122"/>
                <a:cs typeface="Titillium Web Regular" pitchFamily="34" charset="-120"/>
              </a:rPr>
              <a:t>veritatis</a:t>
            </a:r>
            <a:r>
              <a:rPr lang="it-IT" sz="2000">
                <a:solidFill>
                  <a:srgbClr val="000000"/>
                </a:solidFill>
                <a:latin typeface="Titillium Web Regular" pitchFamily="34" charset="0"/>
                <a:ea typeface="Titillium Web Regular" pitchFamily="34" charset="-122"/>
                <a:cs typeface="Titillium Web Regular" pitchFamily="34" charset="-120"/>
              </a:rPr>
              <a:t> et quasi </a:t>
            </a:r>
            <a:r>
              <a:rPr lang="it-IT" sz="2000" err="1">
                <a:solidFill>
                  <a:srgbClr val="000000"/>
                </a:solidFill>
                <a:latin typeface="Titillium Web Regular" pitchFamily="34" charset="0"/>
                <a:ea typeface="Titillium Web Regular" pitchFamily="34" charset="-122"/>
                <a:cs typeface="Titillium Web Regular" pitchFamily="34" charset="-120"/>
              </a:rPr>
              <a:t>architecto</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beatae</a:t>
            </a:r>
            <a:r>
              <a:rPr lang="it-IT" sz="2000">
                <a:solidFill>
                  <a:srgbClr val="000000"/>
                </a:solidFill>
                <a:latin typeface="Titillium Web Regular" pitchFamily="34" charset="0"/>
                <a:ea typeface="Titillium Web Regular" pitchFamily="34" charset="-122"/>
                <a:cs typeface="Titillium Web Regular" pitchFamily="34" charset="-120"/>
              </a:rPr>
              <a:t> vitae dicta </a:t>
            </a:r>
            <a:r>
              <a:rPr lang="it-IT" sz="2000" err="1">
                <a:solidFill>
                  <a:srgbClr val="000000"/>
                </a:solidFill>
                <a:latin typeface="Titillium Web Regular" pitchFamily="34" charset="0"/>
                <a:ea typeface="Titillium Web Regular" pitchFamily="34" charset="-122"/>
                <a:cs typeface="Titillium Web Regular" pitchFamily="34" charset="-120"/>
              </a:rPr>
              <a:t>sunt</a:t>
            </a:r>
            <a:r>
              <a:rPr lang="it-IT" sz="2000">
                <a:solidFill>
                  <a:srgbClr val="000000"/>
                </a:solidFill>
                <a:latin typeface="Titillium Web Regular" pitchFamily="34" charset="0"/>
                <a:ea typeface="Titillium Web Regular" pitchFamily="34" charset="-122"/>
                <a:cs typeface="Titillium Web Regular" pitchFamily="34" charset="-120"/>
              </a:rPr>
              <a:t> </a:t>
            </a:r>
            <a:r>
              <a:rPr lang="it-IT" sz="2000" err="1">
                <a:solidFill>
                  <a:srgbClr val="000000"/>
                </a:solidFill>
                <a:latin typeface="Titillium Web Regular" pitchFamily="34" charset="0"/>
                <a:ea typeface="Titillium Web Regular" pitchFamily="34" charset="-122"/>
                <a:cs typeface="Titillium Web Regular" pitchFamily="34" charset="-120"/>
              </a:rPr>
              <a:t>explicabo</a:t>
            </a:r>
            <a:r>
              <a:rPr lang="it-IT" sz="2000">
                <a:solidFill>
                  <a:srgbClr val="000000"/>
                </a:solidFill>
                <a:latin typeface="Titillium Web Regular" pitchFamily="34" charset="0"/>
                <a:ea typeface="Titillium Web Regular" pitchFamily="34" charset="-122"/>
                <a:cs typeface="Titillium Web Regular" pitchFamily="34" charset="-120"/>
              </a:rPr>
              <a:t>. </a:t>
            </a:r>
            <a:endParaRPr lang="it-IT" sz="2000"/>
          </a:p>
        </p:txBody>
      </p:sp>
      <p:sp>
        <p:nvSpPr>
          <p:cNvPr id="11" name="Segnaposto titolo 15">
            <a:extLst>
              <a:ext uri="{FF2B5EF4-FFF2-40B4-BE49-F238E27FC236}">
                <a16:creationId xmlns:a16="http://schemas.microsoft.com/office/drawing/2014/main" id="{0AE3FD88-CE15-C45A-947D-2028802B064A}"/>
              </a:ext>
            </a:extLst>
          </p:cNvPr>
          <p:cNvSpPr>
            <a:spLocks noGrp="1"/>
          </p:cNvSpPr>
          <p:nvPr>
            <p:ph type="title"/>
          </p:nvPr>
        </p:nvSpPr>
        <p:spPr>
          <a:xfrm>
            <a:off x="1351286" y="2267589"/>
            <a:ext cx="6153150" cy="714375"/>
          </a:xfrm>
          <a:prstGeom prst="rect">
            <a:avLst/>
          </a:prstGeom>
        </p:spPr>
        <p:txBody>
          <a:bodyPr vert="horz" lIns="91440" tIns="45720" rIns="91440" bIns="45720" rtlCol="0" anchor="ctr">
            <a:noAutofit/>
          </a:bodyPr>
          <a:lstStyle>
            <a:lvl1pPr>
              <a:defRPr b="1" i="0">
                <a:latin typeface="Titillium Web" pitchFamily="2" charset="77"/>
              </a:defRPr>
            </a:lvl1pPr>
          </a:lstStyle>
          <a:p>
            <a:r>
              <a:rPr lang="it-IT"/>
              <a:t>Titolo</a:t>
            </a:r>
          </a:p>
        </p:txBody>
      </p:sp>
      <p:sp>
        <p:nvSpPr>
          <p:cNvPr id="13" name="Segnaposto grafico 12">
            <a:extLst>
              <a:ext uri="{FF2B5EF4-FFF2-40B4-BE49-F238E27FC236}">
                <a16:creationId xmlns:a16="http://schemas.microsoft.com/office/drawing/2014/main" id="{0E3345E7-1CEA-DC88-B96F-DF2C658525CC}"/>
              </a:ext>
            </a:extLst>
          </p:cNvPr>
          <p:cNvSpPr>
            <a:spLocks noGrp="1"/>
          </p:cNvSpPr>
          <p:nvPr>
            <p:ph type="chart" sz="quarter" idx="17"/>
          </p:nvPr>
        </p:nvSpPr>
        <p:spPr>
          <a:xfrm>
            <a:off x="10146293" y="3114143"/>
            <a:ext cx="6805565" cy="6103464"/>
          </a:xfrm>
          <a:prstGeom prst="rect">
            <a:avLst/>
          </a:prstGeom>
        </p:spPr>
        <p:txBody>
          <a:bodyPr/>
          <a:lstStyle/>
          <a:p>
            <a:endParaRPr lang="it-IT"/>
          </a:p>
        </p:txBody>
      </p:sp>
      <p:sp>
        <p:nvSpPr>
          <p:cNvPr id="17" name="Rettangolo con angoli arrotondati 16">
            <a:extLst>
              <a:ext uri="{FF2B5EF4-FFF2-40B4-BE49-F238E27FC236}">
                <a16:creationId xmlns:a16="http://schemas.microsoft.com/office/drawing/2014/main" id="{9AC5B5EA-5070-04B1-8990-189B957150FB}"/>
              </a:ext>
            </a:extLst>
          </p:cNvPr>
          <p:cNvSpPr/>
          <p:nvPr userDrawn="1"/>
        </p:nvSpPr>
        <p:spPr>
          <a:xfrm>
            <a:off x="10614039" y="1739510"/>
            <a:ext cx="5572671" cy="1180586"/>
          </a:xfrm>
          <a:prstGeom prst="roundRect">
            <a:avLst>
              <a:gd name="adj" fmla="val 6771"/>
            </a:avLst>
          </a:prstGeom>
          <a:solidFill>
            <a:schemeClr val="bg1"/>
          </a:solidFill>
          <a:ln>
            <a:noFill/>
          </a:ln>
          <a:effectLst>
            <a:outerShdw blurRad="410093" dist="38100" algn="tl" rotWithShape="0">
              <a:schemeClr val="bg1">
                <a:lumMod val="65000"/>
                <a:alpha val="18148"/>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18" name="Segnaposto testo 2">
            <a:extLst>
              <a:ext uri="{FF2B5EF4-FFF2-40B4-BE49-F238E27FC236}">
                <a16:creationId xmlns:a16="http://schemas.microsoft.com/office/drawing/2014/main" id="{E27E46B9-3F94-0440-A91A-8439C3A3A417}"/>
              </a:ext>
            </a:extLst>
          </p:cNvPr>
          <p:cNvSpPr>
            <a:spLocks noGrp="1"/>
          </p:cNvSpPr>
          <p:nvPr>
            <p:ph type="body" sz="quarter" idx="19" hasCustomPrompt="1"/>
          </p:nvPr>
        </p:nvSpPr>
        <p:spPr>
          <a:xfrm>
            <a:off x="10614041" y="2467124"/>
            <a:ext cx="5572670" cy="564482"/>
          </a:xfrm>
          <a:prstGeom prst="rect">
            <a:avLst/>
          </a:prstGeom>
        </p:spPr>
        <p:txBody>
          <a:bodyPr/>
          <a:lstStyle>
            <a:lvl1pPr algn="ctr">
              <a:defRPr sz="1400" b="0">
                <a:solidFill>
                  <a:srgbClr val="002460"/>
                </a:solidFill>
              </a:defRPr>
            </a:lvl1pPr>
          </a:lstStyle>
          <a:p>
            <a:pPr lvl="0"/>
            <a:r>
              <a:rPr lang="it-IT"/>
              <a:t>N° di Pensioni definite entro i 30 giorni </a:t>
            </a:r>
            <a:r>
              <a:rPr lang="it-IT" err="1"/>
              <a:t>lorem</a:t>
            </a:r>
            <a:r>
              <a:rPr lang="it-IT"/>
              <a:t> </a:t>
            </a:r>
            <a:r>
              <a:rPr lang="it-IT" err="1"/>
              <a:t>ipsume</a:t>
            </a:r>
            <a:r>
              <a:rPr lang="it-IT"/>
              <a:t> </a:t>
            </a:r>
            <a:r>
              <a:rPr lang="it-IT" err="1"/>
              <a:t>dolor</a:t>
            </a:r>
            <a:r>
              <a:rPr lang="it-IT"/>
              <a:t> </a:t>
            </a:r>
            <a:r>
              <a:rPr lang="it-IT" err="1"/>
              <a:t>sit</a:t>
            </a:r>
            <a:endParaRPr lang="it-IT"/>
          </a:p>
        </p:txBody>
      </p:sp>
      <p:sp>
        <p:nvSpPr>
          <p:cNvPr id="19" name="Segnaposto testo 2">
            <a:extLst>
              <a:ext uri="{FF2B5EF4-FFF2-40B4-BE49-F238E27FC236}">
                <a16:creationId xmlns:a16="http://schemas.microsoft.com/office/drawing/2014/main" id="{44CA5C1B-A929-8866-ECFE-40805CFF64D7}"/>
              </a:ext>
            </a:extLst>
          </p:cNvPr>
          <p:cNvSpPr>
            <a:spLocks noGrp="1"/>
          </p:cNvSpPr>
          <p:nvPr>
            <p:ph type="body" sz="quarter" idx="20" hasCustomPrompt="1"/>
          </p:nvPr>
        </p:nvSpPr>
        <p:spPr>
          <a:xfrm>
            <a:off x="11837612" y="1933558"/>
            <a:ext cx="1711464" cy="414587"/>
          </a:xfrm>
          <a:prstGeom prst="rect">
            <a:avLst/>
          </a:prstGeom>
        </p:spPr>
        <p:txBody>
          <a:bodyPr/>
          <a:lstStyle>
            <a:lvl1pPr>
              <a:defRPr sz="3200" b="1">
                <a:solidFill>
                  <a:srgbClr val="2F6DD5"/>
                </a:solidFill>
              </a:defRPr>
            </a:lvl1pPr>
          </a:lstStyle>
          <a:p>
            <a:pPr lvl="0"/>
            <a:r>
              <a:rPr lang="it-IT"/>
              <a:t>501.000</a:t>
            </a:r>
          </a:p>
        </p:txBody>
      </p:sp>
      <p:sp>
        <p:nvSpPr>
          <p:cNvPr id="20" name="Segnaposto testo 2">
            <a:extLst>
              <a:ext uri="{FF2B5EF4-FFF2-40B4-BE49-F238E27FC236}">
                <a16:creationId xmlns:a16="http://schemas.microsoft.com/office/drawing/2014/main" id="{BE195978-0619-8637-C9CA-9622CF3608F4}"/>
              </a:ext>
            </a:extLst>
          </p:cNvPr>
          <p:cNvSpPr>
            <a:spLocks noGrp="1"/>
          </p:cNvSpPr>
          <p:nvPr>
            <p:ph type="body" sz="quarter" idx="21" hasCustomPrompt="1"/>
          </p:nvPr>
        </p:nvSpPr>
        <p:spPr>
          <a:xfrm>
            <a:off x="13772065" y="1933558"/>
            <a:ext cx="1548143" cy="414587"/>
          </a:xfrm>
          <a:prstGeom prst="rect">
            <a:avLst/>
          </a:prstGeom>
        </p:spPr>
        <p:txBody>
          <a:bodyPr/>
          <a:lstStyle>
            <a:lvl1pPr>
              <a:defRPr sz="3200" b="1">
                <a:solidFill>
                  <a:srgbClr val="18CEE7"/>
                </a:solidFill>
              </a:defRPr>
            </a:lvl1pPr>
          </a:lstStyle>
          <a:p>
            <a:pPr lvl="0"/>
            <a:r>
              <a:rPr lang="it-IT"/>
              <a:t>+ 50% </a:t>
            </a:r>
          </a:p>
        </p:txBody>
      </p:sp>
      <p:pic>
        <p:nvPicPr>
          <p:cNvPr id="3" name="Image 1">
            <a:extLst>
              <a:ext uri="{FF2B5EF4-FFF2-40B4-BE49-F238E27FC236}">
                <a16:creationId xmlns:a16="http://schemas.microsoft.com/office/drawing/2014/main" id="{F621CE80-B8E3-D751-0F09-293F9D6D88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646400" y="520120"/>
            <a:ext cx="944418" cy="1160918"/>
          </a:xfrm>
          <a:prstGeom prst="rect">
            <a:avLst/>
          </a:prstGeom>
        </p:spPr>
      </p:pic>
      <p:sp>
        <p:nvSpPr>
          <p:cNvPr id="4" name="Date Placeholder 3">
            <a:extLst>
              <a:ext uri="{FF2B5EF4-FFF2-40B4-BE49-F238E27FC236}">
                <a16:creationId xmlns:a16="http://schemas.microsoft.com/office/drawing/2014/main" id="{C65C9106-683A-4073-9D99-E94E47E9EAE2}"/>
              </a:ext>
            </a:extLst>
          </p:cNvPr>
          <p:cNvSpPr>
            <a:spLocks noGrp="1"/>
          </p:cNvSpPr>
          <p:nvPr>
            <p:ph type="dt" sz="half" idx="22"/>
          </p:nvPr>
        </p:nvSpPr>
        <p:spPr/>
        <p:txBody>
          <a:bodyPr/>
          <a:lstStyle/>
          <a:p>
            <a:pPr>
              <a:lnSpc>
                <a:spcPts val="2700"/>
              </a:lnSpc>
            </a:pPr>
            <a:endParaRPr lang="en-US"/>
          </a:p>
        </p:txBody>
      </p:sp>
      <p:sp>
        <p:nvSpPr>
          <p:cNvPr id="6" name="Footer Placeholder 5">
            <a:extLst>
              <a:ext uri="{FF2B5EF4-FFF2-40B4-BE49-F238E27FC236}">
                <a16:creationId xmlns:a16="http://schemas.microsoft.com/office/drawing/2014/main" id="{DB4FA31E-AC7F-FD41-5F08-FEF56A819F96}"/>
              </a:ext>
            </a:extLst>
          </p:cNvPr>
          <p:cNvSpPr>
            <a:spLocks noGrp="1"/>
          </p:cNvSpPr>
          <p:nvPr>
            <p:ph type="ftr" sz="quarter" idx="23"/>
          </p:nvPr>
        </p:nvSpPr>
        <p:spPr/>
        <p:txBody>
          <a:bodyPr/>
          <a:lstStyle/>
          <a:p>
            <a:pPr algn="l">
              <a:lnSpc>
                <a:spcPts val="2700"/>
              </a:lnSpc>
            </a:pPr>
            <a:r>
              <a:rPr lang="it-IT" b="1">
                <a:ea typeface="Titillium Web Bold" pitchFamily="34" charset="-122"/>
                <a:cs typeface="Titillium Web Bold" pitchFamily="34" charset="-120"/>
              </a:rPr>
              <a:t>Analisi dei divari di genere attraverso i dati dell’INPS. Focus sulle prestazioni e sugli incentivi  all’occupazione</a:t>
            </a:r>
            <a:endParaRPr lang="en-US" dirty="0"/>
          </a:p>
        </p:txBody>
      </p:sp>
      <p:sp>
        <p:nvSpPr>
          <p:cNvPr id="7" name="Slide Number Placeholder 6">
            <a:extLst>
              <a:ext uri="{FF2B5EF4-FFF2-40B4-BE49-F238E27FC236}">
                <a16:creationId xmlns:a16="http://schemas.microsoft.com/office/drawing/2014/main" id="{E3674335-4CFF-CCF1-8B24-ACB45C54FAF3}"/>
              </a:ext>
            </a:extLst>
          </p:cNvPr>
          <p:cNvSpPr>
            <a:spLocks noGrp="1"/>
          </p:cNvSpPr>
          <p:nvPr>
            <p:ph type="sldNum" sz="quarter" idx="24"/>
          </p:nvPr>
        </p:nvSpPr>
        <p:spPr/>
        <p:txBody>
          <a:bodyPr/>
          <a:lstStyle/>
          <a:p>
            <a:fld id="{3E3B1CE7-D245-DD48-8BD0-A2EC0D09B938}" type="slidenum">
              <a:rPr lang="it-IT" smtClean="0"/>
              <a:pPr/>
              <a:t>‹N›</a:t>
            </a:fld>
            <a:endParaRPr lang="it-IT"/>
          </a:p>
        </p:txBody>
      </p:sp>
    </p:spTree>
    <p:extLst>
      <p:ext uri="{BB962C8B-B14F-4D97-AF65-F5344CB8AC3E}">
        <p14:creationId xmlns:p14="http://schemas.microsoft.com/office/powerpoint/2010/main" val="15601241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6" name="Segnaposto titolo 15">
            <a:extLst>
              <a:ext uri="{FF2B5EF4-FFF2-40B4-BE49-F238E27FC236}">
                <a16:creationId xmlns:a16="http://schemas.microsoft.com/office/drawing/2014/main" id="{F3F4A463-7591-3E14-D5E3-598EE2CDCB2B}"/>
              </a:ext>
            </a:extLst>
          </p:cNvPr>
          <p:cNvSpPr>
            <a:spLocks noGrp="1"/>
          </p:cNvSpPr>
          <p:nvPr>
            <p:ph type="title"/>
          </p:nvPr>
        </p:nvSpPr>
        <p:spPr>
          <a:xfrm>
            <a:off x="1351286" y="2267589"/>
            <a:ext cx="6153150" cy="714375"/>
          </a:xfrm>
          <a:prstGeom prst="rect">
            <a:avLst/>
          </a:prstGeom>
        </p:spPr>
        <p:txBody>
          <a:bodyPr vert="horz" lIns="91440" tIns="45720" rIns="91440" bIns="45720" rtlCol="0" anchor="ctr">
            <a:noAutofit/>
          </a:bodyPr>
          <a:lstStyle>
            <a:lvl1pPr>
              <a:defRPr b="1" i="0">
                <a:latin typeface="Titillium Web" pitchFamily="2" charset="77"/>
              </a:defRPr>
            </a:lvl1pPr>
          </a:lstStyle>
          <a:p>
            <a:r>
              <a:rPr lang="it-IT"/>
              <a:t>Titolo</a:t>
            </a:r>
          </a:p>
        </p:txBody>
      </p:sp>
      <p:pic>
        <p:nvPicPr>
          <p:cNvPr id="2" name="Image 1">
            <a:extLst>
              <a:ext uri="{FF2B5EF4-FFF2-40B4-BE49-F238E27FC236}">
                <a16:creationId xmlns:a16="http://schemas.microsoft.com/office/drawing/2014/main" id="{0453BE32-DA09-D8B9-255E-D0F32239F8D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646400" y="520120"/>
            <a:ext cx="944418" cy="1160918"/>
          </a:xfrm>
          <a:prstGeom prst="rect">
            <a:avLst/>
          </a:prstGeom>
        </p:spPr>
      </p:pic>
      <p:sp>
        <p:nvSpPr>
          <p:cNvPr id="31" name="Date Placeholder 30">
            <a:extLst>
              <a:ext uri="{FF2B5EF4-FFF2-40B4-BE49-F238E27FC236}">
                <a16:creationId xmlns:a16="http://schemas.microsoft.com/office/drawing/2014/main" id="{EE465372-86B4-D8B2-F128-14E3C200B294}"/>
              </a:ext>
            </a:extLst>
          </p:cNvPr>
          <p:cNvSpPr>
            <a:spLocks noGrp="1"/>
          </p:cNvSpPr>
          <p:nvPr>
            <p:ph type="dt" sz="half" idx="10"/>
          </p:nvPr>
        </p:nvSpPr>
        <p:spPr/>
        <p:txBody>
          <a:bodyPr/>
          <a:lstStyle/>
          <a:p>
            <a:pPr>
              <a:lnSpc>
                <a:spcPts val="2700"/>
              </a:lnSpc>
            </a:pPr>
            <a:endParaRPr lang="en-US"/>
          </a:p>
        </p:txBody>
      </p:sp>
      <p:sp>
        <p:nvSpPr>
          <p:cNvPr id="32" name="Footer Placeholder 31">
            <a:extLst>
              <a:ext uri="{FF2B5EF4-FFF2-40B4-BE49-F238E27FC236}">
                <a16:creationId xmlns:a16="http://schemas.microsoft.com/office/drawing/2014/main" id="{19928B16-FDAD-A71D-B27A-E1D7011892D9}"/>
              </a:ext>
            </a:extLst>
          </p:cNvPr>
          <p:cNvSpPr>
            <a:spLocks noGrp="1"/>
          </p:cNvSpPr>
          <p:nvPr>
            <p:ph type="ftr" sz="quarter" idx="11"/>
          </p:nvPr>
        </p:nvSpPr>
        <p:spPr/>
        <p:txBody>
          <a:bodyPr/>
          <a:lstStyle/>
          <a:p>
            <a:pPr algn="l">
              <a:lnSpc>
                <a:spcPts val="2700"/>
              </a:lnSpc>
            </a:pPr>
            <a:r>
              <a:rPr lang="it-IT" b="1">
                <a:ea typeface="Titillium Web Bold" pitchFamily="34" charset="-122"/>
                <a:cs typeface="Titillium Web Bold" pitchFamily="34" charset="-120"/>
              </a:rPr>
              <a:t>Analisi dei divari di genere attraverso i dati dell’INPS. Focus sulle prestazioni e sugli incentivi  all’occupazione</a:t>
            </a:r>
            <a:endParaRPr lang="en-US" dirty="0"/>
          </a:p>
        </p:txBody>
      </p:sp>
      <p:sp>
        <p:nvSpPr>
          <p:cNvPr id="33" name="Slide Number Placeholder 32">
            <a:extLst>
              <a:ext uri="{FF2B5EF4-FFF2-40B4-BE49-F238E27FC236}">
                <a16:creationId xmlns:a16="http://schemas.microsoft.com/office/drawing/2014/main" id="{0FA5BD60-6364-6FE3-8710-327829863642}"/>
              </a:ext>
            </a:extLst>
          </p:cNvPr>
          <p:cNvSpPr>
            <a:spLocks noGrp="1"/>
          </p:cNvSpPr>
          <p:nvPr>
            <p:ph type="sldNum" sz="quarter" idx="12"/>
          </p:nvPr>
        </p:nvSpPr>
        <p:spPr/>
        <p:txBody>
          <a:bodyPr/>
          <a:lstStyle/>
          <a:p>
            <a:fld id="{3E3B1CE7-D245-DD48-8BD0-A2EC0D09B938}" type="slidenum">
              <a:rPr lang="it-IT" smtClean="0"/>
              <a:pPr/>
              <a:t>‹N›</a:t>
            </a:fld>
            <a:endParaRPr lang="it-IT"/>
          </a:p>
        </p:txBody>
      </p:sp>
    </p:spTree>
    <p:extLst>
      <p:ext uri="{BB962C8B-B14F-4D97-AF65-F5344CB8AC3E}">
        <p14:creationId xmlns:p14="http://schemas.microsoft.com/office/powerpoint/2010/main" val="178968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over capitolo" preserve="1">
  <p:cSld name="Cover sottocapitolo">
    <p:bg>
      <p:bgPr>
        <a:solidFill>
          <a:schemeClr val="lt1"/>
        </a:solidFill>
        <a:effectLst/>
      </p:bgPr>
    </p:bg>
    <p:spTree>
      <p:nvGrpSpPr>
        <p:cNvPr id="1" name="Shape 23"/>
        <p:cNvGrpSpPr/>
        <p:nvPr/>
      </p:nvGrpSpPr>
      <p:grpSpPr>
        <a:xfrm>
          <a:off x="0" y="0"/>
          <a:ext cx="0" cy="0"/>
          <a:chOff x="0" y="0"/>
          <a:chExt cx="0" cy="0"/>
        </a:xfrm>
      </p:grpSpPr>
      <p:sp>
        <p:nvSpPr>
          <p:cNvPr id="25" name="Google Shape;25;p38"/>
          <p:cNvSpPr txBox="1">
            <a:spLocks noGrp="1"/>
          </p:cNvSpPr>
          <p:nvPr>
            <p:ph type="title" hasCustomPrompt="1"/>
          </p:nvPr>
        </p:nvSpPr>
        <p:spPr>
          <a:xfrm>
            <a:off x="1377318" y="3274178"/>
            <a:ext cx="11096431" cy="198913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2F6DD5"/>
              </a:buClr>
              <a:buSzPts val="7200"/>
              <a:buFont typeface="Titillium Web"/>
              <a:buNone/>
              <a:defRPr sz="7200">
                <a:solidFill>
                  <a:srgbClr val="2F6DD5"/>
                </a:solidFill>
                <a:latin typeface="Titillium Web"/>
                <a:ea typeface="Titillium Web"/>
                <a:cs typeface="Titillium Web"/>
                <a:sym typeface="Titillium Web"/>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it-IT" dirty="0"/>
              <a:t>Titolo molto lungo</a:t>
            </a:r>
            <a:br>
              <a:rPr lang="it-IT" dirty="0"/>
            </a:br>
            <a:r>
              <a:rPr lang="it-IT" dirty="0"/>
              <a:t>su due righe</a:t>
            </a:r>
            <a:endParaRPr dirty="0"/>
          </a:p>
        </p:txBody>
      </p:sp>
      <p:sp>
        <p:nvSpPr>
          <p:cNvPr id="26" name="Google Shape;26;p38"/>
          <p:cNvSpPr txBox="1">
            <a:spLocks noGrp="1"/>
          </p:cNvSpPr>
          <p:nvPr>
            <p:ph type="body" idx="1"/>
          </p:nvPr>
        </p:nvSpPr>
        <p:spPr>
          <a:xfrm>
            <a:off x="1377578" y="5527675"/>
            <a:ext cx="6122988" cy="1076325"/>
          </a:xfrm>
          <a:prstGeom prst="rect">
            <a:avLst/>
          </a:prstGeom>
          <a:noFill/>
          <a:ln>
            <a:noFill/>
          </a:ln>
        </p:spPr>
        <p:txBody>
          <a:bodyPr spcFirstLastPara="1" wrap="square" lIns="91425" tIns="45700" rIns="91425" bIns="45700" anchor="t" anchorCtr="0">
            <a:noAutofit/>
          </a:bodyPr>
          <a:lstStyle>
            <a:lvl1pPr marL="0" lvl="0" indent="0" algn="l">
              <a:lnSpc>
                <a:spcPts val="3500"/>
              </a:lnSpc>
              <a:spcBef>
                <a:spcPts val="400"/>
              </a:spcBef>
              <a:spcAft>
                <a:spcPts val="0"/>
              </a:spcAft>
              <a:buClr>
                <a:srgbClr val="18CEE7"/>
              </a:buClr>
              <a:buSzPts val="2000"/>
              <a:buNone/>
              <a:defRPr>
                <a:solidFill>
                  <a:srgbClr val="7BA9EC"/>
                </a:solidFill>
                <a:latin typeface="Lora Medium"/>
                <a:ea typeface="Lora Medium"/>
                <a:cs typeface="Lora Medium"/>
                <a:sym typeface="Lora Medium"/>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27" name="Google Shape;27;p38"/>
          <p:cNvSpPr txBox="1">
            <a:spLocks noGrp="1"/>
          </p:cNvSpPr>
          <p:nvPr>
            <p:ph type="body" idx="2" hasCustomPrompt="1"/>
          </p:nvPr>
        </p:nvSpPr>
        <p:spPr>
          <a:xfrm>
            <a:off x="6221506" y="4034643"/>
            <a:ext cx="11464367" cy="5548312"/>
          </a:xfrm>
          <a:prstGeom prst="rect">
            <a:avLst/>
          </a:prstGeom>
          <a:noFill/>
          <a:ln>
            <a:noFill/>
          </a:ln>
        </p:spPr>
        <p:txBody>
          <a:bodyPr spcFirstLastPara="1" wrap="square" lIns="91425" tIns="45700" rIns="91425" bIns="45700" anchor="t" anchorCtr="0">
            <a:noAutofit/>
          </a:bodyPr>
          <a:lstStyle>
            <a:lvl1pPr marL="457200" lvl="0" indent="-228600" algn="r">
              <a:spcBef>
                <a:spcPts val="10000"/>
              </a:spcBef>
              <a:spcAft>
                <a:spcPts val="0"/>
              </a:spcAft>
              <a:buClr>
                <a:srgbClr val="DBE4F7"/>
              </a:buClr>
              <a:buSzPts val="50000"/>
              <a:buNone/>
              <a:defRPr sz="30000" b="0" i="0">
                <a:solidFill>
                  <a:srgbClr val="DBE4F7"/>
                </a:solidFill>
                <a:latin typeface="Roboto Mono Light"/>
                <a:ea typeface="Roboto Mono Light"/>
                <a:cs typeface="Roboto Mono Light"/>
                <a:sym typeface="Roboto Mono Light"/>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r>
              <a:rPr lang="it-IT" dirty="0"/>
              <a:t>00.0</a:t>
            </a:r>
            <a:endParaRPr dirty="0"/>
          </a:p>
        </p:txBody>
      </p:sp>
      <p:sp>
        <p:nvSpPr>
          <p:cNvPr id="3" name="Slide Number Placeholder 2">
            <a:extLst>
              <a:ext uri="{FF2B5EF4-FFF2-40B4-BE49-F238E27FC236}">
                <a16:creationId xmlns:a16="http://schemas.microsoft.com/office/drawing/2014/main" id="{2AF8B3A5-00A2-6E3B-D6DE-990DE53C5054}"/>
              </a:ext>
            </a:extLst>
          </p:cNvPr>
          <p:cNvSpPr>
            <a:spLocks noGrp="1"/>
          </p:cNvSpPr>
          <p:nvPr>
            <p:ph type="sldNum" sz="quarter" idx="11"/>
          </p:nvPr>
        </p:nvSpPr>
        <p:spPr>
          <a:xfrm>
            <a:off x="933450" y="9035267"/>
            <a:ext cx="1300163" cy="547688"/>
          </a:xfrm>
          <a:prstGeom prst="rect">
            <a:avLst/>
          </a:prstGeom>
        </p:spPr>
        <p:txBody>
          <a:bodyPr/>
          <a:lstStyle/>
          <a:p>
            <a:fld id="{F0221AAB-2B63-824F-A124-88DC2873D25D}" type="slidenum">
              <a:rPr lang="en-IT" smtClean="0"/>
              <a:pPr/>
              <a:t>‹N›</a:t>
            </a:fld>
            <a:endParaRPr lang="en-IT" dirty="0"/>
          </a:p>
        </p:txBody>
      </p:sp>
      <p:sp>
        <p:nvSpPr>
          <p:cNvPr id="5" name="Footer Placeholder 4">
            <a:extLst>
              <a:ext uri="{FF2B5EF4-FFF2-40B4-BE49-F238E27FC236}">
                <a16:creationId xmlns:a16="http://schemas.microsoft.com/office/drawing/2014/main" id="{BE756B89-29E2-460E-39C9-8B51BF918E87}"/>
              </a:ext>
            </a:extLst>
          </p:cNvPr>
          <p:cNvSpPr>
            <a:spLocks noGrp="1"/>
          </p:cNvSpPr>
          <p:nvPr>
            <p:ph type="ftr" sz="quarter" idx="12"/>
          </p:nvPr>
        </p:nvSpPr>
        <p:spPr/>
        <p:txBody>
          <a:bodyPr/>
          <a:lstStyle/>
          <a:p>
            <a:r>
              <a:rPr lang="it-IT"/>
              <a:t>Analisi dei divari di genere attraverso i dati dell’INPS. Focus sulle prestazioni e sugli incentivi  all’occupazione</a:t>
            </a:r>
            <a:endParaRPr lang="en-IT" dirty="0"/>
          </a:p>
        </p:txBody>
      </p:sp>
    </p:spTree>
    <p:extLst>
      <p:ext uri="{BB962C8B-B14F-4D97-AF65-F5344CB8AC3E}">
        <p14:creationId xmlns:p14="http://schemas.microsoft.com/office/powerpoint/2010/main" val="848371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D2A9A8-7658-15A3-2F2E-FC78B94E011A}"/>
              </a:ext>
            </a:extLst>
          </p:cNvPr>
          <p:cNvSpPr>
            <a:spLocks noGrp="1"/>
          </p:cNvSpPr>
          <p:nvPr>
            <p:ph idx="1"/>
          </p:nvPr>
        </p:nvSpPr>
        <p:spPr/>
        <p:txBody>
          <a:bodyPr/>
          <a:lstStyle>
            <a:lvl1pPr marL="0" indent="0">
              <a:buFontTx/>
              <a:buNone/>
              <a:defRPr sz="2600"/>
            </a:lvl1pPr>
            <a:lvl2pPr marL="685800" indent="-228600">
              <a:buFont typeface="Wingdings" pitchFamily="2" charset="2"/>
              <a:buChar char="§"/>
              <a:defRPr/>
            </a:lvl2pPr>
            <a:lvl3pPr marL="1143000" indent="-228600">
              <a:buFont typeface="Wingdings" pitchFamily="2" charset="2"/>
              <a:buChar char="§"/>
              <a:defRPr/>
            </a:lvl3pPr>
            <a:lvl4pPr marL="1600200" indent="-228600">
              <a:buFont typeface="Wingdings" pitchFamily="2" charset="2"/>
              <a:buChar char="§"/>
              <a:defRPr/>
            </a:lvl4pPr>
            <a:lvl5pPr marL="2057400" indent="-228600">
              <a:buFont typeface="Wingdings" pitchFamily="2" charset="2"/>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T" dirty="0"/>
          </a:p>
        </p:txBody>
      </p:sp>
      <p:sp>
        <p:nvSpPr>
          <p:cNvPr id="8" name="Slide Number Placeholder 7">
            <a:extLst>
              <a:ext uri="{FF2B5EF4-FFF2-40B4-BE49-F238E27FC236}">
                <a16:creationId xmlns:a16="http://schemas.microsoft.com/office/drawing/2014/main" id="{99D8E67D-B433-FC54-964F-89397AA8AC24}"/>
              </a:ext>
            </a:extLst>
          </p:cNvPr>
          <p:cNvSpPr>
            <a:spLocks noGrp="1"/>
          </p:cNvSpPr>
          <p:nvPr>
            <p:ph type="sldNum" sz="quarter" idx="11"/>
          </p:nvPr>
        </p:nvSpPr>
        <p:spPr>
          <a:xfrm>
            <a:off x="933450" y="9035267"/>
            <a:ext cx="1300163" cy="547688"/>
          </a:xfrm>
          <a:prstGeom prst="rect">
            <a:avLst/>
          </a:prstGeom>
        </p:spPr>
        <p:txBody>
          <a:bodyPr/>
          <a:lstStyle/>
          <a:p>
            <a:fld id="{F0221AAB-2B63-824F-A124-88DC2873D25D}" type="slidenum">
              <a:rPr lang="en-IT" smtClean="0"/>
              <a:pPr/>
              <a:t>‹N›</a:t>
            </a:fld>
            <a:endParaRPr lang="en-IT" dirty="0"/>
          </a:p>
        </p:txBody>
      </p:sp>
      <p:sp>
        <p:nvSpPr>
          <p:cNvPr id="9" name="Title 8">
            <a:extLst>
              <a:ext uri="{FF2B5EF4-FFF2-40B4-BE49-F238E27FC236}">
                <a16:creationId xmlns:a16="http://schemas.microsoft.com/office/drawing/2014/main" id="{FCA95C54-0235-5F8C-3600-CD353B35EA3A}"/>
              </a:ext>
            </a:extLst>
          </p:cNvPr>
          <p:cNvSpPr>
            <a:spLocks noGrp="1"/>
          </p:cNvSpPr>
          <p:nvPr>
            <p:ph type="title"/>
          </p:nvPr>
        </p:nvSpPr>
        <p:spPr/>
        <p:txBody>
          <a:bodyPr/>
          <a:lstStyle/>
          <a:p>
            <a:r>
              <a:rPr lang="en-GB"/>
              <a:t>Click to edit Master title style</a:t>
            </a:r>
            <a:endParaRPr lang="en-IT"/>
          </a:p>
        </p:txBody>
      </p:sp>
      <p:sp>
        <p:nvSpPr>
          <p:cNvPr id="10" name="Footer Placeholder 9">
            <a:extLst>
              <a:ext uri="{FF2B5EF4-FFF2-40B4-BE49-F238E27FC236}">
                <a16:creationId xmlns:a16="http://schemas.microsoft.com/office/drawing/2014/main" id="{05A30521-19C8-BFBB-DE42-4071EFABBFE4}"/>
              </a:ext>
            </a:extLst>
          </p:cNvPr>
          <p:cNvSpPr>
            <a:spLocks noGrp="1"/>
          </p:cNvSpPr>
          <p:nvPr>
            <p:ph type="ftr" sz="quarter" idx="12"/>
          </p:nvPr>
        </p:nvSpPr>
        <p:spPr/>
        <p:txBody>
          <a:bodyPr/>
          <a:lstStyle/>
          <a:p>
            <a:r>
              <a:rPr lang="it-IT"/>
              <a:t>Analisi dei divari di genere attraverso i dati dell’INPS. Focus sulle prestazioni e sugli incentivi  all’occupazione</a:t>
            </a:r>
            <a:endParaRPr lang="en-IT" dirty="0">
              <a:latin typeface="Titillium Web" pitchFamily="2" charset="77"/>
            </a:endParaRPr>
          </a:p>
        </p:txBody>
      </p:sp>
    </p:spTree>
    <p:extLst>
      <p:ext uri="{BB962C8B-B14F-4D97-AF65-F5344CB8AC3E}">
        <p14:creationId xmlns:p14="http://schemas.microsoft.com/office/powerpoint/2010/main" val="146409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sto con immagine blu">
    <p:spTree>
      <p:nvGrpSpPr>
        <p:cNvPr id="1" name=""/>
        <p:cNvGrpSpPr/>
        <p:nvPr/>
      </p:nvGrpSpPr>
      <p:grpSpPr>
        <a:xfrm>
          <a:off x="0" y="0"/>
          <a:ext cx="0" cy="0"/>
          <a:chOff x="0" y="0"/>
          <a:chExt cx="0" cy="0"/>
        </a:xfrm>
      </p:grpSpPr>
      <p:pic>
        <p:nvPicPr>
          <p:cNvPr id="2" name="Image 1" descr="preencoded.png">
            <a:extLst>
              <a:ext uri="{FF2B5EF4-FFF2-40B4-BE49-F238E27FC236}">
                <a16:creationId xmlns:a16="http://schemas.microsoft.com/office/drawing/2014/main" id="{B2942EF7-C923-543C-F7A2-C02223546CE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19051"/>
            <a:ext cx="18304933" cy="10306049"/>
          </a:xfrm>
          <a:prstGeom prst="rect">
            <a:avLst/>
          </a:prstGeom>
        </p:spPr>
      </p:pic>
      <p:sp>
        <p:nvSpPr>
          <p:cNvPr id="37" name="Segnaposto immagine 36">
            <a:extLst>
              <a:ext uri="{FF2B5EF4-FFF2-40B4-BE49-F238E27FC236}">
                <a16:creationId xmlns:a16="http://schemas.microsoft.com/office/drawing/2014/main" id="{C1C37003-0232-4D5D-C9FD-EF864D913673}"/>
              </a:ext>
            </a:extLst>
          </p:cNvPr>
          <p:cNvSpPr>
            <a:spLocks noGrp="1"/>
          </p:cNvSpPr>
          <p:nvPr>
            <p:ph type="pic" sz="quarter" idx="22"/>
          </p:nvPr>
        </p:nvSpPr>
        <p:spPr>
          <a:xfrm>
            <a:off x="8787161" y="0"/>
            <a:ext cx="9500839" cy="10287000"/>
          </a:xfrm>
          <a:prstGeom prst="rect">
            <a:avLst/>
          </a:prstGeom>
        </p:spPr>
        <p:txBody>
          <a:bodyPr/>
          <a:lstStyle/>
          <a:p>
            <a:endParaRPr lang="it-IT"/>
          </a:p>
        </p:txBody>
      </p:sp>
      <p:sp>
        <p:nvSpPr>
          <p:cNvPr id="17" name="Segnaposto testo 16">
            <a:extLst>
              <a:ext uri="{FF2B5EF4-FFF2-40B4-BE49-F238E27FC236}">
                <a16:creationId xmlns:a16="http://schemas.microsoft.com/office/drawing/2014/main" id="{C9F7A2F9-B299-05B8-3C8F-17E04C4F1171}"/>
              </a:ext>
            </a:extLst>
          </p:cNvPr>
          <p:cNvSpPr>
            <a:spLocks noGrp="1"/>
          </p:cNvSpPr>
          <p:nvPr>
            <p:ph type="body" sz="quarter" idx="21" hasCustomPrompt="1"/>
          </p:nvPr>
        </p:nvSpPr>
        <p:spPr>
          <a:xfrm>
            <a:off x="1407241" y="2632248"/>
            <a:ext cx="2557462" cy="414337"/>
          </a:xfrm>
          <a:prstGeom prst="rect">
            <a:avLst/>
          </a:prstGeom>
        </p:spPr>
        <p:txBody>
          <a:bodyPr/>
          <a:lstStyle>
            <a:lvl1pPr marL="0" indent="0">
              <a:buFontTx/>
              <a:buNone/>
              <a:defRPr>
                <a:solidFill>
                  <a:srgbClr val="18CEE7"/>
                </a:solidFill>
              </a:defRPr>
            </a:lvl1pPr>
          </a:lstStyle>
          <a:p>
            <a:pPr lvl="0"/>
            <a:r>
              <a:rPr lang="it-IT" dirty="0"/>
              <a:t>Label</a:t>
            </a:r>
          </a:p>
        </p:txBody>
      </p:sp>
      <p:sp>
        <p:nvSpPr>
          <p:cNvPr id="33" name="CasellaDiTesto 32">
            <a:extLst>
              <a:ext uri="{FF2B5EF4-FFF2-40B4-BE49-F238E27FC236}">
                <a16:creationId xmlns:a16="http://schemas.microsoft.com/office/drawing/2014/main" id="{D6313F96-22B5-2D2C-0949-C5DBCB756B7E}"/>
              </a:ext>
            </a:extLst>
          </p:cNvPr>
          <p:cNvSpPr txBox="1"/>
          <p:nvPr userDrawn="1"/>
        </p:nvSpPr>
        <p:spPr>
          <a:xfrm>
            <a:off x="10058400" y="-780585"/>
            <a:ext cx="184731" cy="369332"/>
          </a:xfrm>
          <a:prstGeom prst="rect">
            <a:avLst/>
          </a:prstGeom>
          <a:noFill/>
        </p:spPr>
        <p:txBody>
          <a:bodyPr wrap="none" rtlCol="0">
            <a:spAutoFit/>
          </a:bodyPr>
          <a:lstStyle/>
          <a:p>
            <a:endParaRPr lang="it-IT"/>
          </a:p>
        </p:txBody>
      </p:sp>
      <p:sp>
        <p:nvSpPr>
          <p:cNvPr id="34" name="CasellaDiTesto 33">
            <a:extLst>
              <a:ext uri="{FF2B5EF4-FFF2-40B4-BE49-F238E27FC236}">
                <a16:creationId xmlns:a16="http://schemas.microsoft.com/office/drawing/2014/main" id="{6578A7C7-833A-9CA3-21BE-80F799D92126}"/>
              </a:ext>
            </a:extLst>
          </p:cNvPr>
          <p:cNvSpPr txBox="1"/>
          <p:nvPr userDrawn="1"/>
        </p:nvSpPr>
        <p:spPr>
          <a:xfrm>
            <a:off x="19470029" y="-22302"/>
            <a:ext cx="184731" cy="369332"/>
          </a:xfrm>
          <a:prstGeom prst="rect">
            <a:avLst/>
          </a:prstGeom>
          <a:noFill/>
        </p:spPr>
        <p:txBody>
          <a:bodyPr wrap="none" rtlCol="0">
            <a:spAutoFit/>
          </a:bodyPr>
          <a:lstStyle/>
          <a:p>
            <a:endParaRPr lang="it-IT"/>
          </a:p>
        </p:txBody>
      </p:sp>
      <p:sp>
        <p:nvSpPr>
          <p:cNvPr id="35" name="CasellaDiTesto 34">
            <a:extLst>
              <a:ext uri="{FF2B5EF4-FFF2-40B4-BE49-F238E27FC236}">
                <a16:creationId xmlns:a16="http://schemas.microsoft.com/office/drawing/2014/main" id="{F84A4EA4-0249-A35E-C4F5-A60EBF57265F}"/>
              </a:ext>
            </a:extLst>
          </p:cNvPr>
          <p:cNvSpPr txBox="1"/>
          <p:nvPr userDrawn="1"/>
        </p:nvSpPr>
        <p:spPr>
          <a:xfrm>
            <a:off x="10749776" y="-1471961"/>
            <a:ext cx="184731" cy="369332"/>
          </a:xfrm>
          <a:prstGeom prst="rect">
            <a:avLst/>
          </a:prstGeom>
          <a:noFill/>
        </p:spPr>
        <p:txBody>
          <a:bodyPr wrap="none" rtlCol="0">
            <a:spAutoFit/>
          </a:bodyPr>
          <a:lstStyle/>
          <a:p>
            <a:endParaRPr lang="it-IT"/>
          </a:p>
        </p:txBody>
      </p:sp>
      <p:sp>
        <p:nvSpPr>
          <p:cNvPr id="4" name="Footer Placeholder 3">
            <a:extLst>
              <a:ext uri="{FF2B5EF4-FFF2-40B4-BE49-F238E27FC236}">
                <a16:creationId xmlns:a16="http://schemas.microsoft.com/office/drawing/2014/main" id="{04F2D898-2C60-8EDB-95F0-1D5FEB797920}"/>
              </a:ext>
            </a:extLst>
          </p:cNvPr>
          <p:cNvSpPr>
            <a:spLocks noGrp="1"/>
          </p:cNvSpPr>
          <p:nvPr>
            <p:ph type="ftr" sz="quarter" idx="23"/>
          </p:nvPr>
        </p:nvSpPr>
        <p:spPr>
          <a:xfrm>
            <a:off x="933450" y="732641"/>
            <a:ext cx="6172200" cy="547688"/>
          </a:xfrm>
          <a:prstGeom prst="rect">
            <a:avLst/>
          </a:prstGeom>
        </p:spPr>
        <p:txBody>
          <a:bodyPr/>
          <a:lstStyle>
            <a:lvl1pPr>
              <a:defRPr>
                <a:solidFill>
                  <a:schemeClr val="bg1"/>
                </a:solidFill>
              </a:defRPr>
            </a:lvl1pPr>
          </a:lstStyle>
          <a:p>
            <a:r>
              <a:rPr lang="it-IT" b="1"/>
              <a:t>Analisi dei divari di genere attraverso i dati dell’INPS. Focus sulle prestazioni e sugli incentivi  all’occupazione</a:t>
            </a:r>
            <a:endParaRPr lang="en-IT" dirty="0"/>
          </a:p>
        </p:txBody>
      </p:sp>
      <p:sp>
        <p:nvSpPr>
          <p:cNvPr id="8" name="Slide Number Placeholder 7">
            <a:extLst>
              <a:ext uri="{FF2B5EF4-FFF2-40B4-BE49-F238E27FC236}">
                <a16:creationId xmlns:a16="http://schemas.microsoft.com/office/drawing/2014/main" id="{B00EFBC0-D186-FFF7-D15E-19C10D91FA20}"/>
              </a:ext>
            </a:extLst>
          </p:cNvPr>
          <p:cNvSpPr>
            <a:spLocks noGrp="1"/>
          </p:cNvSpPr>
          <p:nvPr>
            <p:ph type="sldNum" sz="quarter" idx="24"/>
          </p:nvPr>
        </p:nvSpPr>
        <p:spPr>
          <a:xfrm>
            <a:off x="933450" y="9035267"/>
            <a:ext cx="1300163" cy="547688"/>
          </a:xfrm>
          <a:prstGeom prst="rect">
            <a:avLst/>
          </a:prstGeom>
        </p:spPr>
        <p:txBody>
          <a:bodyPr/>
          <a:lstStyle>
            <a:lvl1pPr>
              <a:defRPr>
                <a:solidFill>
                  <a:schemeClr val="bg1"/>
                </a:solidFill>
              </a:defRPr>
            </a:lvl1pPr>
          </a:lstStyle>
          <a:p>
            <a:fld id="{F0221AAB-2B63-824F-A124-88DC2873D25D}" type="slidenum">
              <a:rPr lang="en-IT" smtClean="0"/>
              <a:pPr/>
              <a:t>‹N›</a:t>
            </a:fld>
            <a:endParaRPr lang="en-IT" dirty="0"/>
          </a:p>
        </p:txBody>
      </p:sp>
      <p:sp>
        <p:nvSpPr>
          <p:cNvPr id="15" name="Segnaposto testo 14">
            <a:extLst>
              <a:ext uri="{FF2B5EF4-FFF2-40B4-BE49-F238E27FC236}">
                <a16:creationId xmlns:a16="http://schemas.microsoft.com/office/drawing/2014/main" id="{E74BD021-8A4B-C0DD-E48C-E900A03063E5}"/>
              </a:ext>
            </a:extLst>
          </p:cNvPr>
          <p:cNvSpPr>
            <a:spLocks noGrp="1"/>
          </p:cNvSpPr>
          <p:nvPr>
            <p:ph type="body" sz="quarter" idx="20" hasCustomPrompt="1"/>
          </p:nvPr>
        </p:nvSpPr>
        <p:spPr>
          <a:xfrm>
            <a:off x="1407241" y="3262325"/>
            <a:ext cx="10216268" cy="4546600"/>
          </a:xfrm>
          <a:prstGeom prst="rect">
            <a:avLst/>
          </a:prstGeom>
        </p:spPr>
        <p:txBody>
          <a:bodyPr/>
          <a:lstStyle>
            <a:lvl1pPr marL="0" indent="0">
              <a:buFontTx/>
              <a:buNone/>
              <a:defRPr sz="5400" b="1" i="0">
                <a:solidFill>
                  <a:schemeClr val="bg1"/>
                </a:solidFill>
                <a:latin typeface="Lora SemiBold" pitchFamily="2" charset="77"/>
              </a:defRPr>
            </a:lvl1pPr>
          </a:lstStyle>
          <a:p>
            <a:pPr lvl="0"/>
            <a:r>
              <a:rPr lang="it-IT" dirty="0"/>
              <a:t>Sed ut </a:t>
            </a:r>
            <a:r>
              <a:rPr lang="it-IT" dirty="0" err="1"/>
              <a:t>perspiciat</a:t>
            </a:r>
            <a:r>
              <a:rPr lang="it-IT" dirty="0"/>
              <a:t> </a:t>
            </a:r>
            <a:r>
              <a:rPr lang="it-IT" dirty="0" err="1"/>
              <a:t>unde</a:t>
            </a:r>
            <a:r>
              <a:rPr lang="it-IT" dirty="0"/>
              <a:t> omnis </a:t>
            </a:r>
            <a:r>
              <a:rPr lang="it-IT" dirty="0" err="1"/>
              <a:t>iste</a:t>
            </a:r>
            <a:r>
              <a:rPr lang="it-IT" dirty="0"/>
              <a:t> </a:t>
            </a:r>
            <a:r>
              <a:rPr lang="it-IT" dirty="0" err="1"/>
              <a:t>natus</a:t>
            </a:r>
            <a:r>
              <a:rPr lang="it-IT" dirty="0"/>
              <a:t> </a:t>
            </a:r>
            <a:r>
              <a:rPr lang="it-IT" dirty="0" err="1"/>
              <a:t>error</a:t>
            </a:r>
            <a:r>
              <a:rPr lang="it-IT" dirty="0"/>
              <a:t> </a:t>
            </a:r>
            <a:r>
              <a:rPr lang="it-IT" dirty="0" err="1"/>
              <a:t>sit</a:t>
            </a:r>
            <a:r>
              <a:rPr lang="it-IT" dirty="0"/>
              <a:t> </a:t>
            </a:r>
            <a:r>
              <a:rPr lang="it-IT" dirty="0" err="1"/>
              <a:t>voluptatem</a:t>
            </a:r>
            <a:r>
              <a:rPr lang="it-IT" dirty="0"/>
              <a:t> </a:t>
            </a:r>
            <a:r>
              <a:rPr lang="it-IT" dirty="0" err="1"/>
              <a:t>accusantium</a:t>
            </a:r>
            <a:r>
              <a:rPr lang="it-IT" dirty="0"/>
              <a:t>. Orci </a:t>
            </a:r>
            <a:r>
              <a:rPr lang="it-IT" dirty="0" err="1"/>
              <a:t>varius</a:t>
            </a:r>
            <a:r>
              <a:rPr lang="it-IT" dirty="0"/>
              <a:t> </a:t>
            </a:r>
            <a:r>
              <a:rPr lang="it-IT" dirty="0" err="1"/>
              <a:t>natoque</a:t>
            </a:r>
            <a:r>
              <a:rPr lang="it-IT" dirty="0"/>
              <a:t> </a:t>
            </a:r>
            <a:r>
              <a:rPr lang="it-IT" dirty="0" err="1"/>
              <a:t>penatibus</a:t>
            </a:r>
            <a:r>
              <a:rPr lang="it-IT" dirty="0"/>
              <a:t> et </a:t>
            </a:r>
            <a:r>
              <a:rPr lang="it-IT" dirty="0" err="1"/>
              <a:t>magnis</a:t>
            </a:r>
            <a:br>
              <a:rPr lang="it-IT" dirty="0"/>
            </a:br>
            <a:r>
              <a:rPr lang="it-IT" dirty="0" err="1"/>
              <a:t>dis</a:t>
            </a:r>
            <a:r>
              <a:rPr lang="it-IT" dirty="0"/>
              <a:t> </a:t>
            </a:r>
            <a:r>
              <a:rPr lang="it-IT" dirty="0" err="1"/>
              <a:t>parturient</a:t>
            </a:r>
            <a:r>
              <a:rPr lang="it-IT" dirty="0"/>
              <a:t> </a:t>
            </a:r>
            <a:r>
              <a:rPr lang="it-IT" dirty="0" err="1"/>
              <a:t>montes</a:t>
            </a:r>
            <a:r>
              <a:rPr lang="it-IT" dirty="0"/>
              <a:t>, </a:t>
            </a:r>
            <a:r>
              <a:rPr lang="it-IT" dirty="0" err="1"/>
              <a:t>nascetur</a:t>
            </a:r>
            <a:r>
              <a:rPr lang="it-IT" dirty="0"/>
              <a:t>.</a:t>
            </a:r>
          </a:p>
        </p:txBody>
      </p:sp>
    </p:spTree>
    <p:extLst>
      <p:ext uri="{BB962C8B-B14F-4D97-AF65-F5344CB8AC3E}">
        <p14:creationId xmlns:p14="http://schemas.microsoft.com/office/powerpoint/2010/main" val="494422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sto con immagine bianca">
    <p:spTree>
      <p:nvGrpSpPr>
        <p:cNvPr id="1" name=""/>
        <p:cNvGrpSpPr/>
        <p:nvPr/>
      </p:nvGrpSpPr>
      <p:grpSpPr>
        <a:xfrm>
          <a:off x="0" y="0"/>
          <a:ext cx="0" cy="0"/>
          <a:chOff x="0" y="0"/>
          <a:chExt cx="0" cy="0"/>
        </a:xfrm>
      </p:grpSpPr>
      <p:pic>
        <p:nvPicPr>
          <p:cNvPr id="2" name="Image 1" descr="preencoded.png">
            <a:extLst>
              <a:ext uri="{FF2B5EF4-FFF2-40B4-BE49-F238E27FC236}">
                <a16:creationId xmlns:a16="http://schemas.microsoft.com/office/drawing/2014/main" id="{B2942EF7-C923-543C-F7A2-C02223546CE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19051"/>
            <a:ext cx="18304933" cy="10306049"/>
          </a:xfrm>
          <a:prstGeom prst="rect">
            <a:avLst/>
          </a:prstGeom>
        </p:spPr>
      </p:pic>
      <p:sp>
        <p:nvSpPr>
          <p:cNvPr id="37" name="Segnaposto immagine 36">
            <a:extLst>
              <a:ext uri="{FF2B5EF4-FFF2-40B4-BE49-F238E27FC236}">
                <a16:creationId xmlns:a16="http://schemas.microsoft.com/office/drawing/2014/main" id="{C1C37003-0232-4D5D-C9FD-EF864D913673}"/>
              </a:ext>
            </a:extLst>
          </p:cNvPr>
          <p:cNvSpPr>
            <a:spLocks noGrp="1"/>
          </p:cNvSpPr>
          <p:nvPr>
            <p:ph type="pic" sz="quarter" idx="22"/>
          </p:nvPr>
        </p:nvSpPr>
        <p:spPr>
          <a:xfrm>
            <a:off x="8787161" y="0"/>
            <a:ext cx="9500839" cy="10287000"/>
          </a:xfrm>
          <a:prstGeom prst="rect">
            <a:avLst/>
          </a:prstGeom>
        </p:spPr>
        <p:txBody>
          <a:bodyPr/>
          <a:lstStyle/>
          <a:p>
            <a:endParaRPr lang="it-IT"/>
          </a:p>
        </p:txBody>
      </p:sp>
      <p:sp>
        <p:nvSpPr>
          <p:cNvPr id="17" name="Segnaposto testo 16">
            <a:extLst>
              <a:ext uri="{FF2B5EF4-FFF2-40B4-BE49-F238E27FC236}">
                <a16:creationId xmlns:a16="http://schemas.microsoft.com/office/drawing/2014/main" id="{C9F7A2F9-B299-05B8-3C8F-17E04C4F1171}"/>
              </a:ext>
            </a:extLst>
          </p:cNvPr>
          <p:cNvSpPr>
            <a:spLocks noGrp="1"/>
          </p:cNvSpPr>
          <p:nvPr>
            <p:ph type="body" sz="quarter" idx="21" hasCustomPrompt="1"/>
          </p:nvPr>
        </p:nvSpPr>
        <p:spPr>
          <a:xfrm>
            <a:off x="1389311" y="2632248"/>
            <a:ext cx="2557462" cy="414337"/>
          </a:xfrm>
          <a:prstGeom prst="rect">
            <a:avLst/>
          </a:prstGeom>
        </p:spPr>
        <p:txBody>
          <a:bodyPr/>
          <a:lstStyle>
            <a:lvl1pPr marL="0" indent="0">
              <a:buFontTx/>
              <a:buNone/>
              <a:defRPr>
                <a:solidFill>
                  <a:srgbClr val="7BA9EC"/>
                </a:solidFill>
              </a:defRPr>
            </a:lvl1pPr>
          </a:lstStyle>
          <a:p>
            <a:pPr lvl="0"/>
            <a:r>
              <a:rPr lang="it-IT" dirty="0"/>
              <a:t>Label</a:t>
            </a:r>
          </a:p>
        </p:txBody>
      </p:sp>
      <p:sp>
        <p:nvSpPr>
          <p:cNvPr id="33" name="CasellaDiTesto 32">
            <a:extLst>
              <a:ext uri="{FF2B5EF4-FFF2-40B4-BE49-F238E27FC236}">
                <a16:creationId xmlns:a16="http://schemas.microsoft.com/office/drawing/2014/main" id="{D6313F96-22B5-2D2C-0949-C5DBCB756B7E}"/>
              </a:ext>
            </a:extLst>
          </p:cNvPr>
          <p:cNvSpPr txBox="1"/>
          <p:nvPr userDrawn="1"/>
        </p:nvSpPr>
        <p:spPr>
          <a:xfrm>
            <a:off x="10058400" y="-780585"/>
            <a:ext cx="184731" cy="369332"/>
          </a:xfrm>
          <a:prstGeom prst="rect">
            <a:avLst/>
          </a:prstGeom>
          <a:noFill/>
        </p:spPr>
        <p:txBody>
          <a:bodyPr wrap="none" rtlCol="0">
            <a:spAutoFit/>
          </a:bodyPr>
          <a:lstStyle/>
          <a:p>
            <a:endParaRPr lang="it-IT"/>
          </a:p>
        </p:txBody>
      </p:sp>
      <p:sp>
        <p:nvSpPr>
          <p:cNvPr id="35" name="CasellaDiTesto 34">
            <a:extLst>
              <a:ext uri="{FF2B5EF4-FFF2-40B4-BE49-F238E27FC236}">
                <a16:creationId xmlns:a16="http://schemas.microsoft.com/office/drawing/2014/main" id="{F84A4EA4-0249-A35E-C4F5-A60EBF57265F}"/>
              </a:ext>
            </a:extLst>
          </p:cNvPr>
          <p:cNvSpPr txBox="1"/>
          <p:nvPr userDrawn="1"/>
        </p:nvSpPr>
        <p:spPr>
          <a:xfrm>
            <a:off x="10749776" y="-1471961"/>
            <a:ext cx="184731" cy="369332"/>
          </a:xfrm>
          <a:prstGeom prst="rect">
            <a:avLst/>
          </a:prstGeom>
          <a:noFill/>
        </p:spPr>
        <p:txBody>
          <a:bodyPr wrap="none" rtlCol="0">
            <a:spAutoFit/>
          </a:bodyPr>
          <a:lstStyle/>
          <a:p>
            <a:endParaRPr lang="it-IT"/>
          </a:p>
        </p:txBody>
      </p:sp>
      <p:sp>
        <p:nvSpPr>
          <p:cNvPr id="4" name="Footer Placeholder 3">
            <a:extLst>
              <a:ext uri="{FF2B5EF4-FFF2-40B4-BE49-F238E27FC236}">
                <a16:creationId xmlns:a16="http://schemas.microsoft.com/office/drawing/2014/main" id="{5ABF80C5-B892-5737-B031-5E615AD3FE0E}"/>
              </a:ext>
            </a:extLst>
          </p:cNvPr>
          <p:cNvSpPr>
            <a:spLocks noGrp="1"/>
          </p:cNvSpPr>
          <p:nvPr>
            <p:ph type="ftr" sz="quarter" idx="23"/>
          </p:nvPr>
        </p:nvSpPr>
        <p:spPr>
          <a:xfrm>
            <a:off x="933450" y="732641"/>
            <a:ext cx="6172200" cy="547688"/>
          </a:xfrm>
          <a:prstGeom prst="rect">
            <a:avLst/>
          </a:prstGeom>
        </p:spPr>
        <p:txBody>
          <a:bodyPr/>
          <a:lstStyle/>
          <a:p>
            <a:r>
              <a:rPr lang="it-IT" b="1"/>
              <a:t>Analisi dei divari di genere attraverso i dati dell’INPS. Focus sulle prestazioni e sugli incentivi  all’occupazione</a:t>
            </a:r>
            <a:endParaRPr lang="en-IT" dirty="0"/>
          </a:p>
        </p:txBody>
      </p:sp>
      <p:sp>
        <p:nvSpPr>
          <p:cNvPr id="8" name="Slide Number Placeholder 7">
            <a:extLst>
              <a:ext uri="{FF2B5EF4-FFF2-40B4-BE49-F238E27FC236}">
                <a16:creationId xmlns:a16="http://schemas.microsoft.com/office/drawing/2014/main" id="{AE89E745-A798-EF2C-DBA9-CDB3F56F9F48}"/>
              </a:ext>
            </a:extLst>
          </p:cNvPr>
          <p:cNvSpPr>
            <a:spLocks noGrp="1"/>
          </p:cNvSpPr>
          <p:nvPr>
            <p:ph type="sldNum" sz="quarter" idx="24"/>
          </p:nvPr>
        </p:nvSpPr>
        <p:spPr>
          <a:xfrm>
            <a:off x="933450" y="9035267"/>
            <a:ext cx="1300163" cy="547688"/>
          </a:xfrm>
          <a:prstGeom prst="rect">
            <a:avLst/>
          </a:prstGeom>
        </p:spPr>
        <p:txBody>
          <a:bodyPr/>
          <a:lstStyle/>
          <a:p>
            <a:fld id="{F0221AAB-2B63-824F-A124-88DC2873D25D}" type="slidenum">
              <a:rPr lang="en-IT" smtClean="0"/>
              <a:pPr/>
              <a:t>‹N›</a:t>
            </a:fld>
            <a:endParaRPr lang="en-IT" dirty="0"/>
          </a:p>
        </p:txBody>
      </p:sp>
      <p:sp>
        <p:nvSpPr>
          <p:cNvPr id="15" name="Segnaposto testo 14">
            <a:extLst>
              <a:ext uri="{FF2B5EF4-FFF2-40B4-BE49-F238E27FC236}">
                <a16:creationId xmlns:a16="http://schemas.microsoft.com/office/drawing/2014/main" id="{E74BD021-8A4B-C0DD-E48C-E900A03063E5}"/>
              </a:ext>
            </a:extLst>
          </p:cNvPr>
          <p:cNvSpPr>
            <a:spLocks noGrp="1"/>
          </p:cNvSpPr>
          <p:nvPr>
            <p:ph type="body" sz="quarter" idx="20" hasCustomPrompt="1"/>
          </p:nvPr>
        </p:nvSpPr>
        <p:spPr>
          <a:xfrm>
            <a:off x="1389311" y="3262325"/>
            <a:ext cx="10216268" cy="4546600"/>
          </a:xfrm>
          <a:prstGeom prst="rect">
            <a:avLst/>
          </a:prstGeom>
        </p:spPr>
        <p:txBody>
          <a:bodyPr/>
          <a:lstStyle>
            <a:lvl1pPr marL="0" indent="0">
              <a:buFontTx/>
              <a:buNone/>
              <a:defRPr sz="5400" b="1" i="0">
                <a:solidFill>
                  <a:srgbClr val="2F6DD5"/>
                </a:solidFill>
                <a:latin typeface="Lora SemiBold" pitchFamily="2" charset="77"/>
              </a:defRPr>
            </a:lvl1pPr>
          </a:lstStyle>
          <a:p>
            <a:pPr lvl="0"/>
            <a:r>
              <a:rPr lang="it-IT" dirty="0"/>
              <a:t>Sed ut </a:t>
            </a:r>
            <a:r>
              <a:rPr lang="it-IT" dirty="0" err="1"/>
              <a:t>perspiciat</a:t>
            </a:r>
            <a:r>
              <a:rPr lang="it-IT" dirty="0"/>
              <a:t> </a:t>
            </a:r>
            <a:r>
              <a:rPr lang="it-IT" dirty="0" err="1"/>
              <a:t>unde</a:t>
            </a:r>
            <a:r>
              <a:rPr lang="it-IT" dirty="0"/>
              <a:t> omnis </a:t>
            </a:r>
            <a:r>
              <a:rPr lang="it-IT" dirty="0" err="1"/>
              <a:t>iste</a:t>
            </a:r>
            <a:r>
              <a:rPr lang="it-IT" dirty="0"/>
              <a:t> </a:t>
            </a:r>
            <a:r>
              <a:rPr lang="it-IT" dirty="0" err="1"/>
              <a:t>natus</a:t>
            </a:r>
            <a:r>
              <a:rPr lang="it-IT" dirty="0"/>
              <a:t> </a:t>
            </a:r>
            <a:r>
              <a:rPr lang="it-IT" dirty="0" err="1"/>
              <a:t>error</a:t>
            </a:r>
            <a:r>
              <a:rPr lang="it-IT" dirty="0"/>
              <a:t> </a:t>
            </a:r>
            <a:r>
              <a:rPr lang="it-IT" dirty="0" err="1"/>
              <a:t>sit</a:t>
            </a:r>
            <a:r>
              <a:rPr lang="it-IT" dirty="0"/>
              <a:t> </a:t>
            </a:r>
            <a:r>
              <a:rPr lang="it-IT" dirty="0" err="1"/>
              <a:t>voluptatem</a:t>
            </a:r>
            <a:r>
              <a:rPr lang="it-IT" dirty="0"/>
              <a:t> </a:t>
            </a:r>
            <a:r>
              <a:rPr lang="it-IT" dirty="0" err="1"/>
              <a:t>accusantium</a:t>
            </a:r>
            <a:r>
              <a:rPr lang="it-IT" dirty="0"/>
              <a:t>. Orci </a:t>
            </a:r>
            <a:r>
              <a:rPr lang="it-IT" dirty="0" err="1"/>
              <a:t>varius</a:t>
            </a:r>
            <a:r>
              <a:rPr lang="it-IT" dirty="0"/>
              <a:t> </a:t>
            </a:r>
            <a:r>
              <a:rPr lang="it-IT" dirty="0" err="1"/>
              <a:t>natoque</a:t>
            </a:r>
            <a:r>
              <a:rPr lang="it-IT" dirty="0"/>
              <a:t> </a:t>
            </a:r>
            <a:r>
              <a:rPr lang="it-IT" dirty="0" err="1"/>
              <a:t>penatibus</a:t>
            </a:r>
            <a:r>
              <a:rPr lang="it-IT" dirty="0"/>
              <a:t> et </a:t>
            </a:r>
            <a:r>
              <a:rPr lang="it-IT" dirty="0" err="1"/>
              <a:t>magnis</a:t>
            </a:r>
            <a:br>
              <a:rPr lang="it-IT" dirty="0"/>
            </a:br>
            <a:r>
              <a:rPr lang="it-IT" dirty="0" err="1"/>
              <a:t>dis</a:t>
            </a:r>
            <a:r>
              <a:rPr lang="it-IT" dirty="0"/>
              <a:t> </a:t>
            </a:r>
            <a:r>
              <a:rPr lang="it-IT" dirty="0" err="1"/>
              <a:t>parturient</a:t>
            </a:r>
            <a:r>
              <a:rPr lang="it-IT" dirty="0"/>
              <a:t> </a:t>
            </a:r>
            <a:r>
              <a:rPr lang="it-IT" dirty="0" err="1"/>
              <a:t>montes</a:t>
            </a:r>
            <a:r>
              <a:rPr lang="it-IT" dirty="0"/>
              <a:t>, </a:t>
            </a:r>
            <a:r>
              <a:rPr lang="it-IT" dirty="0" err="1"/>
              <a:t>nascetur</a:t>
            </a:r>
            <a:r>
              <a:rPr lang="it-IT" dirty="0"/>
              <a:t>.</a:t>
            </a:r>
          </a:p>
        </p:txBody>
      </p:sp>
    </p:spTree>
    <p:extLst>
      <p:ext uri="{BB962C8B-B14F-4D97-AF65-F5344CB8AC3E}">
        <p14:creationId xmlns:p14="http://schemas.microsoft.com/office/powerpoint/2010/main" val="4231533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zione">
    <p:spTree>
      <p:nvGrpSpPr>
        <p:cNvPr id="1" name=""/>
        <p:cNvGrpSpPr/>
        <p:nvPr/>
      </p:nvGrpSpPr>
      <p:grpSpPr>
        <a:xfrm>
          <a:off x="0" y="0"/>
          <a:ext cx="0" cy="0"/>
          <a:chOff x="0" y="0"/>
          <a:chExt cx="0" cy="0"/>
        </a:xfrm>
      </p:grpSpPr>
      <p:pic>
        <p:nvPicPr>
          <p:cNvPr id="2" name="Image 1" descr="preencoded.png">
            <a:extLst>
              <a:ext uri="{FF2B5EF4-FFF2-40B4-BE49-F238E27FC236}">
                <a16:creationId xmlns:a16="http://schemas.microsoft.com/office/drawing/2014/main" id="{B2942EF7-C923-543C-F7A2-C02223546CE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362" y="-19051"/>
            <a:ext cx="18304933" cy="10306049"/>
          </a:xfrm>
          <a:prstGeom prst="rect">
            <a:avLst/>
          </a:prstGeom>
        </p:spPr>
      </p:pic>
      <p:sp>
        <p:nvSpPr>
          <p:cNvPr id="13" name="Text 4">
            <a:extLst>
              <a:ext uri="{FF2B5EF4-FFF2-40B4-BE49-F238E27FC236}">
                <a16:creationId xmlns:a16="http://schemas.microsoft.com/office/drawing/2014/main" id="{565E014B-C0F0-77B1-6180-68F98F2FE032}"/>
              </a:ext>
            </a:extLst>
          </p:cNvPr>
          <p:cNvSpPr/>
          <p:nvPr userDrawn="1"/>
        </p:nvSpPr>
        <p:spPr>
          <a:xfrm>
            <a:off x="1297517" y="2709284"/>
            <a:ext cx="1693333" cy="1217182"/>
          </a:xfrm>
          <a:prstGeom prst="rect">
            <a:avLst/>
          </a:prstGeom>
          <a:noFill/>
          <a:ln/>
        </p:spPr>
        <p:txBody>
          <a:bodyPr wrap="square" lIns="0" tIns="0" rIns="0" bIns="0" rtlCol="0" anchor="t"/>
          <a:lstStyle/>
          <a:p>
            <a:pPr algn="l">
              <a:lnSpc>
                <a:spcPts val="18225"/>
              </a:lnSpc>
            </a:pPr>
            <a:r>
              <a:rPr lang="en-US" sz="14250" b="0" i="0">
                <a:solidFill>
                  <a:srgbClr val="FFFFFF"/>
                </a:solidFill>
                <a:latin typeface="Lora Medium" pitchFamily="2" charset="77"/>
                <a:ea typeface="Lora Italic" pitchFamily="34" charset="-122"/>
                <a:cs typeface="Lora Italic" pitchFamily="34" charset="-120"/>
              </a:rPr>
              <a:t>“</a:t>
            </a:r>
            <a:endParaRPr lang="en-US" sz="14250" i="0">
              <a:latin typeface="Lora Medium" pitchFamily="2" charset="77"/>
            </a:endParaRPr>
          </a:p>
        </p:txBody>
      </p:sp>
      <p:sp>
        <p:nvSpPr>
          <p:cNvPr id="15" name="Segnaposto testo 14">
            <a:extLst>
              <a:ext uri="{FF2B5EF4-FFF2-40B4-BE49-F238E27FC236}">
                <a16:creationId xmlns:a16="http://schemas.microsoft.com/office/drawing/2014/main" id="{E74BD021-8A4B-C0DD-E48C-E900A03063E5}"/>
              </a:ext>
            </a:extLst>
          </p:cNvPr>
          <p:cNvSpPr>
            <a:spLocks noGrp="1"/>
          </p:cNvSpPr>
          <p:nvPr>
            <p:ph type="body" sz="quarter" idx="20" hasCustomPrompt="1"/>
          </p:nvPr>
        </p:nvSpPr>
        <p:spPr>
          <a:xfrm>
            <a:off x="1386647" y="3942057"/>
            <a:ext cx="12981773" cy="2402886"/>
          </a:xfrm>
          <a:prstGeom prst="rect">
            <a:avLst/>
          </a:prstGeom>
        </p:spPr>
        <p:txBody>
          <a:bodyPr/>
          <a:lstStyle>
            <a:lvl1pPr marL="0" indent="0">
              <a:buFontTx/>
              <a:buNone/>
              <a:defRPr sz="5400" b="1" i="0">
                <a:solidFill>
                  <a:schemeClr val="bg1"/>
                </a:solidFill>
                <a:latin typeface="Lora SemiBold" pitchFamily="2" charset="77"/>
              </a:defRPr>
            </a:lvl1pPr>
          </a:lstStyle>
          <a:p>
            <a:pPr lvl="0"/>
            <a:r>
              <a:rPr lang="it-IT"/>
              <a:t>Sed ut </a:t>
            </a:r>
            <a:r>
              <a:rPr lang="it-IT" err="1"/>
              <a:t>perspiciat</a:t>
            </a:r>
            <a:r>
              <a:rPr lang="it-IT"/>
              <a:t> </a:t>
            </a:r>
            <a:r>
              <a:rPr lang="it-IT" err="1"/>
              <a:t>unde</a:t>
            </a:r>
            <a:r>
              <a:rPr lang="it-IT"/>
              <a:t> omnis </a:t>
            </a:r>
            <a:r>
              <a:rPr lang="it-IT" err="1"/>
              <a:t>iste</a:t>
            </a:r>
            <a:r>
              <a:rPr lang="it-IT"/>
              <a:t> </a:t>
            </a:r>
            <a:r>
              <a:rPr lang="it-IT" err="1"/>
              <a:t>natus</a:t>
            </a:r>
            <a:r>
              <a:rPr lang="it-IT"/>
              <a:t> </a:t>
            </a:r>
            <a:r>
              <a:rPr lang="it-IT" err="1"/>
              <a:t>error</a:t>
            </a:r>
            <a:r>
              <a:rPr lang="it-IT"/>
              <a:t> </a:t>
            </a:r>
            <a:r>
              <a:rPr lang="it-IT" err="1"/>
              <a:t>sit</a:t>
            </a:r>
            <a:r>
              <a:rPr lang="it-IT"/>
              <a:t> </a:t>
            </a:r>
            <a:r>
              <a:rPr lang="it-IT" err="1"/>
              <a:t>voluptatem</a:t>
            </a:r>
            <a:r>
              <a:rPr lang="it-IT"/>
              <a:t> </a:t>
            </a:r>
            <a:r>
              <a:rPr lang="it-IT" err="1"/>
              <a:t>accusantium</a:t>
            </a:r>
            <a:r>
              <a:rPr lang="it-IT"/>
              <a:t>.</a:t>
            </a:r>
          </a:p>
        </p:txBody>
      </p:sp>
      <p:sp>
        <p:nvSpPr>
          <p:cNvPr id="17" name="Segnaposto testo 16">
            <a:extLst>
              <a:ext uri="{FF2B5EF4-FFF2-40B4-BE49-F238E27FC236}">
                <a16:creationId xmlns:a16="http://schemas.microsoft.com/office/drawing/2014/main" id="{C9F7A2F9-B299-05B8-3C8F-17E04C4F1171}"/>
              </a:ext>
            </a:extLst>
          </p:cNvPr>
          <p:cNvSpPr>
            <a:spLocks noGrp="1"/>
          </p:cNvSpPr>
          <p:nvPr>
            <p:ph type="body" sz="quarter" idx="21" hasCustomPrompt="1"/>
          </p:nvPr>
        </p:nvSpPr>
        <p:spPr>
          <a:xfrm>
            <a:off x="1386646" y="6627835"/>
            <a:ext cx="4960365" cy="547688"/>
          </a:xfrm>
          <a:prstGeom prst="rect">
            <a:avLst/>
          </a:prstGeom>
        </p:spPr>
        <p:txBody>
          <a:bodyPr/>
          <a:lstStyle>
            <a:lvl1pPr marL="0" indent="0">
              <a:buFontTx/>
              <a:buNone/>
              <a:defRPr>
                <a:solidFill>
                  <a:srgbClr val="18CEE7"/>
                </a:solidFill>
              </a:defRPr>
            </a:lvl1pPr>
          </a:lstStyle>
          <a:p>
            <a:pPr lvl="0"/>
            <a:r>
              <a:rPr lang="it-IT" dirty="0"/>
              <a:t>Nome e cognome</a:t>
            </a:r>
          </a:p>
        </p:txBody>
      </p:sp>
      <p:sp>
        <p:nvSpPr>
          <p:cNvPr id="9" name="Footer Placeholder 8">
            <a:extLst>
              <a:ext uri="{FF2B5EF4-FFF2-40B4-BE49-F238E27FC236}">
                <a16:creationId xmlns:a16="http://schemas.microsoft.com/office/drawing/2014/main" id="{41E27C7E-FABC-735A-4E78-DB8306AB3343}"/>
              </a:ext>
            </a:extLst>
          </p:cNvPr>
          <p:cNvSpPr>
            <a:spLocks noGrp="1"/>
          </p:cNvSpPr>
          <p:nvPr>
            <p:ph type="ftr" sz="quarter" idx="22"/>
          </p:nvPr>
        </p:nvSpPr>
        <p:spPr>
          <a:xfrm>
            <a:off x="933450" y="732641"/>
            <a:ext cx="6172200" cy="547688"/>
          </a:xfrm>
          <a:prstGeom prst="rect">
            <a:avLst/>
          </a:prstGeom>
        </p:spPr>
        <p:txBody>
          <a:bodyPr/>
          <a:lstStyle>
            <a:lvl1pPr>
              <a:defRPr>
                <a:solidFill>
                  <a:schemeClr val="bg1"/>
                </a:solidFill>
              </a:defRPr>
            </a:lvl1pPr>
          </a:lstStyle>
          <a:p>
            <a:r>
              <a:rPr lang="it-IT" b="1"/>
              <a:t>Analisi dei divari di genere attraverso i dati dell’INPS. Focus sulle prestazioni e sugli incentivi  all’occupazione</a:t>
            </a:r>
            <a:endParaRPr lang="en-IT" dirty="0"/>
          </a:p>
        </p:txBody>
      </p:sp>
      <p:sp>
        <p:nvSpPr>
          <p:cNvPr id="10" name="Slide Number Placeholder 9">
            <a:extLst>
              <a:ext uri="{FF2B5EF4-FFF2-40B4-BE49-F238E27FC236}">
                <a16:creationId xmlns:a16="http://schemas.microsoft.com/office/drawing/2014/main" id="{FFB3049B-CCF2-740F-2463-AAD47119E007}"/>
              </a:ext>
            </a:extLst>
          </p:cNvPr>
          <p:cNvSpPr>
            <a:spLocks noGrp="1"/>
          </p:cNvSpPr>
          <p:nvPr>
            <p:ph type="sldNum" sz="quarter" idx="23"/>
          </p:nvPr>
        </p:nvSpPr>
        <p:spPr>
          <a:xfrm>
            <a:off x="933450" y="9035267"/>
            <a:ext cx="1300163" cy="547688"/>
          </a:xfrm>
          <a:prstGeom prst="rect">
            <a:avLst/>
          </a:prstGeom>
        </p:spPr>
        <p:txBody>
          <a:bodyPr/>
          <a:lstStyle>
            <a:lvl1pPr>
              <a:defRPr>
                <a:solidFill>
                  <a:schemeClr val="bg1"/>
                </a:solidFill>
              </a:defRPr>
            </a:lvl1pPr>
          </a:lstStyle>
          <a:p>
            <a:fld id="{F0221AAB-2B63-824F-A124-88DC2873D25D}" type="slidenum">
              <a:rPr lang="en-IT" smtClean="0"/>
              <a:pPr/>
              <a:t>‹N›</a:t>
            </a:fld>
            <a:endParaRPr lang="en-IT" dirty="0"/>
          </a:p>
        </p:txBody>
      </p:sp>
      <p:pic>
        <p:nvPicPr>
          <p:cNvPr id="4" name="Image 1">
            <a:extLst>
              <a:ext uri="{FF2B5EF4-FFF2-40B4-BE49-F238E27FC236}">
                <a16:creationId xmlns:a16="http://schemas.microsoft.com/office/drawing/2014/main" id="{A94344FE-53AF-E5D1-868D-6765E7872AF4}"/>
              </a:ext>
            </a:extLst>
          </p:cNvPr>
          <p:cNvPicPr>
            <a:picLocks noChangeAspect="1"/>
          </p:cNvPicPr>
          <p:nvPr userDrawn="1"/>
        </p:nvPicPr>
        <p:blipFill>
          <a:blip r:embed="rId4"/>
          <a:srcRect/>
          <a:stretch/>
        </p:blipFill>
        <p:spPr>
          <a:xfrm>
            <a:off x="16441279" y="323740"/>
            <a:ext cx="1143322" cy="1271597"/>
          </a:xfrm>
          <a:prstGeom prst="rect">
            <a:avLst/>
          </a:prstGeom>
        </p:spPr>
      </p:pic>
    </p:spTree>
    <p:extLst>
      <p:ext uri="{BB962C8B-B14F-4D97-AF65-F5344CB8AC3E}">
        <p14:creationId xmlns:p14="http://schemas.microsoft.com/office/powerpoint/2010/main" val="4281686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Paragrafi">
    <p:spTree>
      <p:nvGrpSpPr>
        <p:cNvPr id="1" name=""/>
        <p:cNvGrpSpPr/>
        <p:nvPr/>
      </p:nvGrpSpPr>
      <p:grpSpPr>
        <a:xfrm>
          <a:off x="0" y="0"/>
          <a:ext cx="0" cy="0"/>
          <a:chOff x="0" y="0"/>
          <a:chExt cx="0" cy="0"/>
        </a:xfrm>
      </p:grpSpPr>
      <p:sp>
        <p:nvSpPr>
          <p:cNvPr id="6" name="Segnaposto testo 12">
            <a:extLst>
              <a:ext uri="{FF2B5EF4-FFF2-40B4-BE49-F238E27FC236}">
                <a16:creationId xmlns:a16="http://schemas.microsoft.com/office/drawing/2014/main" id="{4E10671B-ED9A-A3B6-8805-731FA0BB6944}"/>
              </a:ext>
            </a:extLst>
          </p:cNvPr>
          <p:cNvSpPr>
            <a:spLocks noGrp="1"/>
          </p:cNvSpPr>
          <p:nvPr>
            <p:ph type="body" sz="quarter" idx="13" hasCustomPrompt="1"/>
          </p:nvPr>
        </p:nvSpPr>
        <p:spPr>
          <a:xfrm>
            <a:off x="1366837" y="3430956"/>
            <a:ext cx="6154737" cy="450000"/>
          </a:xfrm>
          <a:prstGeom prst="rect">
            <a:avLst/>
          </a:prstGeom>
        </p:spPr>
        <p:txBody>
          <a:bodyPr/>
          <a:lstStyle>
            <a:lvl1pPr marL="0" indent="0" algn="l" defTabSz="914400" rtl="0" eaLnBrk="1" latinLnBrk="0" hangingPunct="1">
              <a:lnSpc>
                <a:spcPts val="2880"/>
              </a:lnSpc>
              <a:spcBef>
                <a:spcPts val="1000"/>
              </a:spcBef>
              <a:buFont typeface="Arial" panose="020B0604020202020204" pitchFamily="34" charset="0"/>
              <a:buNone/>
              <a:defRPr lang="en-US" sz="2400" b="1" i="0" kern="1200" dirty="0">
                <a:solidFill>
                  <a:srgbClr val="84A9E6"/>
                </a:solidFill>
                <a:latin typeface="Lora Medium" pitchFamily="2" charset="77"/>
                <a:ea typeface="Lora Bold" pitchFamily="34" charset="-122"/>
                <a:cs typeface="Lora Bold" pitchFamily="34" charset="-120"/>
              </a:defRPr>
            </a:lvl1pPr>
          </a:lstStyle>
          <a:p>
            <a:pPr algn="l">
              <a:lnSpc>
                <a:spcPts val="2880"/>
              </a:lnSpc>
            </a:pPr>
            <a:r>
              <a:rPr lang="en-US" sz="2400" b="1" i="0" dirty="0" err="1">
                <a:solidFill>
                  <a:srgbClr val="84A9E6"/>
                </a:solidFill>
                <a:latin typeface="Lora" pitchFamily="2" charset="77"/>
                <a:ea typeface="Lora Bold" pitchFamily="34" charset="-122"/>
                <a:cs typeface="Lora Bold" pitchFamily="34" charset="-120"/>
              </a:rPr>
              <a:t>Sottotitolo</a:t>
            </a:r>
            <a:endParaRPr lang="en-US" sz="2400" dirty="0">
              <a:latin typeface="Lora Medium" pitchFamily="2" charset="77"/>
            </a:endParaRPr>
          </a:p>
        </p:txBody>
      </p:sp>
      <p:sp>
        <p:nvSpPr>
          <p:cNvPr id="9" name="Segnaposto testo 12">
            <a:extLst>
              <a:ext uri="{FF2B5EF4-FFF2-40B4-BE49-F238E27FC236}">
                <a16:creationId xmlns:a16="http://schemas.microsoft.com/office/drawing/2014/main" id="{7BF2C482-0118-6E63-BA6E-5F037B3E7211}"/>
              </a:ext>
            </a:extLst>
          </p:cNvPr>
          <p:cNvSpPr>
            <a:spLocks noGrp="1"/>
          </p:cNvSpPr>
          <p:nvPr>
            <p:ph type="body" sz="quarter" idx="15" hasCustomPrompt="1"/>
          </p:nvPr>
        </p:nvSpPr>
        <p:spPr>
          <a:xfrm>
            <a:off x="8070546" y="3427737"/>
            <a:ext cx="6154737" cy="450000"/>
          </a:xfrm>
          <a:prstGeom prst="rect">
            <a:avLst/>
          </a:prstGeom>
        </p:spPr>
        <p:txBody>
          <a:bodyPr/>
          <a:lstStyle>
            <a:lvl1pPr marL="0" indent="0" algn="l" defTabSz="914400" rtl="0" eaLnBrk="1" latinLnBrk="0" hangingPunct="1">
              <a:lnSpc>
                <a:spcPts val="2880"/>
              </a:lnSpc>
              <a:spcBef>
                <a:spcPts val="1000"/>
              </a:spcBef>
              <a:buFont typeface="Arial" panose="020B0604020202020204" pitchFamily="34" charset="0"/>
              <a:buNone/>
              <a:defRPr lang="en-US" sz="2400" b="1" i="0" kern="1200" dirty="0">
                <a:solidFill>
                  <a:srgbClr val="84A9E6"/>
                </a:solidFill>
                <a:latin typeface="Lora" pitchFamily="2" charset="77"/>
                <a:ea typeface="Lora Bold" pitchFamily="34" charset="-122"/>
                <a:cs typeface="Lora Bold" pitchFamily="34" charset="-120"/>
              </a:defRPr>
            </a:lvl1pPr>
          </a:lstStyle>
          <a:p>
            <a:pPr algn="l">
              <a:lnSpc>
                <a:spcPts val="2880"/>
              </a:lnSpc>
            </a:pPr>
            <a:r>
              <a:rPr lang="en-US" sz="2400" b="1" i="0" err="1">
                <a:solidFill>
                  <a:srgbClr val="84A9E6"/>
                </a:solidFill>
                <a:latin typeface="Lora" pitchFamily="2" charset="77"/>
                <a:ea typeface="Lora Bold" pitchFamily="34" charset="-122"/>
                <a:cs typeface="Lora Bold" pitchFamily="34" charset="-120"/>
              </a:rPr>
              <a:t>Sottotitolo</a:t>
            </a:r>
            <a:endParaRPr lang="en-US" sz="2400">
              <a:latin typeface="Lora Medium" pitchFamily="2" charset="77"/>
            </a:endParaRPr>
          </a:p>
        </p:txBody>
      </p:sp>
      <p:sp>
        <p:nvSpPr>
          <p:cNvPr id="3" name="Title 2">
            <a:extLst>
              <a:ext uri="{FF2B5EF4-FFF2-40B4-BE49-F238E27FC236}">
                <a16:creationId xmlns:a16="http://schemas.microsoft.com/office/drawing/2014/main" id="{B3ACE398-BCFE-3870-3267-8067DAFC4008}"/>
              </a:ext>
            </a:extLst>
          </p:cNvPr>
          <p:cNvSpPr>
            <a:spLocks noGrp="1"/>
          </p:cNvSpPr>
          <p:nvPr>
            <p:ph type="title"/>
          </p:nvPr>
        </p:nvSpPr>
        <p:spPr/>
        <p:txBody>
          <a:bodyPr/>
          <a:lstStyle/>
          <a:p>
            <a:r>
              <a:rPr lang="en-GB"/>
              <a:t>Click to edit Master title style</a:t>
            </a:r>
            <a:endParaRPr lang="en-IT"/>
          </a:p>
        </p:txBody>
      </p:sp>
      <p:sp>
        <p:nvSpPr>
          <p:cNvPr id="8" name="Footer Placeholder 7">
            <a:extLst>
              <a:ext uri="{FF2B5EF4-FFF2-40B4-BE49-F238E27FC236}">
                <a16:creationId xmlns:a16="http://schemas.microsoft.com/office/drawing/2014/main" id="{E3928372-E989-774F-BBD7-AB96E15BC3EA}"/>
              </a:ext>
            </a:extLst>
          </p:cNvPr>
          <p:cNvSpPr>
            <a:spLocks noGrp="1"/>
          </p:cNvSpPr>
          <p:nvPr>
            <p:ph type="ftr" sz="quarter" idx="17"/>
          </p:nvPr>
        </p:nvSpPr>
        <p:spPr>
          <a:xfrm>
            <a:off x="933450" y="732641"/>
            <a:ext cx="6172200" cy="547688"/>
          </a:xfrm>
          <a:prstGeom prst="rect">
            <a:avLst/>
          </a:prstGeom>
        </p:spPr>
        <p:txBody>
          <a:bodyPr/>
          <a:lstStyle/>
          <a:p>
            <a:r>
              <a:rPr lang="it-IT" b="1"/>
              <a:t>Analisi dei divari di genere attraverso i dati dell’INPS. Focus sulle prestazioni e sugli incentivi  all’occupazione</a:t>
            </a:r>
            <a:endParaRPr lang="en-IT" dirty="0"/>
          </a:p>
        </p:txBody>
      </p:sp>
      <p:sp>
        <p:nvSpPr>
          <p:cNvPr id="11" name="Slide Number Placeholder 10">
            <a:extLst>
              <a:ext uri="{FF2B5EF4-FFF2-40B4-BE49-F238E27FC236}">
                <a16:creationId xmlns:a16="http://schemas.microsoft.com/office/drawing/2014/main" id="{2B7BC73D-9ACC-F8F2-1175-68A69A961535}"/>
              </a:ext>
            </a:extLst>
          </p:cNvPr>
          <p:cNvSpPr>
            <a:spLocks noGrp="1"/>
          </p:cNvSpPr>
          <p:nvPr>
            <p:ph type="sldNum" sz="quarter" idx="18"/>
          </p:nvPr>
        </p:nvSpPr>
        <p:spPr>
          <a:xfrm>
            <a:off x="933450" y="9035267"/>
            <a:ext cx="1300163" cy="547688"/>
          </a:xfrm>
          <a:prstGeom prst="rect">
            <a:avLst/>
          </a:prstGeom>
        </p:spPr>
        <p:txBody>
          <a:bodyPr/>
          <a:lstStyle/>
          <a:p>
            <a:fld id="{F0221AAB-2B63-824F-A124-88DC2873D25D}" type="slidenum">
              <a:rPr lang="en-IT" smtClean="0"/>
              <a:pPr/>
              <a:t>‹N›</a:t>
            </a:fld>
            <a:endParaRPr lang="en-IT" dirty="0"/>
          </a:p>
        </p:txBody>
      </p:sp>
      <p:sp>
        <p:nvSpPr>
          <p:cNvPr id="12" name="Google Shape;169;p36">
            <a:extLst>
              <a:ext uri="{FF2B5EF4-FFF2-40B4-BE49-F238E27FC236}">
                <a16:creationId xmlns:a16="http://schemas.microsoft.com/office/drawing/2014/main" id="{8A554D70-2ED6-7DB0-2BAF-6603CD4EDC7E}"/>
              </a:ext>
            </a:extLst>
          </p:cNvPr>
          <p:cNvSpPr txBox="1">
            <a:spLocks noGrp="1"/>
          </p:cNvSpPr>
          <p:nvPr>
            <p:ph type="body" idx="2"/>
          </p:nvPr>
        </p:nvSpPr>
        <p:spPr>
          <a:xfrm>
            <a:off x="1366837" y="3937762"/>
            <a:ext cx="6172199" cy="4397138"/>
          </a:xfrm>
          <a:prstGeom prst="rect">
            <a:avLst/>
          </a:prstGeom>
          <a:noFill/>
          <a:ln>
            <a:noFill/>
          </a:ln>
        </p:spPr>
        <p:txBody>
          <a:bodyPr spcFirstLastPara="1" wrap="square" lIns="91425" tIns="0" rIns="91425" bIns="45700" anchor="t" anchorCtr="0">
            <a:noAutofit/>
          </a:bodyPr>
          <a:lstStyle>
            <a:lvl1pPr marL="0" marR="0" lvl="0" indent="0" algn="l" rtl="0">
              <a:lnSpc>
                <a:spcPts val="3420"/>
              </a:lnSpc>
              <a:spcBef>
                <a:spcPts val="0"/>
              </a:spcBef>
              <a:spcAft>
                <a:spcPts val="0"/>
              </a:spcAft>
              <a:buClr>
                <a:schemeClr val="dk1"/>
              </a:buClr>
              <a:buSzPts val="2000"/>
              <a:buFont typeface="Arial"/>
              <a:buNone/>
              <a:defRPr sz="2400" b="0" i="0" u="none" strike="noStrike" cap="none">
                <a:solidFill>
                  <a:schemeClr val="dk1"/>
                </a:solidFill>
                <a:latin typeface="Titillium Web"/>
                <a:ea typeface="Titillium Web"/>
                <a:cs typeface="Titillium Web"/>
                <a:sym typeface="Titillium Web"/>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69;p36">
            <a:extLst>
              <a:ext uri="{FF2B5EF4-FFF2-40B4-BE49-F238E27FC236}">
                <a16:creationId xmlns:a16="http://schemas.microsoft.com/office/drawing/2014/main" id="{12045141-0229-C58D-A5C6-681B20B2B75B}"/>
              </a:ext>
            </a:extLst>
          </p:cNvPr>
          <p:cNvSpPr txBox="1">
            <a:spLocks noGrp="1"/>
          </p:cNvSpPr>
          <p:nvPr>
            <p:ph type="body" idx="19"/>
          </p:nvPr>
        </p:nvSpPr>
        <p:spPr>
          <a:xfrm>
            <a:off x="8054508" y="3937762"/>
            <a:ext cx="6172199" cy="4397138"/>
          </a:xfrm>
          <a:prstGeom prst="rect">
            <a:avLst/>
          </a:prstGeom>
          <a:noFill/>
          <a:ln>
            <a:noFill/>
          </a:ln>
        </p:spPr>
        <p:txBody>
          <a:bodyPr spcFirstLastPara="1" wrap="square" lIns="91425" tIns="0" rIns="91425" bIns="45700" anchor="t" anchorCtr="0">
            <a:noAutofit/>
          </a:bodyPr>
          <a:lstStyle>
            <a:lvl1pPr marL="0" marR="0" lvl="0" indent="0" algn="l" rtl="0">
              <a:lnSpc>
                <a:spcPts val="3420"/>
              </a:lnSpc>
              <a:spcBef>
                <a:spcPts val="0"/>
              </a:spcBef>
              <a:spcAft>
                <a:spcPts val="0"/>
              </a:spcAft>
              <a:buClr>
                <a:schemeClr val="dk1"/>
              </a:buClr>
              <a:buSzPts val="2000"/>
              <a:buFont typeface="Arial"/>
              <a:buNone/>
              <a:defRPr sz="2400" b="0" i="0" u="none" strike="noStrike" cap="none">
                <a:solidFill>
                  <a:schemeClr val="dk1"/>
                </a:solidFill>
                <a:latin typeface="Titillium Web"/>
                <a:ea typeface="Titillium Web"/>
                <a:cs typeface="Titillium Web"/>
                <a:sym typeface="Titillium Web"/>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1673607163"/>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2.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Footer Placeholder 17">
            <a:extLst>
              <a:ext uri="{FF2B5EF4-FFF2-40B4-BE49-F238E27FC236}">
                <a16:creationId xmlns:a16="http://schemas.microsoft.com/office/drawing/2014/main" id="{4E169DBE-7B57-D68A-1E75-21FAD7B2596F}"/>
              </a:ext>
            </a:extLst>
          </p:cNvPr>
          <p:cNvSpPr>
            <a:spLocks noGrp="1"/>
          </p:cNvSpPr>
          <p:nvPr>
            <p:ph type="ftr" sz="quarter" idx="3"/>
          </p:nvPr>
        </p:nvSpPr>
        <p:spPr>
          <a:xfrm>
            <a:off x="933450" y="732641"/>
            <a:ext cx="6172200" cy="547688"/>
          </a:xfrm>
          <a:prstGeom prst="rect">
            <a:avLst/>
          </a:prstGeom>
        </p:spPr>
        <p:txBody>
          <a:bodyPr vert="horz" lIns="91440" tIns="45720" rIns="91440" bIns="45720" rtlCol="0" anchor="ctr"/>
          <a:lstStyle>
            <a:lvl1pPr algn="l">
              <a:defRPr sz="1800" baseline="0">
                <a:solidFill>
                  <a:srgbClr val="2F6DD5"/>
                </a:solidFill>
                <a:latin typeface="Titillium Web SemiBold" pitchFamily="2" charset="77"/>
              </a:defRPr>
            </a:lvl1pPr>
          </a:lstStyle>
          <a:p>
            <a:r>
              <a:rPr lang="it-IT"/>
              <a:t>Analisi dei divari di genere attraverso i dati dell’INPS. Focus sulle prestazioni e sugli incentivi  all’occupazione</a:t>
            </a:r>
            <a:endParaRPr lang="en-IT" dirty="0">
              <a:latin typeface="Titillium Web" pitchFamily="2" charset="77"/>
            </a:endParaRPr>
          </a:p>
        </p:txBody>
      </p:sp>
      <p:sp>
        <p:nvSpPr>
          <p:cNvPr id="2" name="Title Placeholder 1">
            <a:extLst>
              <a:ext uri="{FF2B5EF4-FFF2-40B4-BE49-F238E27FC236}">
                <a16:creationId xmlns:a16="http://schemas.microsoft.com/office/drawing/2014/main" id="{193F0EF0-A672-B1B1-9D29-5D752E402E3C}"/>
              </a:ext>
            </a:extLst>
          </p:cNvPr>
          <p:cNvSpPr>
            <a:spLocks noGrp="1"/>
          </p:cNvSpPr>
          <p:nvPr>
            <p:ph type="title"/>
          </p:nvPr>
        </p:nvSpPr>
        <p:spPr>
          <a:xfrm>
            <a:off x="1366838" y="2040720"/>
            <a:ext cx="15987711" cy="1136650"/>
          </a:xfrm>
          <a:prstGeom prst="rect">
            <a:avLst/>
          </a:prstGeom>
        </p:spPr>
        <p:txBody>
          <a:bodyPr vert="horz" lIns="91440" tIns="45720" rIns="91440" bIns="45720" rtlCol="0" anchor="t">
            <a:noAutofit/>
          </a:bodyPr>
          <a:lstStyle/>
          <a:p>
            <a:r>
              <a:rPr lang="en-GB" dirty="0"/>
              <a:t>Click to edit Master title style</a:t>
            </a:r>
            <a:endParaRPr lang="en-IT" dirty="0"/>
          </a:p>
        </p:txBody>
      </p:sp>
      <p:sp>
        <p:nvSpPr>
          <p:cNvPr id="3" name="Text Placeholder 2">
            <a:extLst>
              <a:ext uri="{FF2B5EF4-FFF2-40B4-BE49-F238E27FC236}">
                <a16:creationId xmlns:a16="http://schemas.microsoft.com/office/drawing/2014/main" id="{9B60ECA7-16DD-504D-9918-33FAF37C7306}"/>
              </a:ext>
            </a:extLst>
          </p:cNvPr>
          <p:cNvSpPr>
            <a:spLocks noGrp="1"/>
          </p:cNvSpPr>
          <p:nvPr>
            <p:ph type="body" idx="1"/>
          </p:nvPr>
        </p:nvSpPr>
        <p:spPr>
          <a:xfrm>
            <a:off x="1366838" y="3443288"/>
            <a:ext cx="15987711" cy="4887934"/>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T" dirty="0"/>
          </a:p>
        </p:txBody>
      </p:sp>
      <p:sp>
        <p:nvSpPr>
          <p:cNvPr id="15" name="Slide Number Placeholder 14">
            <a:extLst>
              <a:ext uri="{FF2B5EF4-FFF2-40B4-BE49-F238E27FC236}">
                <a16:creationId xmlns:a16="http://schemas.microsoft.com/office/drawing/2014/main" id="{05C60A7C-9692-27A0-7A80-01BBCE3BC6E0}"/>
              </a:ext>
            </a:extLst>
          </p:cNvPr>
          <p:cNvSpPr>
            <a:spLocks noGrp="1"/>
          </p:cNvSpPr>
          <p:nvPr>
            <p:ph type="sldNum" sz="quarter" idx="4"/>
          </p:nvPr>
        </p:nvSpPr>
        <p:spPr>
          <a:xfrm>
            <a:off x="933450" y="9280515"/>
            <a:ext cx="4114800" cy="547688"/>
          </a:xfrm>
          <a:prstGeom prst="rect">
            <a:avLst/>
          </a:prstGeom>
        </p:spPr>
        <p:txBody>
          <a:bodyPr vert="horz" lIns="91440" tIns="45720" rIns="91440" bIns="45720" rtlCol="0" anchor="ctr"/>
          <a:lstStyle>
            <a:lvl1pPr algn="l">
              <a:defRPr sz="1800" b="1" i="0">
                <a:solidFill>
                  <a:srgbClr val="2F6DD5"/>
                </a:solidFill>
                <a:latin typeface="Titillium Web SemiBold" pitchFamily="2" charset="77"/>
              </a:defRPr>
            </a:lvl1pPr>
          </a:lstStyle>
          <a:p>
            <a:fld id="{ACB2EE18-1D1B-1345-A7B4-5D8969AE6154}" type="slidenum">
              <a:rPr lang="en-IT" smtClean="0"/>
              <a:pPr/>
              <a:t>‹N›</a:t>
            </a:fld>
            <a:endParaRPr lang="en-IT" dirty="0"/>
          </a:p>
        </p:txBody>
      </p:sp>
      <p:pic>
        <p:nvPicPr>
          <p:cNvPr id="4" name="Image 1">
            <a:extLst>
              <a:ext uri="{FF2B5EF4-FFF2-40B4-BE49-F238E27FC236}">
                <a16:creationId xmlns:a16="http://schemas.microsoft.com/office/drawing/2014/main" id="{F222EFEA-6F16-A189-7CA9-E625ADB7779C}"/>
              </a:ext>
            </a:extLst>
          </p:cNvPr>
          <p:cNvPicPr>
            <a:picLocks noChangeAspect="1"/>
          </p:cNvPicPr>
          <p:nvPr userDrawn="1"/>
        </p:nvPicPr>
        <p:blipFill>
          <a:blip r:embed="rId26"/>
          <a:srcRect/>
          <a:stretch/>
        </p:blipFill>
        <p:spPr>
          <a:xfrm>
            <a:off x="16441279" y="323740"/>
            <a:ext cx="1143321" cy="1271597"/>
          </a:xfrm>
          <a:prstGeom prst="rect">
            <a:avLst/>
          </a:prstGeom>
        </p:spPr>
      </p:pic>
    </p:spTree>
    <p:extLst>
      <p:ext uri="{BB962C8B-B14F-4D97-AF65-F5344CB8AC3E}">
        <p14:creationId xmlns:p14="http://schemas.microsoft.com/office/powerpoint/2010/main" val="3635388801"/>
      </p:ext>
    </p:extLst>
  </p:cSld>
  <p:clrMap bg1="lt1" tx1="dk1" bg2="lt2" tx2="dk2" accent1="accent1" accent2="accent2" accent3="accent3" accent4="accent4" accent5="accent5" accent6="accent6" hlink="hlink" folHlink="folHlink"/>
  <p:sldLayoutIdLst>
    <p:sldLayoutId id="2147483730" r:id="rId1"/>
    <p:sldLayoutId id="2147483749" r:id="rId2"/>
    <p:sldLayoutId id="2147483747" r:id="rId3"/>
    <p:sldLayoutId id="2147483748" r:id="rId4"/>
    <p:sldLayoutId id="2147483731" r:id="rId5"/>
    <p:sldLayoutId id="2147483742" r:id="rId6"/>
    <p:sldLayoutId id="2147483743" r:id="rId7"/>
    <p:sldLayoutId id="2147483744" r:id="rId8"/>
    <p:sldLayoutId id="2147483753" r:id="rId9"/>
    <p:sldLayoutId id="2147483750" r:id="rId10"/>
    <p:sldLayoutId id="2147483751" r:id="rId11"/>
    <p:sldLayoutId id="2147483752" r:id="rId12"/>
    <p:sldLayoutId id="2147483732" r:id="rId13"/>
    <p:sldLayoutId id="2147483734" r:id="rId14"/>
    <p:sldLayoutId id="2147483735" r:id="rId15"/>
    <p:sldLayoutId id="2147483754" r:id="rId16"/>
    <p:sldLayoutId id="2147483756" r:id="rId17"/>
    <p:sldLayoutId id="2147483736" r:id="rId18"/>
    <p:sldLayoutId id="2147483737" r:id="rId19"/>
    <p:sldLayoutId id="2147483738" r:id="rId20"/>
    <p:sldLayoutId id="2147483739" r:id="rId21"/>
    <p:sldLayoutId id="2147483755" r:id="rId22"/>
    <p:sldLayoutId id="2147483740" r:id="rId23"/>
    <p:sldLayoutId id="2147483741" r:id="rId24"/>
  </p:sldLayoutIdLst>
  <p:hf hdr="0" ftr="0" dt="0"/>
  <p:txStyles>
    <p:titleStyle>
      <a:lvl1pPr algn="l" defTabSz="914400" rtl="0" eaLnBrk="1" latinLnBrk="0" hangingPunct="1">
        <a:lnSpc>
          <a:spcPct val="90000"/>
        </a:lnSpc>
        <a:spcBef>
          <a:spcPct val="0"/>
        </a:spcBef>
        <a:buNone/>
        <a:defRPr sz="6000" b="1" i="0" kern="1200">
          <a:solidFill>
            <a:srgbClr val="2F6DD5"/>
          </a:solidFill>
          <a:latin typeface="Titillium Web" pitchFamily="2" charset="77"/>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tx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86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6" name="Segnaposto numero diapositiva 5">
            <a:extLst>
              <a:ext uri="{FF2B5EF4-FFF2-40B4-BE49-F238E27FC236}">
                <a16:creationId xmlns:a16="http://schemas.microsoft.com/office/drawing/2014/main" id="{90107DBF-987E-4B65-606B-DF94BE067442}"/>
              </a:ext>
            </a:extLst>
          </p:cNvPr>
          <p:cNvSpPr>
            <a:spLocks noGrp="1"/>
          </p:cNvSpPr>
          <p:nvPr>
            <p:ph type="sldNum" sz="quarter" idx="4"/>
          </p:nvPr>
        </p:nvSpPr>
        <p:spPr>
          <a:xfrm>
            <a:off x="787080" y="9085429"/>
            <a:ext cx="550797" cy="547688"/>
          </a:xfrm>
          <a:prstGeom prst="rect">
            <a:avLst/>
          </a:prstGeom>
        </p:spPr>
        <p:txBody>
          <a:bodyPr vert="horz" lIns="91440" tIns="45720" rIns="91440" bIns="45720" rtlCol="0" anchor="ctr"/>
          <a:lstStyle>
            <a:lvl1pPr algn="r">
              <a:defRPr sz="1800" b="1" i="0">
                <a:solidFill>
                  <a:srgbClr val="0070C0"/>
                </a:solidFill>
                <a:latin typeface="Titillium Web SemiBold" pitchFamily="2" charset="77"/>
              </a:defRPr>
            </a:lvl1pPr>
          </a:lstStyle>
          <a:p>
            <a:fld id="{3E3B1CE7-D245-DD48-8BD0-A2EC0D09B938}" type="slidenum">
              <a:rPr lang="it-IT" smtClean="0"/>
              <a:pPr/>
              <a:t>‹N›</a:t>
            </a:fld>
            <a:endParaRPr lang="it-IT"/>
          </a:p>
        </p:txBody>
      </p:sp>
      <p:sp>
        <p:nvSpPr>
          <p:cNvPr id="37" name="Segnaposto piè di pagina 4">
            <a:extLst>
              <a:ext uri="{FF2B5EF4-FFF2-40B4-BE49-F238E27FC236}">
                <a16:creationId xmlns:a16="http://schemas.microsoft.com/office/drawing/2014/main" id="{1EDD03BA-6990-70E3-2600-DF5A80D71468}"/>
              </a:ext>
            </a:extLst>
          </p:cNvPr>
          <p:cNvSpPr>
            <a:spLocks noGrp="1"/>
          </p:cNvSpPr>
          <p:nvPr>
            <p:ph type="ftr" sz="quarter" idx="3"/>
          </p:nvPr>
        </p:nvSpPr>
        <p:spPr>
          <a:xfrm>
            <a:off x="1551600" y="9086932"/>
            <a:ext cx="6172200" cy="547688"/>
          </a:xfrm>
          <a:prstGeom prst="rect">
            <a:avLst/>
          </a:prstGeom>
        </p:spPr>
        <p:txBody>
          <a:bodyPr vert="horz" lIns="91440" tIns="45720" rIns="91440" bIns="45720" rtlCol="0" anchor="ctr"/>
          <a:lstStyle>
            <a:lvl1pPr algn="ctr">
              <a:defRPr sz="1800">
                <a:solidFill>
                  <a:srgbClr val="2F6DD5"/>
                </a:solidFill>
                <a:latin typeface="Titillium Web" pitchFamily="2" charset="77"/>
              </a:defRPr>
            </a:lvl1pPr>
          </a:lstStyle>
          <a:p>
            <a:pPr algn="l">
              <a:lnSpc>
                <a:spcPts val="2700"/>
              </a:lnSpc>
            </a:pPr>
            <a:r>
              <a:rPr lang="it-IT" b="1">
                <a:ea typeface="Titillium Web Bold" pitchFamily="34" charset="-122"/>
                <a:cs typeface="Titillium Web Bold" pitchFamily="34" charset="-120"/>
              </a:rPr>
              <a:t>Analisi dei divari di genere attraverso i dati dell’INPS. Focus sulle prestazioni e sugli incentivi  all’occupazione</a:t>
            </a:r>
            <a:endParaRPr lang="en-US"/>
          </a:p>
        </p:txBody>
      </p:sp>
      <p:sp>
        <p:nvSpPr>
          <p:cNvPr id="38" name="Segnaposto data 3">
            <a:extLst>
              <a:ext uri="{FF2B5EF4-FFF2-40B4-BE49-F238E27FC236}">
                <a16:creationId xmlns:a16="http://schemas.microsoft.com/office/drawing/2014/main" id="{3D4EC3CC-7281-33F9-EBFB-F6071DABD3C8}"/>
              </a:ext>
            </a:extLst>
          </p:cNvPr>
          <p:cNvSpPr>
            <a:spLocks noGrp="1"/>
          </p:cNvSpPr>
          <p:nvPr>
            <p:ph type="dt" sz="half" idx="2"/>
          </p:nvPr>
        </p:nvSpPr>
        <p:spPr>
          <a:xfrm>
            <a:off x="933450" y="704047"/>
            <a:ext cx="4114800" cy="547688"/>
          </a:xfrm>
          <a:prstGeom prst="rect">
            <a:avLst/>
          </a:prstGeom>
        </p:spPr>
        <p:txBody>
          <a:bodyPr vert="horz" lIns="91440" tIns="45720" rIns="91440" bIns="45720" rtlCol="0" anchor="ctr"/>
          <a:lstStyle>
            <a:lvl1pPr algn="l">
              <a:defRPr sz="1800">
                <a:solidFill>
                  <a:srgbClr val="2F6DD5"/>
                </a:solidFill>
                <a:latin typeface="Titillium Web" pitchFamily="2" charset="77"/>
              </a:defRPr>
            </a:lvl1pPr>
          </a:lstStyle>
          <a:p>
            <a:pPr>
              <a:lnSpc>
                <a:spcPts val="2700"/>
              </a:lnSpc>
            </a:pPr>
            <a:endParaRPr lang="en-US"/>
          </a:p>
        </p:txBody>
      </p:sp>
    </p:spTree>
    <p:extLst>
      <p:ext uri="{BB962C8B-B14F-4D97-AF65-F5344CB8AC3E}">
        <p14:creationId xmlns:p14="http://schemas.microsoft.com/office/powerpoint/2010/main" val="194364080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Lst>
  <p:hf hdr="0" ftr="0" dt="0"/>
  <p:txStyles>
    <p:titleStyle>
      <a:lvl1pPr algn="l" defTabSz="914445" rtl="0" eaLnBrk="1" latinLnBrk="0" hangingPunct="1">
        <a:lnSpc>
          <a:spcPct val="90000"/>
        </a:lnSpc>
        <a:spcBef>
          <a:spcPct val="0"/>
        </a:spcBef>
        <a:buNone/>
        <a:defRPr sz="6000" b="1" i="0" kern="1200">
          <a:solidFill>
            <a:srgbClr val="2F6DD5"/>
          </a:solidFill>
          <a:latin typeface="Titillium Web SemiBold" pitchFamily="2" charset="77"/>
          <a:ea typeface="+mj-ea"/>
          <a:cs typeface="+mj-cs"/>
        </a:defRPr>
      </a:lvl1pPr>
    </p:titleStyle>
    <p:bodyStyle>
      <a:lvl1pPr marL="0" indent="0" algn="l" defTabSz="914445" rtl="0" eaLnBrk="1" latinLnBrk="0" hangingPunct="1">
        <a:lnSpc>
          <a:spcPct val="90000"/>
        </a:lnSpc>
        <a:spcBef>
          <a:spcPts val="1001"/>
        </a:spcBef>
        <a:buFont typeface="Arial" panose="020B0604020202020204" pitchFamily="34" charset="0"/>
        <a:buNone/>
        <a:defRPr lang="en-US" sz="2400" kern="1200" dirty="0">
          <a:solidFill>
            <a:schemeClr val="tx1"/>
          </a:solidFill>
          <a:latin typeface="Titillium Web" pitchFamily="2" charset="77"/>
          <a:ea typeface="+mn-ea"/>
          <a:cs typeface="+mn-cs"/>
        </a:defRPr>
      </a:lvl1pPr>
      <a:lvl2pPr marL="685835" indent="-228612" algn="l" defTabSz="91444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2" algn="l" defTabSz="91444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2"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4" indent="-228612"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2"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2"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2"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5" indent="-228612"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45" rtl="0" eaLnBrk="1" latinLnBrk="0" hangingPunct="1">
        <a:defRPr sz="1800" kern="1200">
          <a:solidFill>
            <a:schemeClr val="tx1"/>
          </a:solidFill>
          <a:latin typeface="+mn-lt"/>
          <a:ea typeface="+mn-ea"/>
          <a:cs typeface="+mn-cs"/>
        </a:defRPr>
      </a:lvl1pPr>
      <a:lvl2pPr marL="457223"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2"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7" algn="l" defTabSz="914445" rtl="0" eaLnBrk="1" latinLnBrk="0" hangingPunct="1">
        <a:defRPr sz="1800" kern="1200">
          <a:solidFill>
            <a:schemeClr val="tx1"/>
          </a:solidFill>
          <a:latin typeface="+mn-lt"/>
          <a:ea typeface="+mn-ea"/>
          <a:cs typeface="+mn-cs"/>
        </a:defRPr>
      </a:lvl7pPr>
      <a:lvl8pPr marL="3200561" algn="l" defTabSz="914445" rtl="0" eaLnBrk="1" latinLnBrk="0" hangingPunct="1">
        <a:defRPr sz="1800" kern="1200">
          <a:solidFill>
            <a:schemeClr val="tx1"/>
          </a:solidFill>
          <a:latin typeface="+mn-lt"/>
          <a:ea typeface="+mn-ea"/>
          <a:cs typeface="+mn-cs"/>
        </a:defRPr>
      </a:lvl8pPr>
      <a:lvl9pPr marL="3657783" algn="l" defTabSz="9144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chart" Target="../charts/chart1.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712F387D-DE69-FE3D-7681-0953215025E9}"/>
              </a:ext>
            </a:extLst>
          </p:cNvPr>
          <p:cNvSpPr>
            <a:spLocks noGrp="1"/>
          </p:cNvSpPr>
          <p:nvPr>
            <p:ph type="ctrTitle"/>
          </p:nvPr>
        </p:nvSpPr>
        <p:spPr>
          <a:xfrm>
            <a:off x="909638" y="5332736"/>
            <a:ext cx="12842938" cy="2332653"/>
          </a:xfrm>
        </p:spPr>
        <p:txBody>
          <a:bodyPr/>
          <a:lstStyle/>
          <a:p>
            <a:r>
              <a:rPr lang="it-IT" sz="4400" i="1" dirty="0">
                <a:effectLst/>
                <a:latin typeface="Calibri" panose="020F0502020204030204" pitchFamily="34" charset="0"/>
                <a:ea typeface="Calibri" panose="020F0502020204030204" pitchFamily="34" charset="0"/>
              </a:rPr>
              <a:t>Analisi dei divari di genere attraverso i dati dell’INPS. Focus sulle prestazioni e sugli incentivi  all’occupazione</a:t>
            </a:r>
            <a:endParaRPr lang="it-IT" sz="4400" dirty="0"/>
          </a:p>
        </p:txBody>
      </p:sp>
      <p:pic>
        <p:nvPicPr>
          <p:cNvPr id="5" name="Image 1">
            <a:extLst>
              <a:ext uri="{FF2B5EF4-FFF2-40B4-BE49-F238E27FC236}">
                <a16:creationId xmlns:a16="http://schemas.microsoft.com/office/drawing/2014/main" id="{BA38AAE3-DE78-138E-80C9-D7EB88EBD155}"/>
              </a:ext>
            </a:extLst>
          </p:cNvPr>
          <p:cNvPicPr>
            <a:picLocks noChangeAspect="1"/>
          </p:cNvPicPr>
          <p:nvPr/>
        </p:nvPicPr>
        <p:blipFill>
          <a:blip r:embed="rId2"/>
          <a:srcRect/>
          <a:stretch/>
        </p:blipFill>
        <p:spPr>
          <a:xfrm>
            <a:off x="15844898" y="678656"/>
            <a:ext cx="1836362" cy="2042393"/>
          </a:xfrm>
          <a:prstGeom prst="rect">
            <a:avLst/>
          </a:prstGeom>
        </p:spPr>
      </p:pic>
    </p:spTree>
    <p:extLst>
      <p:ext uri="{BB962C8B-B14F-4D97-AF65-F5344CB8AC3E}">
        <p14:creationId xmlns:p14="http://schemas.microsoft.com/office/powerpoint/2010/main" val="1659113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DED72A-E69C-4838-AADF-A2A49F27E17D}"/>
              </a:ext>
            </a:extLst>
          </p:cNvPr>
          <p:cNvSpPr>
            <a:spLocks noGrp="1"/>
          </p:cNvSpPr>
          <p:nvPr>
            <p:ph type="title"/>
          </p:nvPr>
        </p:nvSpPr>
        <p:spPr>
          <a:xfrm>
            <a:off x="709161" y="9554359"/>
            <a:ext cx="9881232" cy="547688"/>
          </a:xfrm>
        </p:spPr>
        <p:txBody>
          <a:bodyPr/>
          <a:lstStyle/>
          <a:p>
            <a:r>
              <a:rPr lang="it-IT" sz="1800" b="1" dirty="0">
                <a:effectLst/>
                <a:latin typeface="Calibri" panose="020F0502020204030204" pitchFamily="34" charset="0"/>
                <a:ea typeface="Calibri" panose="020F0502020204030204" pitchFamily="34" charset="0"/>
                <a:cs typeface="Times New Roman" panose="02020603050405020304" pitchFamily="18" charset="0"/>
              </a:rPr>
              <a:t>Dati Istat – anno 2022</a:t>
            </a:r>
            <a:endParaRPr lang="it-IT" dirty="0"/>
          </a:p>
        </p:txBody>
      </p:sp>
      <p:graphicFrame>
        <p:nvGraphicFramePr>
          <p:cNvPr id="12" name="Tabella 11">
            <a:extLst>
              <a:ext uri="{FF2B5EF4-FFF2-40B4-BE49-F238E27FC236}">
                <a16:creationId xmlns:a16="http://schemas.microsoft.com/office/drawing/2014/main" id="{2E008F9F-B216-4E90-AFDE-8820D1213B1E}"/>
              </a:ext>
            </a:extLst>
          </p:cNvPr>
          <p:cNvGraphicFramePr>
            <a:graphicFrameLocks noGrp="1"/>
          </p:cNvGraphicFramePr>
          <p:nvPr>
            <p:extLst>
              <p:ext uri="{D42A27DB-BD31-4B8C-83A1-F6EECF244321}">
                <p14:modId xmlns:p14="http://schemas.microsoft.com/office/powerpoint/2010/main" val="2423140696"/>
              </p:ext>
            </p:extLst>
          </p:nvPr>
        </p:nvGraphicFramePr>
        <p:xfrm>
          <a:off x="933448" y="2579225"/>
          <a:ext cx="15987712" cy="1713306"/>
        </p:xfrm>
        <a:graphic>
          <a:graphicData uri="http://schemas.openxmlformats.org/drawingml/2006/table">
            <a:tbl>
              <a:tblPr firstRow="1" firstCol="1" bandRow="1"/>
              <a:tblGrid>
                <a:gridCol w="4466967">
                  <a:extLst>
                    <a:ext uri="{9D8B030D-6E8A-4147-A177-3AD203B41FA5}">
                      <a16:colId xmlns:a16="http://schemas.microsoft.com/office/drawing/2014/main" val="3998019440"/>
                    </a:ext>
                  </a:extLst>
                </a:gridCol>
                <a:gridCol w="1669117">
                  <a:extLst>
                    <a:ext uri="{9D8B030D-6E8A-4147-A177-3AD203B41FA5}">
                      <a16:colId xmlns:a16="http://schemas.microsoft.com/office/drawing/2014/main" val="4220861564"/>
                    </a:ext>
                  </a:extLst>
                </a:gridCol>
                <a:gridCol w="1675512">
                  <a:extLst>
                    <a:ext uri="{9D8B030D-6E8A-4147-A177-3AD203B41FA5}">
                      <a16:colId xmlns:a16="http://schemas.microsoft.com/office/drawing/2014/main" val="2249377981"/>
                    </a:ext>
                  </a:extLst>
                </a:gridCol>
                <a:gridCol w="1675512">
                  <a:extLst>
                    <a:ext uri="{9D8B030D-6E8A-4147-A177-3AD203B41FA5}">
                      <a16:colId xmlns:a16="http://schemas.microsoft.com/office/drawing/2014/main" val="3828927815"/>
                    </a:ext>
                  </a:extLst>
                </a:gridCol>
                <a:gridCol w="1669117">
                  <a:extLst>
                    <a:ext uri="{9D8B030D-6E8A-4147-A177-3AD203B41FA5}">
                      <a16:colId xmlns:a16="http://schemas.microsoft.com/office/drawing/2014/main" val="2760440653"/>
                    </a:ext>
                  </a:extLst>
                </a:gridCol>
                <a:gridCol w="1672315">
                  <a:extLst>
                    <a:ext uri="{9D8B030D-6E8A-4147-A177-3AD203B41FA5}">
                      <a16:colId xmlns:a16="http://schemas.microsoft.com/office/drawing/2014/main" val="420404477"/>
                    </a:ext>
                  </a:extLst>
                </a:gridCol>
                <a:gridCol w="1672315">
                  <a:extLst>
                    <a:ext uri="{9D8B030D-6E8A-4147-A177-3AD203B41FA5}">
                      <a16:colId xmlns:a16="http://schemas.microsoft.com/office/drawing/2014/main" val="947077246"/>
                    </a:ext>
                  </a:extLst>
                </a:gridCol>
                <a:gridCol w="1486857">
                  <a:extLst>
                    <a:ext uri="{9D8B030D-6E8A-4147-A177-3AD203B41FA5}">
                      <a16:colId xmlns:a16="http://schemas.microsoft.com/office/drawing/2014/main" val="3024393415"/>
                    </a:ext>
                  </a:extLst>
                </a:gridCol>
              </a:tblGrid>
              <a:tr h="0">
                <a:tc gridSpan="8">
                  <a:txBody>
                    <a:bodyPr/>
                    <a:lstStyle/>
                    <a:p>
                      <a:pPr algn="ctr">
                        <a:lnSpc>
                          <a:spcPct val="107000"/>
                        </a:lnSpc>
                        <a:spcAft>
                          <a:spcPts val="800"/>
                        </a:spcAft>
                      </a:pPr>
                      <a:r>
                        <a:rPr lang="it-IT" sz="2000" b="1" baseline="0" dirty="0">
                          <a:effectLst/>
                          <a:latin typeface="Titillium Web" panose="00000500000000000000" pitchFamily="2" charset="0"/>
                          <a:ea typeface="Calibri" panose="020F0502020204030204" pitchFamily="34" charset="0"/>
                          <a:cs typeface="Times New Roman" panose="02020603050405020304" pitchFamily="18" charset="0"/>
                        </a:rPr>
                        <a:t>Popolazione</a:t>
                      </a:r>
                      <a:endParaRPr lang="it-IT" sz="2000" baseline="0" dirty="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4472C4"/>
                      </a:solidFill>
                      <a:prstDash val="solid"/>
                      <a:round/>
                      <a:headEnd type="none" w="med" len="med"/>
                      <a:tailEnd type="none" w="med" len="med"/>
                    </a:lnB>
                    <a:solidFill>
                      <a:srgbClr val="B4C6E7"/>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017325732"/>
                  </a:ext>
                </a:extLst>
              </a:tr>
              <a:tr h="348126">
                <a:tc rowSpan="2">
                  <a:txBody>
                    <a:bodyPr/>
                    <a:lstStyle/>
                    <a:p>
                      <a:pPr>
                        <a:lnSpc>
                          <a:spcPct val="107000"/>
                        </a:lnSpc>
                      </a:pPr>
                      <a:endParaRPr lang="it-IT" sz="2000" baseline="0" dirty="0">
                        <a:effectLst/>
                        <a:latin typeface="Titillium Web" panose="00000500000000000000" pitchFamily="2" charset="0"/>
                        <a:cs typeface="Times New Roman" panose="02020603050405020304" pitchFamily="18" charset="0"/>
                      </a:endParaRPr>
                    </a:p>
                  </a:txBody>
                  <a:tcPr marL="44450" marR="4445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gridSpan="3">
                  <a:txBody>
                    <a:bodyPr/>
                    <a:lstStyle/>
                    <a:p>
                      <a:pPr>
                        <a:lnSpc>
                          <a:spcPct val="107000"/>
                        </a:lnSpc>
                        <a:spcAft>
                          <a:spcPts val="800"/>
                        </a:spcAft>
                      </a:pPr>
                      <a:r>
                        <a:rPr lang="it-IT" sz="2000" b="1" baseline="0">
                          <a:solidFill>
                            <a:srgbClr val="000000"/>
                          </a:solidFill>
                          <a:effectLst/>
                          <a:latin typeface="Titillium Web" panose="00000500000000000000" pitchFamily="2" charset="0"/>
                          <a:ea typeface="Calibri" panose="020F0502020204030204" pitchFamily="34" charset="0"/>
                          <a:cs typeface="Times New Roman" panose="02020603050405020304" pitchFamily="18" charset="0"/>
                        </a:rPr>
                        <a:t>Genere</a:t>
                      </a:r>
                      <a:endParaRPr lang="it-IT" sz="2000" baseline="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gridSpan="4">
                  <a:txBody>
                    <a:bodyPr/>
                    <a:lstStyle/>
                    <a:p>
                      <a:pPr>
                        <a:lnSpc>
                          <a:spcPct val="107000"/>
                        </a:lnSpc>
                        <a:spcAft>
                          <a:spcPts val="800"/>
                        </a:spcAft>
                      </a:pPr>
                      <a:r>
                        <a:rPr lang="it-IT" sz="2000" b="1" baseline="0">
                          <a:solidFill>
                            <a:srgbClr val="000000"/>
                          </a:solidFill>
                          <a:effectLst/>
                          <a:latin typeface="Titillium Web" panose="00000500000000000000" pitchFamily="2" charset="0"/>
                          <a:ea typeface="Calibri" panose="020F0502020204030204" pitchFamily="34" charset="0"/>
                          <a:cs typeface="Times New Roman" panose="02020603050405020304" pitchFamily="18" charset="0"/>
                        </a:rPr>
                        <a:t>Età</a:t>
                      </a:r>
                      <a:endParaRPr lang="it-IT" sz="2000" baseline="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400603466"/>
                  </a:ext>
                </a:extLst>
              </a:tr>
              <a:tr h="348126">
                <a:tc vMerge="1">
                  <a:txBody>
                    <a:bodyPr/>
                    <a:lstStyle/>
                    <a:p>
                      <a:endParaRPr lang="it-IT"/>
                    </a:p>
                  </a:txBody>
                  <a:tcPr/>
                </a:tc>
                <a:tc>
                  <a:txBody>
                    <a:bodyPr/>
                    <a:lstStyle/>
                    <a:p>
                      <a:pPr>
                        <a:lnSpc>
                          <a:spcPct val="107000"/>
                        </a:lnSpc>
                        <a:spcAft>
                          <a:spcPts val="800"/>
                        </a:spcAft>
                      </a:pPr>
                      <a:r>
                        <a:rPr lang="it-IT" sz="2000" baseline="0">
                          <a:solidFill>
                            <a:srgbClr val="000000"/>
                          </a:solidFill>
                          <a:effectLst/>
                          <a:latin typeface="Titillium Web" panose="00000500000000000000" pitchFamily="2" charset="0"/>
                          <a:ea typeface="Calibri" panose="020F0502020204030204" pitchFamily="34" charset="0"/>
                          <a:cs typeface="Times New Roman" panose="02020603050405020304" pitchFamily="18" charset="0"/>
                        </a:rPr>
                        <a:t>Femmine</a:t>
                      </a:r>
                      <a:endParaRPr lang="it-IT" sz="2000" baseline="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a:lnSpc>
                          <a:spcPct val="107000"/>
                        </a:lnSpc>
                        <a:spcAft>
                          <a:spcPts val="800"/>
                        </a:spcAft>
                      </a:pPr>
                      <a:r>
                        <a:rPr lang="it-IT" sz="2000" baseline="0">
                          <a:solidFill>
                            <a:srgbClr val="000000"/>
                          </a:solidFill>
                          <a:effectLst/>
                          <a:latin typeface="Titillium Web" panose="00000500000000000000" pitchFamily="2" charset="0"/>
                          <a:ea typeface="Calibri" panose="020F0502020204030204" pitchFamily="34" charset="0"/>
                          <a:cs typeface="Times New Roman" panose="02020603050405020304" pitchFamily="18" charset="0"/>
                        </a:rPr>
                        <a:t>Maschi</a:t>
                      </a:r>
                      <a:endParaRPr lang="it-IT" sz="2000" baseline="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a:lnSpc>
                          <a:spcPct val="107000"/>
                        </a:lnSpc>
                        <a:spcAft>
                          <a:spcPts val="800"/>
                        </a:spcAft>
                      </a:pPr>
                      <a:r>
                        <a:rPr lang="it-IT" sz="2000" b="0" i="0" baseline="0" dirty="0">
                          <a:solidFill>
                            <a:srgbClr val="000000"/>
                          </a:solidFill>
                          <a:effectLst/>
                          <a:latin typeface="Titillium Web" panose="00000500000000000000" pitchFamily="2" charset="0"/>
                          <a:ea typeface="Calibri" panose="020F0502020204030204" pitchFamily="34" charset="0"/>
                          <a:cs typeface="Times New Roman" panose="02020603050405020304" pitchFamily="18" charset="0"/>
                        </a:rPr>
                        <a:t>Totale</a:t>
                      </a:r>
                      <a:endParaRPr lang="it-IT" sz="2000" b="0" i="0" baseline="0" dirty="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a:lnSpc>
                          <a:spcPct val="107000"/>
                        </a:lnSpc>
                        <a:spcAft>
                          <a:spcPts val="800"/>
                        </a:spcAft>
                      </a:pPr>
                      <a:r>
                        <a:rPr lang="it-IT" sz="2000" b="0" i="0" baseline="0" dirty="0">
                          <a:solidFill>
                            <a:srgbClr val="000000"/>
                          </a:solidFill>
                          <a:effectLst/>
                          <a:latin typeface="Titillium Web" panose="00000500000000000000" pitchFamily="2" charset="0"/>
                          <a:ea typeface="Calibri" panose="020F0502020204030204" pitchFamily="34" charset="0"/>
                          <a:cs typeface="Times New Roman" panose="02020603050405020304" pitchFamily="18" charset="0"/>
                        </a:rPr>
                        <a:t>0-14</a:t>
                      </a:r>
                      <a:endParaRPr lang="it-IT" sz="2000" b="0" i="0" baseline="0" dirty="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a:lnSpc>
                          <a:spcPct val="107000"/>
                        </a:lnSpc>
                        <a:spcAft>
                          <a:spcPts val="800"/>
                        </a:spcAft>
                      </a:pPr>
                      <a:r>
                        <a:rPr lang="it-IT" sz="2000" b="0" i="0" baseline="0">
                          <a:solidFill>
                            <a:srgbClr val="000000"/>
                          </a:solidFill>
                          <a:effectLst/>
                          <a:latin typeface="Titillium Web" panose="00000500000000000000" pitchFamily="2" charset="0"/>
                          <a:ea typeface="Calibri" panose="020F0502020204030204" pitchFamily="34" charset="0"/>
                          <a:cs typeface="Times New Roman" panose="02020603050405020304" pitchFamily="18" charset="0"/>
                        </a:rPr>
                        <a:t>15-64</a:t>
                      </a:r>
                      <a:endParaRPr lang="it-IT" sz="2000" b="0" i="0" baseline="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a:lnSpc>
                          <a:spcPct val="107000"/>
                        </a:lnSpc>
                        <a:spcAft>
                          <a:spcPts val="800"/>
                        </a:spcAft>
                      </a:pPr>
                      <a:r>
                        <a:rPr lang="it-IT" sz="2000" b="0" i="0" baseline="0">
                          <a:solidFill>
                            <a:srgbClr val="000000"/>
                          </a:solidFill>
                          <a:effectLst/>
                          <a:latin typeface="Titillium Web" panose="00000500000000000000" pitchFamily="2" charset="0"/>
                          <a:ea typeface="Calibri" panose="020F0502020204030204" pitchFamily="34" charset="0"/>
                          <a:cs typeface="Times New Roman" panose="02020603050405020304" pitchFamily="18" charset="0"/>
                        </a:rPr>
                        <a:t>65 e oltre</a:t>
                      </a:r>
                      <a:endParaRPr lang="it-IT" sz="2000" b="0" i="0" baseline="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a:lnSpc>
                          <a:spcPct val="107000"/>
                        </a:lnSpc>
                        <a:spcAft>
                          <a:spcPts val="800"/>
                        </a:spcAft>
                      </a:pPr>
                      <a:r>
                        <a:rPr lang="it-IT" sz="2000" b="0" i="0" baseline="0">
                          <a:solidFill>
                            <a:srgbClr val="000000"/>
                          </a:solidFill>
                          <a:effectLst/>
                          <a:latin typeface="Titillium Web" panose="00000500000000000000" pitchFamily="2" charset="0"/>
                          <a:ea typeface="Calibri" panose="020F0502020204030204" pitchFamily="34" charset="0"/>
                          <a:cs typeface="Times New Roman" panose="02020603050405020304" pitchFamily="18" charset="0"/>
                        </a:rPr>
                        <a:t>Totale</a:t>
                      </a:r>
                      <a:endParaRPr lang="it-IT" sz="2000" b="0" i="0" baseline="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extLst>
                  <a:ext uri="{0D108BD9-81ED-4DB2-BD59-A6C34878D82A}">
                    <a16:rowId xmlns:a16="http://schemas.microsoft.com/office/drawing/2014/main" val="356018624"/>
                  </a:ext>
                </a:extLst>
              </a:tr>
              <a:tr h="348126">
                <a:tc>
                  <a:txBody>
                    <a:bodyPr/>
                    <a:lstStyle/>
                    <a:p>
                      <a:pPr>
                        <a:lnSpc>
                          <a:spcPct val="107000"/>
                        </a:lnSpc>
                        <a:spcAft>
                          <a:spcPts val="800"/>
                        </a:spcAft>
                      </a:pPr>
                      <a:r>
                        <a:rPr lang="it-IT" sz="2000" b="1" baseline="0" dirty="0">
                          <a:solidFill>
                            <a:srgbClr val="000000"/>
                          </a:solidFill>
                          <a:effectLst/>
                          <a:latin typeface="Titillium Web" panose="00000500000000000000" pitchFamily="2" charset="0"/>
                          <a:ea typeface="Calibri" panose="020F0502020204030204" pitchFamily="34" charset="0"/>
                          <a:cs typeface="Times New Roman" panose="02020603050405020304" pitchFamily="18" charset="0"/>
                        </a:rPr>
                        <a:t>Rimini</a:t>
                      </a:r>
                      <a:endParaRPr lang="it-IT" sz="2000" baseline="0" dirty="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4472C4"/>
                      </a:solidFill>
                      <a:prstDash val="solid"/>
                      <a:round/>
                      <a:headEnd type="none" w="med" len="med"/>
                      <a:tailEnd type="none" w="med" len="med"/>
                    </a:lnT>
                    <a:lnB>
                      <a:noFill/>
                    </a:lnB>
                    <a:solidFill>
                      <a:srgbClr val="FFFFFF"/>
                    </a:solidFill>
                  </a:tcPr>
                </a:tc>
                <a:tc>
                  <a:txBody>
                    <a:bodyPr/>
                    <a:lstStyle/>
                    <a:p>
                      <a:pPr>
                        <a:lnSpc>
                          <a:spcPct val="107000"/>
                        </a:lnSpc>
                        <a:spcAft>
                          <a:spcPts val="800"/>
                        </a:spcAft>
                      </a:pPr>
                      <a:r>
                        <a:rPr lang="it-IT" sz="2000" b="1" baseline="0" dirty="0">
                          <a:effectLst/>
                          <a:latin typeface="Titillium Web" panose="00000500000000000000" pitchFamily="2" charset="0"/>
                          <a:ea typeface="Calibri" panose="020F0502020204030204" pitchFamily="34" charset="0"/>
                          <a:cs typeface="Times New Roman" panose="02020603050405020304" pitchFamily="18" charset="0"/>
                        </a:rPr>
                        <a:t>174.114</a:t>
                      </a:r>
                      <a:endParaRPr lang="it-IT" sz="2000" baseline="0" dirty="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nSpc>
                          <a:spcPct val="107000"/>
                        </a:lnSpc>
                        <a:spcAft>
                          <a:spcPts val="800"/>
                        </a:spcAft>
                      </a:pPr>
                      <a:r>
                        <a:rPr lang="it-IT" sz="2000" b="1" baseline="0">
                          <a:effectLst/>
                          <a:latin typeface="Titillium Web" panose="00000500000000000000" pitchFamily="2" charset="0"/>
                          <a:ea typeface="Calibri" panose="020F0502020204030204" pitchFamily="34" charset="0"/>
                          <a:cs typeface="Times New Roman" panose="02020603050405020304" pitchFamily="18" charset="0"/>
                        </a:rPr>
                        <a:t>163.970</a:t>
                      </a:r>
                      <a:endParaRPr lang="it-IT" sz="2000" baseline="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nSpc>
                          <a:spcPct val="107000"/>
                        </a:lnSpc>
                        <a:spcAft>
                          <a:spcPts val="800"/>
                        </a:spcAft>
                      </a:pPr>
                      <a:r>
                        <a:rPr lang="it-IT" sz="2000" b="0" i="0" baseline="0" dirty="0">
                          <a:effectLst/>
                          <a:latin typeface="Titillium Web" panose="00000500000000000000" pitchFamily="2" charset="0"/>
                          <a:ea typeface="Calibri" panose="020F0502020204030204" pitchFamily="34" charset="0"/>
                          <a:cs typeface="Times New Roman" panose="02020603050405020304" pitchFamily="18" charset="0"/>
                        </a:rPr>
                        <a:t>338.084</a:t>
                      </a:r>
                    </a:p>
                  </a:txBody>
                  <a:tcPr marL="44450" marR="4445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nSpc>
                          <a:spcPct val="107000"/>
                        </a:lnSpc>
                        <a:spcAft>
                          <a:spcPts val="800"/>
                        </a:spcAft>
                      </a:pPr>
                      <a:r>
                        <a:rPr lang="it-IT" sz="2000" b="0" i="0" baseline="0" dirty="0">
                          <a:effectLst/>
                          <a:latin typeface="Titillium Web" panose="00000500000000000000" pitchFamily="2" charset="0"/>
                          <a:ea typeface="Calibri" panose="020F0502020204030204" pitchFamily="34" charset="0"/>
                          <a:cs typeface="Times New Roman" panose="02020603050405020304" pitchFamily="18" charset="0"/>
                        </a:rPr>
                        <a:t>41.571</a:t>
                      </a:r>
                    </a:p>
                  </a:txBody>
                  <a:tcPr marL="44450" marR="4445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nSpc>
                          <a:spcPct val="107000"/>
                        </a:lnSpc>
                        <a:spcAft>
                          <a:spcPts val="800"/>
                        </a:spcAft>
                      </a:pPr>
                      <a:r>
                        <a:rPr lang="it-IT" sz="2000" b="0" i="0" baseline="0">
                          <a:effectLst/>
                          <a:latin typeface="Titillium Web" panose="00000500000000000000" pitchFamily="2" charset="0"/>
                          <a:ea typeface="Calibri" panose="020F0502020204030204" pitchFamily="34" charset="0"/>
                          <a:cs typeface="Times New Roman" panose="02020603050405020304" pitchFamily="18" charset="0"/>
                        </a:rPr>
                        <a:t>215.452</a:t>
                      </a:r>
                    </a:p>
                  </a:txBody>
                  <a:tcPr marL="44450" marR="4445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nSpc>
                          <a:spcPct val="107000"/>
                        </a:lnSpc>
                        <a:spcAft>
                          <a:spcPts val="800"/>
                        </a:spcAft>
                      </a:pPr>
                      <a:r>
                        <a:rPr lang="it-IT" sz="2000" b="0" i="0" baseline="0">
                          <a:effectLst/>
                          <a:latin typeface="Titillium Web" panose="00000500000000000000" pitchFamily="2" charset="0"/>
                          <a:ea typeface="Calibri" panose="020F0502020204030204" pitchFamily="34" charset="0"/>
                          <a:cs typeface="Times New Roman" panose="02020603050405020304" pitchFamily="18" charset="0"/>
                        </a:rPr>
                        <a:t>81.061</a:t>
                      </a:r>
                    </a:p>
                  </a:txBody>
                  <a:tcPr marL="44450" marR="4445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nSpc>
                          <a:spcPct val="107000"/>
                        </a:lnSpc>
                        <a:spcAft>
                          <a:spcPts val="800"/>
                        </a:spcAft>
                      </a:pPr>
                      <a:r>
                        <a:rPr lang="it-IT" sz="2000" b="0" i="0" baseline="0" dirty="0">
                          <a:solidFill>
                            <a:srgbClr val="000000"/>
                          </a:solidFill>
                          <a:effectLst/>
                          <a:latin typeface="Titillium Web" panose="00000500000000000000" pitchFamily="2" charset="0"/>
                          <a:ea typeface="Calibri" panose="020F0502020204030204" pitchFamily="34" charset="0"/>
                          <a:cs typeface="Times New Roman" panose="02020603050405020304" pitchFamily="18" charset="0"/>
                        </a:rPr>
                        <a:t>338.084</a:t>
                      </a:r>
                      <a:endParaRPr lang="it-IT" sz="2000" b="0" i="0" baseline="0" dirty="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extLst>
                  <a:ext uri="{0D108BD9-81ED-4DB2-BD59-A6C34878D82A}">
                    <a16:rowId xmlns:a16="http://schemas.microsoft.com/office/drawing/2014/main" val="3717556584"/>
                  </a:ext>
                </a:extLst>
              </a:tr>
              <a:tr h="348126">
                <a:tc>
                  <a:txBody>
                    <a:bodyPr/>
                    <a:lstStyle/>
                    <a:p>
                      <a:pPr>
                        <a:lnSpc>
                          <a:spcPct val="107000"/>
                        </a:lnSpc>
                        <a:spcAft>
                          <a:spcPts val="800"/>
                        </a:spcAft>
                      </a:pPr>
                      <a:r>
                        <a:rPr lang="it-IT" sz="2000" baseline="0" dirty="0">
                          <a:solidFill>
                            <a:srgbClr val="000000"/>
                          </a:solidFill>
                          <a:effectLst/>
                          <a:latin typeface="Titillium Web" panose="00000500000000000000" pitchFamily="2" charset="0"/>
                          <a:ea typeface="Calibri" panose="020F0502020204030204" pitchFamily="34" charset="0"/>
                          <a:cs typeface="Times New Roman" panose="02020603050405020304" pitchFamily="18" charset="0"/>
                        </a:rPr>
                        <a:t>Regione Emilia-Romagna</a:t>
                      </a:r>
                      <a:endParaRPr lang="it-IT" sz="2000" baseline="0" dirty="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4472C4"/>
                      </a:solidFill>
                      <a:prstDash val="solid"/>
                      <a:round/>
                      <a:headEnd type="none" w="med" len="med"/>
                      <a:tailEnd type="none" w="med" len="med"/>
                    </a:lnB>
                    <a:solidFill>
                      <a:srgbClr val="FFFFFF"/>
                    </a:solidFill>
                  </a:tcPr>
                </a:tc>
                <a:tc>
                  <a:txBody>
                    <a:bodyPr/>
                    <a:lstStyle/>
                    <a:p>
                      <a:pPr>
                        <a:lnSpc>
                          <a:spcPct val="107000"/>
                        </a:lnSpc>
                        <a:spcAft>
                          <a:spcPts val="800"/>
                        </a:spcAft>
                      </a:pPr>
                      <a:r>
                        <a:rPr lang="it-IT" sz="2000" baseline="0" dirty="0">
                          <a:effectLst/>
                          <a:latin typeface="Titillium Web" panose="00000500000000000000" pitchFamily="2" charset="0"/>
                          <a:ea typeface="Calibri" panose="020F0502020204030204" pitchFamily="34" charset="0"/>
                          <a:cs typeface="Times New Roman" panose="02020603050405020304" pitchFamily="18" charset="0"/>
                        </a:rPr>
                        <a:t>2.260.508</a:t>
                      </a:r>
                    </a:p>
                  </a:txBody>
                  <a:tcPr marL="44450" marR="44450" marT="0"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nSpc>
                          <a:spcPct val="107000"/>
                        </a:lnSpc>
                        <a:spcAft>
                          <a:spcPts val="800"/>
                        </a:spcAft>
                      </a:pPr>
                      <a:r>
                        <a:rPr lang="it-IT" sz="2000" baseline="0" dirty="0">
                          <a:effectLst/>
                          <a:latin typeface="Titillium Web" panose="00000500000000000000" pitchFamily="2" charset="0"/>
                          <a:ea typeface="Calibri" panose="020F0502020204030204" pitchFamily="34" charset="0"/>
                          <a:cs typeface="Times New Roman" panose="02020603050405020304" pitchFamily="18" charset="0"/>
                        </a:rPr>
                        <a:t>2.166.421</a:t>
                      </a:r>
                    </a:p>
                  </a:txBody>
                  <a:tcPr marL="44450" marR="4445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nSpc>
                          <a:spcPct val="107000"/>
                        </a:lnSpc>
                        <a:spcAft>
                          <a:spcPts val="800"/>
                        </a:spcAft>
                      </a:pPr>
                      <a:r>
                        <a:rPr lang="it-IT" sz="2000" baseline="0" dirty="0">
                          <a:effectLst/>
                          <a:latin typeface="Titillium Web" panose="00000500000000000000" pitchFamily="2" charset="0"/>
                          <a:ea typeface="Calibri" panose="020F0502020204030204" pitchFamily="34" charset="0"/>
                          <a:cs typeface="Times New Roman" panose="02020603050405020304" pitchFamily="18" charset="0"/>
                        </a:rPr>
                        <a:t>4.426.929</a:t>
                      </a:r>
                    </a:p>
                  </a:txBody>
                  <a:tcPr marL="44450" marR="4445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nSpc>
                          <a:spcPct val="107000"/>
                        </a:lnSpc>
                        <a:spcAft>
                          <a:spcPts val="800"/>
                        </a:spcAft>
                      </a:pPr>
                      <a:r>
                        <a:rPr lang="it-IT" sz="2000" b="0" i="0" baseline="0" dirty="0">
                          <a:effectLst/>
                          <a:latin typeface="Titillium Web" panose="00000500000000000000" pitchFamily="2" charset="0"/>
                          <a:ea typeface="Calibri" panose="020F0502020204030204" pitchFamily="34" charset="0"/>
                          <a:cs typeface="Times New Roman" panose="02020603050405020304" pitchFamily="18" charset="0"/>
                        </a:rPr>
                        <a:t>547.900</a:t>
                      </a:r>
                    </a:p>
                  </a:txBody>
                  <a:tcPr marL="44450" marR="4445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nSpc>
                          <a:spcPct val="107000"/>
                        </a:lnSpc>
                        <a:spcAft>
                          <a:spcPts val="800"/>
                        </a:spcAft>
                      </a:pPr>
                      <a:r>
                        <a:rPr lang="it-IT" sz="2000" b="0" i="0" baseline="0" dirty="0">
                          <a:effectLst/>
                          <a:latin typeface="Titillium Web" panose="00000500000000000000" pitchFamily="2" charset="0"/>
                          <a:ea typeface="Calibri" panose="020F0502020204030204" pitchFamily="34" charset="0"/>
                          <a:cs typeface="Times New Roman" panose="02020603050405020304" pitchFamily="18" charset="0"/>
                        </a:rPr>
                        <a:t>2.792.988</a:t>
                      </a:r>
                    </a:p>
                  </a:txBody>
                  <a:tcPr marL="44450" marR="4445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nSpc>
                          <a:spcPct val="107000"/>
                        </a:lnSpc>
                        <a:spcAft>
                          <a:spcPts val="800"/>
                        </a:spcAft>
                      </a:pPr>
                      <a:r>
                        <a:rPr lang="it-IT" sz="2000" b="0" i="0" baseline="0" dirty="0">
                          <a:effectLst/>
                          <a:latin typeface="Titillium Web" panose="00000500000000000000" pitchFamily="2" charset="0"/>
                          <a:ea typeface="Calibri" panose="020F0502020204030204" pitchFamily="34" charset="0"/>
                          <a:cs typeface="Times New Roman" panose="02020603050405020304" pitchFamily="18" charset="0"/>
                        </a:rPr>
                        <a:t>1.086.041</a:t>
                      </a:r>
                    </a:p>
                  </a:txBody>
                  <a:tcPr marL="44450" marR="4445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nSpc>
                          <a:spcPct val="107000"/>
                        </a:lnSpc>
                        <a:spcAft>
                          <a:spcPts val="800"/>
                        </a:spcAft>
                      </a:pPr>
                      <a:r>
                        <a:rPr lang="it-IT" sz="2000" b="0" i="0" baseline="0" dirty="0">
                          <a:solidFill>
                            <a:srgbClr val="000000"/>
                          </a:solidFill>
                          <a:effectLst/>
                          <a:latin typeface="Titillium Web" panose="00000500000000000000" pitchFamily="2" charset="0"/>
                          <a:ea typeface="Calibri" panose="020F0502020204030204" pitchFamily="34" charset="0"/>
                          <a:cs typeface="Times New Roman" panose="02020603050405020304" pitchFamily="18" charset="0"/>
                        </a:rPr>
                        <a:t>4.426.929</a:t>
                      </a:r>
                      <a:endParaRPr lang="it-IT" sz="2000" b="0" i="0" baseline="0" dirty="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extLst>
                  <a:ext uri="{0D108BD9-81ED-4DB2-BD59-A6C34878D82A}">
                    <a16:rowId xmlns:a16="http://schemas.microsoft.com/office/drawing/2014/main" val="1581825459"/>
                  </a:ext>
                </a:extLst>
              </a:tr>
            </a:tbl>
          </a:graphicData>
        </a:graphic>
      </p:graphicFrame>
      <p:graphicFrame>
        <p:nvGraphicFramePr>
          <p:cNvPr id="13" name="Tabella 12">
            <a:extLst>
              <a:ext uri="{FF2B5EF4-FFF2-40B4-BE49-F238E27FC236}">
                <a16:creationId xmlns:a16="http://schemas.microsoft.com/office/drawing/2014/main" id="{1F977656-5936-40BE-BD92-8F4FC36B3D2B}"/>
              </a:ext>
            </a:extLst>
          </p:cNvPr>
          <p:cNvGraphicFramePr>
            <a:graphicFrameLocks noGrp="1"/>
          </p:cNvGraphicFramePr>
          <p:nvPr>
            <p:extLst>
              <p:ext uri="{D42A27DB-BD31-4B8C-83A1-F6EECF244321}">
                <p14:modId xmlns:p14="http://schemas.microsoft.com/office/powerpoint/2010/main" val="2609525459"/>
              </p:ext>
            </p:extLst>
          </p:nvPr>
        </p:nvGraphicFramePr>
        <p:xfrm>
          <a:off x="1150145" y="5630850"/>
          <a:ext cx="15987710" cy="2095438"/>
        </p:xfrm>
        <a:graphic>
          <a:graphicData uri="http://schemas.openxmlformats.org/drawingml/2006/table">
            <a:tbl>
              <a:tblPr firstRow="1" firstCol="1" bandRow="1"/>
              <a:tblGrid>
                <a:gridCol w="4828289">
                  <a:extLst>
                    <a:ext uri="{9D8B030D-6E8A-4147-A177-3AD203B41FA5}">
                      <a16:colId xmlns:a16="http://schemas.microsoft.com/office/drawing/2014/main" val="4212196591"/>
                    </a:ext>
                  </a:extLst>
                </a:gridCol>
                <a:gridCol w="1234251">
                  <a:extLst>
                    <a:ext uri="{9D8B030D-6E8A-4147-A177-3AD203B41FA5}">
                      <a16:colId xmlns:a16="http://schemas.microsoft.com/office/drawing/2014/main" val="1585344757"/>
                    </a:ext>
                  </a:extLst>
                </a:gridCol>
                <a:gridCol w="1237449">
                  <a:extLst>
                    <a:ext uri="{9D8B030D-6E8A-4147-A177-3AD203B41FA5}">
                      <a16:colId xmlns:a16="http://schemas.microsoft.com/office/drawing/2014/main" val="3272958408"/>
                    </a:ext>
                  </a:extLst>
                </a:gridCol>
                <a:gridCol w="1237449">
                  <a:extLst>
                    <a:ext uri="{9D8B030D-6E8A-4147-A177-3AD203B41FA5}">
                      <a16:colId xmlns:a16="http://schemas.microsoft.com/office/drawing/2014/main" val="4203802784"/>
                    </a:ext>
                  </a:extLst>
                </a:gridCol>
                <a:gridCol w="1234251">
                  <a:extLst>
                    <a:ext uri="{9D8B030D-6E8A-4147-A177-3AD203B41FA5}">
                      <a16:colId xmlns:a16="http://schemas.microsoft.com/office/drawing/2014/main" val="3355334291"/>
                    </a:ext>
                  </a:extLst>
                </a:gridCol>
                <a:gridCol w="1234251">
                  <a:extLst>
                    <a:ext uri="{9D8B030D-6E8A-4147-A177-3AD203B41FA5}">
                      <a16:colId xmlns:a16="http://schemas.microsoft.com/office/drawing/2014/main" val="1494342564"/>
                    </a:ext>
                  </a:extLst>
                </a:gridCol>
                <a:gridCol w="1234251">
                  <a:extLst>
                    <a:ext uri="{9D8B030D-6E8A-4147-A177-3AD203B41FA5}">
                      <a16:colId xmlns:a16="http://schemas.microsoft.com/office/drawing/2014/main" val="2605927034"/>
                    </a:ext>
                  </a:extLst>
                </a:gridCol>
                <a:gridCol w="1240646">
                  <a:extLst>
                    <a:ext uri="{9D8B030D-6E8A-4147-A177-3AD203B41FA5}">
                      <a16:colId xmlns:a16="http://schemas.microsoft.com/office/drawing/2014/main" val="1833943372"/>
                    </a:ext>
                  </a:extLst>
                </a:gridCol>
                <a:gridCol w="1240646">
                  <a:extLst>
                    <a:ext uri="{9D8B030D-6E8A-4147-A177-3AD203B41FA5}">
                      <a16:colId xmlns:a16="http://schemas.microsoft.com/office/drawing/2014/main" val="1688212113"/>
                    </a:ext>
                  </a:extLst>
                </a:gridCol>
                <a:gridCol w="1266227">
                  <a:extLst>
                    <a:ext uri="{9D8B030D-6E8A-4147-A177-3AD203B41FA5}">
                      <a16:colId xmlns:a16="http://schemas.microsoft.com/office/drawing/2014/main" val="2122613715"/>
                    </a:ext>
                  </a:extLst>
                </a:gridCol>
              </a:tblGrid>
              <a:tr h="300025">
                <a:tc gridSpan="10">
                  <a:txBody>
                    <a:bodyPr/>
                    <a:lstStyle/>
                    <a:p>
                      <a:pPr algn="ctr">
                        <a:lnSpc>
                          <a:spcPct val="107000"/>
                        </a:lnSpc>
                        <a:spcAft>
                          <a:spcPts val="800"/>
                        </a:spcAft>
                      </a:pPr>
                      <a:r>
                        <a:rPr lang="it-IT" sz="2000" b="1" baseline="0" dirty="0">
                          <a:solidFill>
                            <a:srgbClr val="203764"/>
                          </a:solidFill>
                          <a:effectLst/>
                          <a:latin typeface="Titillium Web" panose="00000500000000000000" pitchFamily="2" charset="0"/>
                          <a:ea typeface="MS Mincho" panose="02020609040205080304" pitchFamily="49" charset="-128"/>
                          <a:cs typeface="Calibri" panose="020F0502020204030204" pitchFamily="34" charset="0"/>
                        </a:rPr>
                        <a:t>Tasso di occupazione</a:t>
                      </a:r>
                      <a:endParaRPr lang="it-IT" sz="2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w="12700" cap="flat" cmpd="sng" algn="ctr">
                      <a:solidFill>
                        <a:srgbClr val="4472C4"/>
                      </a:solidFill>
                      <a:prstDash val="solid"/>
                      <a:round/>
                      <a:headEnd type="none" w="med" len="med"/>
                      <a:tailEnd type="none" w="med" len="med"/>
                    </a:lnB>
                    <a:solidFill>
                      <a:srgbClr val="B4C6E7"/>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272409843"/>
                  </a:ext>
                </a:extLst>
              </a:tr>
              <a:tr h="299060">
                <a:tc rowSpan="2">
                  <a:txBody>
                    <a:bodyPr/>
                    <a:lstStyle/>
                    <a:p>
                      <a:pPr>
                        <a:lnSpc>
                          <a:spcPct val="107000"/>
                        </a:lnSpc>
                      </a:pPr>
                      <a:endParaRPr lang="it-IT" sz="2000" baseline="0" dirty="0">
                        <a:effectLst/>
                        <a:latin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gridSpan="3">
                  <a:txBody>
                    <a:bodyPr/>
                    <a:lstStyle/>
                    <a:p>
                      <a:pPr algn="ctr">
                        <a:lnSpc>
                          <a:spcPts val="1600"/>
                        </a:lnSpc>
                        <a:spcAft>
                          <a:spcPts val="800"/>
                        </a:spcAft>
                      </a:pPr>
                      <a:r>
                        <a:rPr lang="it-IT" sz="2000" baseline="0" dirty="0">
                          <a:solidFill>
                            <a:srgbClr val="203764"/>
                          </a:solidFill>
                          <a:effectLst/>
                          <a:latin typeface="Titillium Web" panose="00000500000000000000" pitchFamily="2" charset="0"/>
                          <a:ea typeface="MS Mincho" panose="02020609040205080304" pitchFamily="49" charset="-128"/>
                          <a:cs typeface="Calibri" panose="020F0502020204030204" pitchFamily="34" charset="0"/>
                        </a:rPr>
                        <a:t>                     Femmine</a:t>
                      </a:r>
                      <a:endParaRPr lang="it-IT" sz="2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a:txBody>
                    <a:bodyPr/>
                    <a:lstStyle/>
                    <a:p>
                      <a:pPr algn="ctr">
                        <a:lnSpc>
                          <a:spcPts val="1600"/>
                        </a:lnSpc>
                        <a:spcAft>
                          <a:spcPts val="800"/>
                        </a:spcAft>
                      </a:pPr>
                      <a:r>
                        <a:rPr lang="it-IT" sz="2000" baseline="0">
                          <a:solidFill>
                            <a:srgbClr val="203764"/>
                          </a:solidFill>
                          <a:effectLst/>
                          <a:latin typeface="Titillium Web" panose="00000500000000000000" pitchFamily="2" charset="0"/>
                          <a:ea typeface="MS Mincho" panose="02020609040205080304" pitchFamily="49" charset="-128"/>
                          <a:cs typeface="Calibri" panose="020F0502020204030204" pitchFamily="34" charset="0"/>
                        </a:rPr>
                        <a:t> </a:t>
                      </a:r>
                      <a:endParaRPr lang="it-IT"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gridSpan="4">
                  <a:txBody>
                    <a:bodyPr/>
                    <a:lstStyle/>
                    <a:p>
                      <a:pPr algn="ctr">
                        <a:lnSpc>
                          <a:spcPts val="1600"/>
                        </a:lnSpc>
                        <a:spcAft>
                          <a:spcPts val="800"/>
                        </a:spcAft>
                      </a:pPr>
                      <a:r>
                        <a:rPr lang="it-IT" sz="2000" baseline="0">
                          <a:solidFill>
                            <a:srgbClr val="203764"/>
                          </a:solidFill>
                          <a:effectLst/>
                          <a:latin typeface="Titillium Web" panose="00000500000000000000" pitchFamily="2" charset="0"/>
                          <a:ea typeface="MS Mincho" panose="02020609040205080304" pitchFamily="49" charset="-128"/>
                          <a:cs typeface="Calibri" panose="020F0502020204030204" pitchFamily="34" charset="0"/>
                        </a:rPr>
                        <a:t>Maschi</a:t>
                      </a:r>
                      <a:endParaRPr lang="it-IT"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rowSpan="2">
                  <a:txBody>
                    <a:bodyPr/>
                    <a:lstStyle/>
                    <a:p>
                      <a:pPr algn="ctr">
                        <a:lnSpc>
                          <a:spcPts val="1600"/>
                        </a:lnSpc>
                        <a:spcAft>
                          <a:spcPts val="800"/>
                        </a:spcAft>
                      </a:pPr>
                      <a:r>
                        <a:rPr lang="it-IT" sz="2000" b="1" baseline="0">
                          <a:solidFill>
                            <a:srgbClr val="203764"/>
                          </a:solidFill>
                          <a:effectLst/>
                          <a:latin typeface="Titillium Web" panose="00000500000000000000" pitchFamily="2" charset="0"/>
                          <a:ea typeface="MS Mincho" panose="02020609040205080304" pitchFamily="49" charset="-128"/>
                          <a:cs typeface="Calibri" panose="020F0502020204030204" pitchFamily="34" charset="0"/>
                        </a:rPr>
                        <a:t>Totale</a:t>
                      </a:r>
                      <a:endParaRPr lang="it-IT"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extLst>
                  <a:ext uri="{0D108BD9-81ED-4DB2-BD59-A6C34878D82A}">
                    <a16:rowId xmlns:a16="http://schemas.microsoft.com/office/drawing/2014/main" val="3135138395"/>
                  </a:ext>
                </a:extLst>
              </a:tr>
              <a:tr h="479386">
                <a:tc vMerge="1">
                  <a:txBody>
                    <a:bodyPr/>
                    <a:lstStyle/>
                    <a:p>
                      <a:endParaRPr lang="it-IT"/>
                    </a:p>
                  </a:txBody>
                  <a:tcPr/>
                </a:tc>
                <a:tc>
                  <a:txBody>
                    <a:bodyPr/>
                    <a:lstStyle/>
                    <a:p>
                      <a:pPr algn="ctr">
                        <a:lnSpc>
                          <a:spcPts val="1600"/>
                        </a:lnSpc>
                        <a:spcAft>
                          <a:spcPts val="800"/>
                        </a:spcAft>
                      </a:pPr>
                      <a:r>
                        <a:rPr lang="it-IT" sz="2000" baseline="0">
                          <a:solidFill>
                            <a:srgbClr val="203764"/>
                          </a:solidFill>
                          <a:effectLst/>
                          <a:latin typeface="Titillium Web" panose="00000500000000000000" pitchFamily="2" charset="0"/>
                          <a:ea typeface="MS Mincho" panose="02020609040205080304" pitchFamily="49" charset="-128"/>
                          <a:cs typeface="Calibri" panose="020F0502020204030204" pitchFamily="34" charset="0"/>
                        </a:rPr>
                        <a:t>15-24</a:t>
                      </a:r>
                      <a:endParaRPr lang="it-IT"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algn="ctr">
                        <a:lnSpc>
                          <a:spcPts val="1600"/>
                        </a:lnSpc>
                        <a:spcAft>
                          <a:spcPts val="800"/>
                        </a:spcAft>
                      </a:pPr>
                      <a:r>
                        <a:rPr lang="it-IT" sz="2000" b="1" baseline="0">
                          <a:solidFill>
                            <a:srgbClr val="203764"/>
                          </a:solidFill>
                          <a:effectLst/>
                          <a:latin typeface="Titillium Web" panose="00000500000000000000" pitchFamily="2" charset="0"/>
                          <a:ea typeface="MS Mincho" panose="02020609040205080304" pitchFamily="49" charset="-128"/>
                          <a:cs typeface="Calibri" panose="020F0502020204030204" pitchFamily="34" charset="0"/>
                        </a:rPr>
                        <a:t>25-34</a:t>
                      </a:r>
                      <a:endParaRPr lang="it-IT"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algn="ctr">
                        <a:lnSpc>
                          <a:spcPts val="1600"/>
                        </a:lnSpc>
                        <a:spcAft>
                          <a:spcPts val="800"/>
                        </a:spcAft>
                      </a:pPr>
                      <a:r>
                        <a:rPr lang="it-IT" sz="2000" baseline="0">
                          <a:solidFill>
                            <a:srgbClr val="203764"/>
                          </a:solidFill>
                          <a:effectLst/>
                          <a:latin typeface="Titillium Web" panose="00000500000000000000" pitchFamily="2" charset="0"/>
                          <a:ea typeface="MS Mincho" panose="02020609040205080304" pitchFamily="49" charset="-128"/>
                          <a:cs typeface="Calibri" panose="020F0502020204030204" pitchFamily="34" charset="0"/>
                        </a:rPr>
                        <a:t>35-49</a:t>
                      </a:r>
                      <a:endParaRPr lang="it-IT"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algn="ctr">
                        <a:lnSpc>
                          <a:spcPts val="1600"/>
                        </a:lnSpc>
                        <a:spcAft>
                          <a:spcPts val="800"/>
                        </a:spcAft>
                      </a:pPr>
                      <a:r>
                        <a:rPr lang="it-IT" sz="2000" baseline="0">
                          <a:solidFill>
                            <a:srgbClr val="203764"/>
                          </a:solidFill>
                          <a:effectLst/>
                          <a:latin typeface="Titillium Web" panose="00000500000000000000" pitchFamily="2" charset="0"/>
                          <a:ea typeface="MS Mincho" panose="02020609040205080304" pitchFamily="49" charset="-128"/>
                          <a:cs typeface="Calibri" panose="020F0502020204030204" pitchFamily="34" charset="0"/>
                        </a:rPr>
                        <a:t>50-74</a:t>
                      </a:r>
                      <a:endParaRPr lang="it-IT"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algn="ctr">
                        <a:lnSpc>
                          <a:spcPts val="1600"/>
                        </a:lnSpc>
                        <a:spcAft>
                          <a:spcPts val="800"/>
                        </a:spcAft>
                      </a:pPr>
                      <a:r>
                        <a:rPr lang="it-IT" sz="2000" baseline="0">
                          <a:solidFill>
                            <a:srgbClr val="203764"/>
                          </a:solidFill>
                          <a:effectLst/>
                          <a:latin typeface="Titillium Web" panose="00000500000000000000" pitchFamily="2" charset="0"/>
                          <a:ea typeface="MS Mincho" panose="02020609040205080304" pitchFamily="49" charset="-128"/>
                          <a:cs typeface="Calibri" panose="020F0502020204030204" pitchFamily="34" charset="0"/>
                        </a:rPr>
                        <a:t>15-24</a:t>
                      </a:r>
                      <a:endParaRPr lang="it-IT"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algn="ctr">
                        <a:lnSpc>
                          <a:spcPts val="1600"/>
                        </a:lnSpc>
                        <a:spcAft>
                          <a:spcPts val="800"/>
                        </a:spcAft>
                      </a:pPr>
                      <a:r>
                        <a:rPr lang="it-IT" sz="2000" baseline="0">
                          <a:solidFill>
                            <a:srgbClr val="203764"/>
                          </a:solidFill>
                          <a:effectLst/>
                          <a:latin typeface="Titillium Web" panose="00000500000000000000" pitchFamily="2" charset="0"/>
                          <a:ea typeface="MS Mincho" panose="02020609040205080304" pitchFamily="49" charset="-128"/>
                          <a:cs typeface="Calibri" panose="020F0502020204030204" pitchFamily="34" charset="0"/>
                        </a:rPr>
                        <a:t>25-34</a:t>
                      </a:r>
                      <a:endParaRPr lang="it-IT"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algn="ctr">
                        <a:lnSpc>
                          <a:spcPts val="1600"/>
                        </a:lnSpc>
                        <a:spcAft>
                          <a:spcPts val="800"/>
                        </a:spcAft>
                      </a:pPr>
                      <a:r>
                        <a:rPr lang="it-IT" sz="2000" b="1" baseline="0">
                          <a:solidFill>
                            <a:srgbClr val="203764"/>
                          </a:solidFill>
                          <a:effectLst/>
                          <a:latin typeface="Titillium Web" panose="00000500000000000000" pitchFamily="2" charset="0"/>
                          <a:ea typeface="MS Mincho" panose="02020609040205080304" pitchFamily="49" charset="-128"/>
                          <a:cs typeface="Calibri" panose="020F0502020204030204" pitchFamily="34" charset="0"/>
                        </a:rPr>
                        <a:t>35-49</a:t>
                      </a:r>
                      <a:endParaRPr lang="it-IT"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algn="ctr">
                        <a:lnSpc>
                          <a:spcPts val="1600"/>
                        </a:lnSpc>
                        <a:spcAft>
                          <a:spcPts val="800"/>
                        </a:spcAft>
                      </a:pPr>
                      <a:r>
                        <a:rPr lang="it-IT" sz="2000" baseline="0">
                          <a:solidFill>
                            <a:srgbClr val="203764"/>
                          </a:solidFill>
                          <a:effectLst/>
                          <a:latin typeface="Titillium Web" panose="00000500000000000000" pitchFamily="2" charset="0"/>
                          <a:ea typeface="MS Mincho" panose="02020609040205080304" pitchFamily="49" charset="-128"/>
                          <a:cs typeface="Calibri" panose="020F0502020204030204" pitchFamily="34" charset="0"/>
                        </a:rPr>
                        <a:t>50-74</a:t>
                      </a:r>
                      <a:endParaRPr lang="it-IT"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vMerge="1">
                  <a:txBody>
                    <a:bodyPr/>
                    <a:lstStyle/>
                    <a:p>
                      <a:endParaRPr lang="it-IT"/>
                    </a:p>
                  </a:txBody>
                  <a:tcPr/>
                </a:tc>
                <a:extLst>
                  <a:ext uri="{0D108BD9-81ED-4DB2-BD59-A6C34878D82A}">
                    <a16:rowId xmlns:a16="http://schemas.microsoft.com/office/drawing/2014/main" val="1189877395"/>
                  </a:ext>
                </a:extLst>
              </a:tr>
              <a:tr h="299060">
                <a:tc>
                  <a:txBody>
                    <a:bodyPr/>
                    <a:lstStyle/>
                    <a:p>
                      <a:pPr>
                        <a:lnSpc>
                          <a:spcPts val="1600"/>
                        </a:lnSpc>
                        <a:spcAft>
                          <a:spcPts val="800"/>
                        </a:spcAft>
                      </a:pPr>
                      <a:r>
                        <a:rPr lang="it-IT" sz="2000" b="1" baseline="0" dirty="0">
                          <a:solidFill>
                            <a:srgbClr val="203764"/>
                          </a:solidFill>
                          <a:effectLst/>
                          <a:latin typeface="Titillium Web" panose="00000500000000000000" pitchFamily="2" charset="0"/>
                          <a:ea typeface="MS Mincho" panose="02020609040205080304" pitchFamily="49" charset="-128"/>
                          <a:cs typeface="Calibri" panose="020F0502020204030204" pitchFamily="34" charset="0"/>
                        </a:rPr>
                        <a:t>Rimini</a:t>
                      </a:r>
                      <a:endParaRPr lang="it-IT" sz="2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4472C4"/>
                      </a:solidFill>
                      <a:prstDash val="solid"/>
                      <a:round/>
                      <a:headEnd type="none" w="med" len="med"/>
                      <a:tailEnd type="none" w="med" len="med"/>
                    </a:lnT>
                    <a:lnB>
                      <a:noFill/>
                    </a:lnB>
                    <a:solidFill>
                      <a:srgbClr val="FFFFFF"/>
                    </a:solidFill>
                  </a:tcPr>
                </a:tc>
                <a:tc>
                  <a:txBody>
                    <a:bodyPr/>
                    <a:lstStyle/>
                    <a:p>
                      <a:pPr algn="ctr">
                        <a:lnSpc>
                          <a:spcPct val="107000"/>
                        </a:lnSpc>
                        <a:spcAft>
                          <a:spcPts val="800"/>
                        </a:spcAft>
                      </a:pPr>
                      <a:r>
                        <a:rPr lang="it-IT" sz="2000" b="1" baseline="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14,9 </a:t>
                      </a:r>
                      <a:endParaRPr lang="it-IT"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1" baseline="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76,7 </a:t>
                      </a:r>
                      <a:endParaRPr lang="it-IT"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1" baseline="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66,4 </a:t>
                      </a:r>
                      <a:endParaRPr lang="it-IT"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1" baseline="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44,9 </a:t>
                      </a:r>
                      <a:endParaRPr lang="it-IT"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1" baseline="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25,2 </a:t>
                      </a:r>
                      <a:endParaRPr lang="it-IT"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1" baseline="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82,8 </a:t>
                      </a:r>
                      <a:endParaRPr lang="it-IT"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1" baseline="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91,8 </a:t>
                      </a:r>
                      <a:endParaRPr lang="it-IT"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1" baseline="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53,4 </a:t>
                      </a:r>
                      <a:endParaRPr lang="it-IT"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1" baseline="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57,6 </a:t>
                      </a:r>
                      <a:endParaRPr lang="it-IT"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132220176"/>
                  </a:ext>
                </a:extLst>
              </a:tr>
              <a:tr h="299060">
                <a:tc>
                  <a:txBody>
                    <a:bodyPr/>
                    <a:lstStyle/>
                    <a:p>
                      <a:pPr>
                        <a:lnSpc>
                          <a:spcPts val="1600"/>
                        </a:lnSpc>
                        <a:spcAft>
                          <a:spcPts val="800"/>
                        </a:spcAft>
                      </a:pPr>
                      <a:r>
                        <a:rPr lang="it-IT" sz="2000" baseline="0" dirty="0">
                          <a:solidFill>
                            <a:srgbClr val="203764"/>
                          </a:solidFill>
                          <a:effectLst/>
                          <a:latin typeface="Titillium Web" panose="00000500000000000000" pitchFamily="2" charset="0"/>
                          <a:ea typeface="MS Mincho" panose="02020609040205080304" pitchFamily="49" charset="-128"/>
                          <a:cs typeface="Calibri" panose="020F0502020204030204" pitchFamily="34" charset="0"/>
                        </a:rPr>
                        <a:t>Regione Emilia-Romagna</a:t>
                      </a:r>
                      <a:endParaRPr lang="it-IT" sz="2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solidFill>
                      <a:srgbClr val="FFFFFF"/>
                    </a:solidFill>
                  </a:tcPr>
                </a:tc>
                <a:tc>
                  <a:txBody>
                    <a:bodyPr/>
                    <a:lstStyle/>
                    <a:p>
                      <a:pPr algn="ctr">
                        <a:lnSpc>
                          <a:spcPct val="107000"/>
                        </a:lnSpc>
                        <a:spcAft>
                          <a:spcPts val="800"/>
                        </a:spcAft>
                      </a:pPr>
                      <a:r>
                        <a:rPr lang="it-IT" sz="2000" baseline="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18,9 </a:t>
                      </a:r>
                      <a:endParaRPr lang="it-IT"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aseline="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72,7 </a:t>
                      </a:r>
                      <a:endParaRPr lang="it-IT"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aseline="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77,3 </a:t>
                      </a:r>
                      <a:endParaRPr lang="it-IT"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aseline="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44,7 </a:t>
                      </a:r>
                      <a:endParaRPr lang="it-IT" sz="2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aseline="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28,2 </a:t>
                      </a:r>
                      <a:endParaRPr lang="it-IT" sz="2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aseline="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85,3 </a:t>
                      </a:r>
                      <a:endParaRPr lang="it-IT" sz="2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aseline="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93,1 </a:t>
                      </a:r>
                      <a:endParaRPr lang="it-IT" sz="2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aseline="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57 </a:t>
                      </a:r>
                      <a:endParaRPr lang="it-IT" sz="2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aseline="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60,7 </a:t>
                      </a:r>
                      <a:endParaRPr lang="it-IT" sz="2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651911985"/>
                  </a:ext>
                </a:extLst>
              </a:tr>
              <a:tr h="299060">
                <a:tc>
                  <a:txBody>
                    <a:bodyPr/>
                    <a:lstStyle/>
                    <a:p>
                      <a:pPr>
                        <a:lnSpc>
                          <a:spcPts val="1600"/>
                        </a:lnSpc>
                        <a:spcAft>
                          <a:spcPts val="800"/>
                        </a:spcAft>
                      </a:pPr>
                      <a:r>
                        <a:rPr lang="it-IT" sz="2000" baseline="0" dirty="0">
                          <a:solidFill>
                            <a:srgbClr val="203764"/>
                          </a:solidFill>
                          <a:effectLst/>
                          <a:latin typeface="Titillium Web" panose="00000500000000000000" pitchFamily="2" charset="0"/>
                          <a:ea typeface="MS Mincho" panose="02020609040205080304" pitchFamily="49" charset="-128"/>
                          <a:cs typeface="Calibri" panose="020F0502020204030204" pitchFamily="34" charset="0"/>
                        </a:rPr>
                        <a:t>Italia</a:t>
                      </a:r>
                      <a:endParaRPr lang="it-IT" sz="2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4F81BD"/>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it-IT" sz="2000" baseline="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16</a:t>
                      </a:r>
                      <a:endParaRPr lang="it-IT" sz="2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800"/>
                        </a:spcAft>
                      </a:pPr>
                      <a:r>
                        <a:rPr lang="it-IT" sz="2000" baseline="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57</a:t>
                      </a:r>
                      <a:endParaRPr lang="it-IT" sz="2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800"/>
                        </a:spcAft>
                      </a:pPr>
                      <a:r>
                        <a:rPr lang="it-IT" sz="2000" baseline="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64,5</a:t>
                      </a:r>
                      <a:endParaRPr lang="it-IT" sz="2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800"/>
                        </a:spcAft>
                      </a:pPr>
                      <a:r>
                        <a:rPr lang="it-IT" sz="2000" baseline="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35,6</a:t>
                      </a:r>
                      <a:endParaRPr lang="it-IT"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800"/>
                        </a:spcAft>
                      </a:pPr>
                      <a:r>
                        <a:rPr lang="it-IT" sz="2000" baseline="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23,4</a:t>
                      </a:r>
                      <a:endParaRPr lang="it-IT"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800"/>
                        </a:spcAft>
                      </a:pPr>
                      <a:r>
                        <a:rPr lang="it-IT" sz="2000" baseline="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74,9</a:t>
                      </a:r>
                      <a:endParaRPr lang="it-IT"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800"/>
                        </a:spcAft>
                      </a:pPr>
                      <a:r>
                        <a:rPr lang="it-IT" sz="2000" baseline="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85,9</a:t>
                      </a:r>
                      <a:endParaRPr lang="it-IT"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800"/>
                        </a:spcAft>
                      </a:pPr>
                      <a:r>
                        <a:rPr lang="it-IT" sz="2000" baseline="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52,7</a:t>
                      </a:r>
                      <a:endParaRPr lang="it-IT"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800"/>
                        </a:spcAft>
                      </a:pPr>
                      <a:r>
                        <a:rPr lang="it-IT" sz="2000" baseline="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52,2</a:t>
                      </a:r>
                      <a:endParaRPr lang="it-IT" sz="2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775021297"/>
                  </a:ext>
                </a:extLst>
              </a:tr>
            </a:tbl>
          </a:graphicData>
        </a:graphic>
      </p:graphicFrame>
      <p:sp>
        <p:nvSpPr>
          <p:cNvPr id="3" name="Segnaposto numero diapositiva 2">
            <a:extLst>
              <a:ext uri="{FF2B5EF4-FFF2-40B4-BE49-F238E27FC236}">
                <a16:creationId xmlns:a16="http://schemas.microsoft.com/office/drawing/2014/main" id="{5418C002-422B-454B-9563-E259E7521F8F}"/>
              </a:ext>
            </a:extLst>
          </p:cNvPr>
          <p:cNvSpPr>
            <a:spLocks noGrp="1"/>
          </p:cNvSpPr>
          <p:nvPr>
            <p:ph type="sldNum" sz="quarter" idx="11"/>
          </p:nvPr>
        </p:nvSpPr>
        <p:spPr>
          <a:xfrm>
            <a:off x="17137855" y="9554359"/>
            <a:ext cx="1300163" cy="547688"/>
          </a:xfrm>
        </p:spPr>
        <p:txBody>
          <a:bodyPr/>
          <a:lstStyle/>
          <a:p>
            <a:fld id="{F0221AAB-2B63-824F-A124-88DC2873D25D}" type="slidenum">
              <a:rPr lang="en-IT" smtClean="0"/>
              <a:pPr/>
              <a:t>2</a:t>
            </a:fld>
            <a:endParaRPr lang="en-IT" dirty="0"/>
          </a:p>
        </p:txBody>
      </p:sp>
    </p:spTree>
    <p:extLst>
      <p:ext uri="{BB962C8B-B14F-4D97-AF65-F5344CB8AC3E}">
        <p14:creationId xmlns:p14="http://schemas.microsoft.com/office/powerpoint/2010/main" val="375621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F8C2B517-B066-490C-B3FF-FD3941154369}"/>
              </a:ext>
            </a:extLst>
          </p:cNvPr>
          <p:cNvSpPr>
            <a:spLocks noGrp="1"/>
          </p:cNvSpPr>
          <p:nvPr>
            <p:ph type="sldNum" sz="quarter" idx="11"/>
          </p:nvPr>
        </p:nvSpPr>
        <p:spPr/>
        <p:txBody>
          <a:bodyPr/>
          <a:lstStyle/>
          <a:p>
            <a:fld id="{F0221AAB-2B63-824F-A124-88DC2873D25D}" type="slidenum">
              <a:rPr lang="en-IT" smtClean="0"/>
              <a:pPr/>
              <a:t>3</a:t>
            </a:fld>
            <a:endParaRPr lang="en-IT" dirty="0"/>
          </a:p>
        </p:txBody>
      </p:sp>
      <p:graphicFrame>
        <p:nvGraphicFramePr>
          <p:cNvPr id="7" name="Tabella 6">
            <a:extLst>
              <a:ext uri="{FF2B5EF4-FFF2-40B4-BE49-F238E27FC236}">
                <a16:creationId xmlns:a16="http://schemas.microsoft.com/office/drawing/2014/main" id="{3E3543DA-94FE-4FBB-8D04-49F3ED736969}"/>
              </a:ext>
            </a:extLst>
          </p:cNvPr>
          <p:cNvGraphicFramePr>
            <a:graphicFrameLocks noGrp="1"/>
          </p:cNvGraphicFramePr>
          <p:nvPr>
            <p:extLst>
              <p:ext uri="{D42A27DB-BD31-4B8C-83A1-F6EECF244321}">
                <p14:modId xmlns:p14="http://schemas.microsoft.com/office/powerpoint/2010/main" val="2561645403"/>
              </p:ext>
            </p:extLst>
          </p:nvPr>
        </p:nvGraphicFramePr>
        <p:xfrm>
          <a:off x="813419" y="1258576"/>
          <a:ext cx="15987709" cy="2276241"/>
        </p:xfrm>
        <a:graphic>
          <a:graphicData uri="http://schemas.openxmlformats.org/drawingml/2006/table">
            <a:tbl>
              <a:tblPr firstRow="1" firstCol="1" bandRow="1"/>
              <a:tblGrid>
                <a:gridCol w="4828289">
                  <a:extLst>
                    <a:ext uri="{9D8B030D-6E8A-4147-A177-3AD203B41FA5}">
                      <a16:colId xmlns:a16="http://schemas.microsoft.com/office/drawing/2014/main" val="3557684897"/>
                    </a:ext>
                  </a:extLst>
                </a:gridCol>
                <a:gridCol w="1237449">
                  <a:extLst>
                    <a:ext uri="{9D8B030D-6E8A-4147-A177-3AD203B41FA5}">
                      <a16:colId xmlns:a16="http://schemas.microsoft.com/office/drawing/2014/main" val="1679710633"/>
                    </a:ext>
                  </a:extLst>
                </a:gridCol>
                <a:gridCol w="1234251">
                  <a:extLst>
                    <a:ext uri="{9D8B030D-6E8A-4147-A177-3AD203B41FA5}">
                      <a16:colId xmlns:a16="http://schemas.microsoft.com/office/drawing/2014/main" val="2498989416"/>
                    </a:ext>
                  </a:extLst>
                </a:gridCol>
                <a:gridCol w="1234251">
                  <a:extLst>
                    <a:ext uri="{9D8B030D-6E8A-4147-A177-3AD203B41FA5}">
                      <a16:colId xmlns:a16="http://schemas.microsoft.com/office/drawing/2014/main" val="2513699196"/>
                    </a:ext>
                  </a:extLst>
                </a:gridCol>
                <a:gridCol w="1234251">
                  <a:extLst>
                    <a:ext uri="{9D8B030D-6E8A-4147-A177-3AD203B41FA5}">
                      <a16:colId xmlns:a16="http://schemas.microsoft.com/office/drawing/2014/main" val="3324168262"/>
                    </a:ext>
                  </a:extLst>
                </a:gridCol>
                <a:gridCol w="1234251">
                  <a:extLst>
                    <a:ext uri="{9D8B030D-6E8A-4147-A177-3AD203B41FA5}">
                      <a16:colId xmlns:a16="http://schemas.microsoft.com/office/drawing/2014/main" val="3903594872"/>
                    </a:ext>
                  </a:extLst>
                </a:gridCol>
                <a:gridCol w="1234251">
                  <a:extLst>
                    <a:ext uri="{9D8B030D-6E8A-4147-A177-3AD203B41FA5}">
                      <a16:colId xmlns:a16="http://schemas.microsoft.com/office/drawing/2014/main" val="1174481096"/>
                    </a:ext>
                  </a:extLst>
                </a:gridCol>
                <a:gridCol w="1240646">
                  <a:extLst>
                    <a:ext uri="{9D8B030D-6E8A-4147-A177-3AD203B41FA5}">
                      <a16:colId xmlns:a16="http://schemas.microsoft.com/office/drawing/2014/main" val="3249352109"/>
                    </a:ext>
                  </a:extLst>
                </a:gridCol>
                <a:gridCol w="1240646">
                  <a:extLst>
                    <a:ext uri="{9D8B030D-6E8A-4147-A177-3AD203B41FA5}">
                      <a16:colId xmlns:a16="http://schemas.microsoft.com/office/drawing/2014/main" val="144620223"/>
                    </a:ext>
                  </a:extLst>
                </a:gridCol>
                <a:gridCol w="1269424">
                  <a:extLst>
                    <a:ext uri="{9D8B030D-6E8A-4147-A177-3AD203B41FA5}">
                      <a16:colId xmlns:a16="http://schemas.microsoft.com/office/drawing/2014/main" val="1507079297"/>
                    </a:ext>
                  </a:extLst>
                </a:gridCol>
              </a:tblGrid>
              <a:tr h="376343">
                <a:tc gridSpan="10">
                  <a:txBody>
                    <a:bodyPr/>
                    <a:lstStyle/>
                    <a:p>
                      <a:pPr algn="ctr">
                        <a:lnSpc>
                          <a:spcPct val="107000"/>
                        </a:lnSpc>
                        <a:spcAft>
                          <a:spcPts val="800"/>
                        </a:spcAft>
                      </a:pPr>
                      <a:r>
                        <a:rPr lang="it-IT" sz="2400" b="1" i="0" baseline="0" dirty="0">
                          <a:solidFill>
                            <a:srgbClr val="203764"/>
                          </a:solidFill>
                          <a:effectLst/>
                          <a:latin typeface="Titillium Web" panose="00000500000000000000" pitchFamily="2" charset="0"/>
                          <a:ea typeface="Calibri" panose="020F0502020204030204" pitchFamily="34" charset="0"/>
                          <a:cs typeface="Calibri" panose="020F0502020204030204" pitchFamily="34" charset="0"/>
                        </a:rPr>
                        <a:t>Tasso di disoccupazione</a:t>
                      </a:r>
                      <a:endParaRPr lang="it-IT" sz="2400" b="1" i="0" baseline="0" dirty="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w="12700" cap="flat" cmpd="sng" algn="ctr">
                      <a:solidFill>
                        <a:srgbClr val="4472C4"/>
                      </a:solidFill>
                      <a:prstDash val="solid"/>
                      <a:round/>
                      <a:headEnd type="none" w="med" len="med"/>
                      <a:tailEnd type="none" w="med" len="med"/>
                    </a:lnB>
                    <a:solidFill>
                      <a:srgbClr val="B4C6E7"/>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21230231"/>
                  </a:ext>
                </a:extLst>
              </a:tr>
              <a:tr h="376343">
                <a:tc rowSpan="2">
                  <a:txBody>
                    <a:bodyPr/>
                    <a:lstStyle/>
                    <a:p>
                      <a:pPr>
                        <a:lnSpc>
                          <a:spcPct val="107000"/>
                        </a:lnSpc>
                      </a:pPr>
                      <a:endParaRPr lang="it-IT" sz="2000" b="0" i="0" baseline="0" dirty="0">
                        <a:effectLst/>
                        <a:latin typeface="Titillium Web" panose="00000500000000000000" pitchFamily="2" charset="0"/>
                        <a:cs typeface="Times New Roman" panose="02020603050405020304" pitchFamily="18" charset="0"/>
                      </a:endParaRPr>
                    </a:p>
                  </a:txBody>
                  <a:tcPr marL="0" marR="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gridSpan="3">
                  <a:txBody>
                    <a:bodyPr/>
                    <a:lstStyle/>
                    <a:p>
                      <a:pPr algn="ctr">
                        <a:lnSpc>
                          <a:spcPct val="107000"/>
                        </a:lnSpc>
                        <a:spcAft>
                          <a:spcPts val="800"/>
                        </a:spcAft>
                      </a:pPr>
                      <a:r>
                        <a:rPr lang="it-IT" sz="2000" b="0" i="0" baseline="0" dirty="0">
                          <a:solidFill>
                            <a:srgbClr val="203764"/>
                          </a:solidFill>
                          <a:effectLst/>
                          <a:latin typeface="Titillium Web" panose="00000500000000000000" pitchFamily="2" charset="0"/>
                          <a:ea typeface="Calibri" panose="020F0502020204030204" pitchFamily="34" charset="0"/>
                          <a:cs typeface="Calibri" panose="020F0502020204030204" pitchFamily="34" charset="0"/>
                        </a:rPr>
                        <a:t>                     </a:t>
                      </a:r>
                      <a:r>
                        <a:rPr lang="it-IT" sz="2000" b="1" i="0" baseline="0" dirty="0">
                          <a:solidFill>
                            <a:srgbClr val="203764"/>
                          </a:solidFill>
                          <a:effectLst/>
                          <a:latin typeface="Titillium Web" panose="00000500000000000000" pitchFamily="2" charset="0"/>
                          <a:ea typeface="Calibri" panose="020F0502020204030204" pitchFamily="34" charset="0"/>
                          <a:cs typeface="Calibri" panose="020F0502020204030204" pitchFamily="34" charset="0"/>
                        </a:rPr>
                        <a:t>Femmine</a:t>
                      </a:r>
                      <a:endParaRPr lang="it-IT" sz="2000" b="1" i="0" baseline="0" dirty="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a:txBody>
                    <a:bodyPr/>
                    <a:lstStyle/>
                    <a:p>
                      <a:pPr algn="ctr">
                        <a:lnSpc>
                          <a:spcPct val="107000"/>
                        </a:lnSpc>
                        <a:spcAft>
                          <a:spcPts val="800"/>
                        </a:spcAft>
                      </a:pPr>
                      <a:r>
                        <a:rPr lang="it-IT" sz="2000" b="0" i="0" baseline="0" dirty="0">
                          <a:solidFill>
                            <a:srgbClr val="203764"/>
                          </a:solidFill>
                          <a:effectLst/>
                          <a:latin typeface="Titillium Web" panose="00000500000000000000" pitchFamily="2" charset="0"/>
                          <a:ea typeface="Calibri" panose="020F0502020204030204" pitchFamily="34" charset="0"/>
                          <a:cs typeface="Calibri" panose="020F0502020204030204" pitchFamily="34" charset="0"/>
                        </a:rPr>
                        <a:t> </a:t>
                      </a:r>
                      <a:endParaRPr lang="it-IT" sz="2000" b="0" i="0" baseline="0" dirty="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gridSpan="4">
                  <a:txBody>
                    <a:bodyPr/>
                    <a:lstStyle/>
                    <a:p>
                      <a:pPr algn="ctr">
                        <a:lnSpc>
                          <a:spcPct val="107000"/>
                        </a:lnSpc>
                        <a:spcAft>
                          <a:spcPts val="800"/>
                        </a:spcAft>
                      </a:pPr>
                      <a:r>
                        <a:rPr lang="it-IT" sz="2000" b="1" i="0" baseline="0" dirty="0">
                          <a:solidFill>
                            <a:srgbClr val="203764"/>
                          </a:solidFill>
                          <a:effectLst/>
                          <a:latin typeface="Titillium Web" panose="00000500000000000000" pitchFamily="2" charset="0"/>
                          <a:ea typeface="Calibri" panose="020F0502020204030204" pitchFamily="34" charset="0"/>
                          <a:cs typeface="Calibri" panose="020F0502020204030204" pitchFamily="34" charset="0"/>
                        </a:rPr>
                        <a:t>Maschi</a:t>
                      </a:r>
                      <a:endParaRPr lang="it-IT" sz="2000" b="1" i="0" baseline="0" dirty="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rowSpan="2">
                  <a:txBody>
                    <a:bodyPr/>
                    <a:lstStyle/>
                    <a:p>
                      <a:pPr algn="ctr">
                        <a:lnSpc>
                          <a:spcPct val="107000"/>
                        </a:lnSpc>
                        <a:spcAft>
                          <a:spcPts val="800"/>
                        </a:spcAft>
                      </a:pPr>
                      <a:r>
                        <a:rPr lang="it-IT" sz="2000" b="0" i="0" baseline="0">
                          <a:solidFill>
                            <a:srgbClr val="203764"/>
                          </a:solidFill>
                          <a:effectLst/>
                          <a:latin typeface="Titillium Web" panose="00000500000000000000" pitchFamily="2" charset="0"/>
                          <a:ea typeface="Calibri" panose="020F0502020204030204" pitchFamily="34" charset="0"/>
                          <a:cs typeface="Calibri" panose="020F0502020204030204" pitchFamily="34" charset="0"/>
                        </a:rPr>
                        <a:t>Totale</a:t>
                      </a:r>
                      <a:endParaRPr lang="it-IT" sz="2000" b="0" i="0" baseline="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extLst>
                  <a:ext uri="{0D108BD9-81ED-4DB2-BD59-A6C34878D82A}">
                    <a16:rowId xmlns:a16="http://schemas.microsoft.com/office/drawing/2014/main" val="2596041497"/>
                  </a:ext>
                </a:extLst>
              </a:tr>
              <a:tr h="376343">
                <a:tc vMerge="1">
                  <a:txBody>
                    <a:bodyPr/>
                    <a:lstStyle/>
                    <a:p>
                      <a:endParaRPr lang="it-IT"/>
                    </a:p>
                  </a:txBody>
                  <a:tcPr/>
                </a:tc>
                <a:tc>
                  <a:txBody>
                    <a:bodyPr/>
                    <a:lstStyle/>
                    <a:p>
                      <a:pPr algn="ctr">
                        <a:lnSpc>
                          <a:spcPct val="107000"/>
                        </a:lnSpc>
                        <a:spcAft>
                          <a:spcPts val="800"/>
                        </a:spcAft>
                      </a:pPr>
                      <a:r>
                        <a:rPr lang="it-IT" sz="2000" b="0" i="0" baseline="0" dirty="0">
                          <a:solidFill>
                            <a:srgbClr val="203764"/>
                          </a:solidFill>
                          <a:effectLst/>
                          <a:latin typeface="Titillium Web" panose="00000500000000000000" pitchFamily="2" charset="0"/>
                          <a:ea typeface="Calibri" panose="020F0502020204030204" pitchFamily="34" charset="0"/>
                          <a:cs typeface="Calibri" panose="020F0502020204030204" pitchFamily="34" charset="0"/>
                        </a:rPr>
                        <a:t>15-24</a:t>
                      </a:r>
                      <a:endParaRPr lang="it-IT" sz="2000" b="0" i="0" baseline="0" dirty="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it-IT" sz="2000" b="0" i="0" baseline="0" dirty="0">
                          <a:solidFill>
                            <a:srgbClr val="203764"/>
                          </a:solidFill>
                          <a:effectLst/>
                          <a:latin typeface="Titillium Web" panose="00000500000000000000" pitchFamily="2" charset="0"/>
                          <a:ea typeface="Calibri" panose="020F0502020204030204" pitchFamily="34" charset="0"/>
                          <a:cs typeface="Calibri" panose="020F0502020204030204" pitchFamily="34" charset="0"/>
                        </a:rPr>
                        <a:t>25-34</a:t>
                      </a:r>
                      <a:endParaRPr lang="it-IT" sz="2000" b="0" i="0" baseline="0" dirty="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it-IT" sz="2000" b="1" i="0" baseline="0" dirty="0">
                          <a:solidFill>
                            <a:srgbClr val="203764"/>
                          </a:solidFill>
                          <a:effectLst/>
                          <a:latin typeface="Titillium Web" panose="00000500000000000000" pitchFamily="2" charset="0"/>
                          <a:ea typeface="Calibri" panose="020F0502020204030204" pitchFamily="34" charset="0"/>
                          <a:cs typeface="Calibri" panose="020F0502020204030204" pitchFamily="34" charset="0"/>
                        </a:rPr>
                        <a:t>35-49</a:t>
                      </a:r>
                      <a:endParaRPr lang="it-IT" sz="2000" b="1" i="0" baseline="0" dirty="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it-IT" sz="2000" b="0" i="0" baseline="0">
                          <a:solidFill>
                            <a:srgbClr val="203764"/>
                          </a:solidFill>
                          <a:effectLst/>
                          <a:latin typeface="Titillium Web" panose="00000500000000000000" pitchFamily="2" charset="0"/>
                          <a:ea typeface="Calibri" panose="020F0502020204030204" pitchFamily="34" charset="0"/>
                          <a:cs typeface="Calibri" panose="020F0502020204030204" pitchFamily="34" charset="0"/>
                        </a:rPr>
                        <a:t>50-74</a:t>
                      </a:r>
                      <a:endParaRPr lang="it-IT" sz="2000" b="0" i="0" baseline="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it-IT" sz="2000" b="0" i="0" baseline="0">
                          <a:solidFill>
                            <a:srgbClr val="203764"/>
                          </a:solidFill>
                          <a:effectLst/>
                          <a:latin typeface="Titillium Web" panose="00000500000000000000" pitchFamily="2" charset="0"/>
                          <a:ea typeface="Calibri" panose="020F0502020204030204" pitchFamily="34" charset="0"/>
                          <a:cs typeface="Calibri" panose="020F0502020204030204" pitchFamily="34" charset="0"/>
                        </a:rPr>
                        <a:t>15-24</a:t>
                      </a:r>
                      <a:endParaRPr lang="it-IT" sz="2000" b="0" i="0" baseline="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it-IT" sz="2000" b="0" i="0" baseline="0">
                          <a:solidFill>
                            <a:srgbClr val="203764"/>
                          </a:solidFill>
                          <a:effectLst/>
                          <a:latin typeface="Titillium Web" panose="00000500000000000000" pitchFamily="2" charset="0"/>
                          <a:ea typeface="Calibri" panose="020F0502020204030204" pitchFamily="34" charset="0"/>
                          <a:cs typeface="Calibri" panose="020F0502020204030204" pitchFamily="34" charset="0"/>
                        </a:rPr>
                        <a:t>25-34</a:t>
                      </a:r>
                      <a:endParaRPr lang="it-IT" sz="2000" b="0" i="0" baseline="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it-IT" sz="2000" b="1" i="0" baseline="0" dirty="0">
                          <a:solidFill>
                            <a:srgbClr val="203764"/>
                          </a:solidFill>
                          <a:effectLst/>
                          <a:latin typeface="Titillium Web" panose="00000500000000000000" pitchFamily="2" charset="0"/>
                          <a:ea typeface="Calibri" panose="020F0502020204030204" pitchFamily="34" charset="0"/>
                          <a:cs typeface="Calibri" panose="020F0502020204030204" pitchFamily="34" charset="0"/>
                        </a:rPr>
                        <a:t>35-49</a:t>
                      </a:r>
                      <a:endParaRPr lang="it-IT" sz="2000" b="1" i="0" baseline="0" dirty="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it-IT" sz="2000" b="0" i="0" baseline="0" dirty="0">
                          <a:solidFill>
                            <a:srgbClr val="203764"/>
                          </a:solidFill>
                          <a:effectLst/>
                          <a:latin typeface="Titillium Web" panose="00000500000000000000" pitchFamily="2" charset="0"/>
                          <a:ea typeface="Calibri" panose="020F0502020204030204" pitchFamily="34" charset="0"/>
                          <a:cs typeface="Calibri" panose="020F0502020204030204" pitchFamily="34" charset="0"/>
                        </a:rPr>
                        <a:t>50-74</a:t>
                      </a:r>
                      <a:endParaRPr lang="it-IT" sz="2000" b="0" i="0" baseline="0" dirty="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vMerge="1">
                  <a:txBody>
                    <a:bodyPr/>
                    <a:lstStyle/>
                    <a:p>
                      <a:endParaRPr lang="it-IT"/>
                    </a:p>
                  </a:txBody>
                  <a:tcPr/>
                </a:tc>
                <a:extLst>
                  <a:ext uri="{0D108BD9-81ED-4DB2-BD59-A6C34878D82A}">
                    <a16:rowId xmlns:a16="http://schemas.microsoft.com/office/drawing/2014/main" val="3799249207"/>
                  </a:ext>
                </a:extLst>
              </a:tr>
              <a:tr h="376343">
                <a:tc>
                  <a:txBody>
                    <a:bodyPr/>
                    <a:lstStyle/>
                    <a:p>
                      <a:pPr>
                        <a:lnSpc>
                          <a:spcPct val="107000"/>
                        </a:lnSpc>
                        <a:spcAft>
                          <a:spcPts val="800"/>
                        </a:spcAft>
                      </a:pPr>
                      <a:r>
                        <a:rPr lang="it-IT" sz="2000" b="0" i="0" baseline="0" dirty="0">
                          <a:solidFill>
                            <a:srgbClr val="203764"/>
                          </a:solidFill>
                          <a:effectLst/>
                          <a:latin typeface="Titillium Web" panose="00000500000000000000" pitchFamily="2" charset="0"/>
                          <a:ea typeface="Calibri" panose="020F0502020204030204" pitchFamily="34" charset="0"/>
                          <a:cs typeface="Calibri" panose="020F0502020204030204" pitchFamily="34" charset="0"/>
                        </a:rPr>
                        <a:t>Rimini</a:t>
                      </a:r>
                      <a:endParaRPr lang="it-IT" sz="2000" b="0" i="0" baseline="0" dirty="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a:noFill/>
                    </a:lnL>
                    <a:lnR>
                      <a:noFill/>
                    </a:lnR>
                    <a:lnT w="12700" cap="flat" cmpd="sng" algn="ctr">
                      <a:solidFill>
                        <a:srgbClr val="4472C4"/>
                      </a:solidFill>
                      <a:prstDash val="solid"/>
                      <a:round/>
                      <a:headEnd type="none" w="med" len="med"/>
                      <a:tailEnd type="none" w="med" len="med"/>
                    </a:lnT>
                    <a:lnB>
                      <a:noFill/>
                    </a:lnB>
                    <a:solidFill>
                      <a:srgbClr val="FFFFFF"/>
                    </a:solidFill>
                  </a:tcPr>
                </a:tc>
                <a:tc>
                  <a:txBody>
                    <a:bodyPr/>
                    <a:lstStyle/>
                    <a:p>
                      <a:pPr algn="ctr">
                        <a:lnSpc>
                          <a:spcPct val="107000"/>
                        </a:lnSpc>
                        <a:spcAft>
                          <a:spcPts val="800"/>
                        </a:spcAft>
                      </a:pPr>
                      <a:r>
                        <a:rPr lang="it-IT" sz="2000" b="0" i="0" baseline="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26,8 </a:t>
                      </a:r>
                      <a:endParaRPr lang="it-IT" sz="2000" b="0" i="0" baseline="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0" i="0" baseline="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4,1 </a:t>
                      </a:r>
                      <a:endParaRPr lang="it-IT" sz="2000" b="0" i="0" baseline="0" dirty="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1" i="0" baseline="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12,3 </a:t>
                      </a:r>
                      <a:endParaRPr lang="it-IT" sz="2000" b="1" i="0" baseline="0" dirty="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0" i="0" baseline="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2,3 </a:t>
                      </a:r>
                      <a:endParaRPr lang="it-IT" sz="2000" b="0" i="0" baseline="0" dirty="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0" i="0" baseline="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24,7 </a:t>
                      </a:r>
                      <a:endParaRPr lang="it-IT" sz="2000" b="0" i="0" baseline="0" dirty="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0" i="0" baseline="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8,7 </a:t>
                      </a:r>
                      <a:endParaRPr lang="it-IT" sz="2000" b="0" i="0" baseline="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1" i="0" baseline="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2,2 </a:t>
                      </a:r>
                      <a:endParaRPr lang="it-IT" sz="2000" b="1" i="0" baseline="0" dirty="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0" i="0" baseline="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4,2 </a:t>
                      </a:r>
                      <a:endParaRPr lang="it-IT" sz="2000" b="0" i="0" baseline="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0" i="0" baseline="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6,5 </a:t>
                      </a:r>
                      <a:endParaRPr lang="it-IT" sz="2000" b="0" i="0" baseline="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209233416"/>
                  </a:ext>
                </a:extLst>
              </a:tr>
              <a:tr h="376343">
                <a:tc>
                  <a:txBody>
                    <a:bodyPr/>
                    <a:lstStyle/>
                    <a:p>
                      <a:pPr>
                        <a:lnSpc>
                          <a:spcPct val="107000"/>
                        </a:lnSpc>
                        <a:spcAft>
                          <a:spcPts val="800"/>
                        </a:spcAft>
                      </a:pPr>
                      <a:r>
                        <a:rPr lang="it-IT" sz="2000" b="0" i="0" baseline="0">
                          <a:solidFill>
                            <a:srgbClr val="203764"/>
                          </a:solidFill>
                          <a:effectLst/>
                          <a:latin typeface="Titillium Web" panose="00000500000000000000" pitchFamily="2" charset="0"/>
                          <a:ea typeface="Calibri" panose="020F0502020204030204" pitchFamily="34" charset="0"/>
                          <a:cs typeface="Calibri" panose="020F0502020204030204" pitchFamily="34" charset="0"/>
                        </a:rPr>
                        <a:t>Regione Emilia-Romagna</a:t>
                      </a:r>
                      <a:endParaRPr lang="it-IT" sz="2000" b="0" i="0" baseline="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a:noFill/>
                    </a:lnB>
                    <a:solidFill>
                      <a:srgbClr val="FFFFFF"/>
                    </a:solidFill>
                  </a:tcPr>
                </a:tc>
                <a:tc>
                  <a:txBody>
                    <a:bodyPr/>
                    <a:lstStyle/>
                    <a:p>
                      <a:pPr algn="ctr">
                        <a:lnSpc>
                          <a:spcPct val="107000"/>
                        </a:lnSpc>
                        <a:spcAft>
                          <a:spcPts val="800"/>
                        </a:spcAft>
                      </a:pPr>
                      <a:r>
                        <a:rPr lang="it-IT" sz="2000" b="0" i="0" baseline="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21,8 </a:t>
                      </a:r>
                      <a:endParaRPr lang="it-IT" sz="2000" b="0" i="0" baseline="0" dirty="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0" i="0" baseline="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6,7 </a:t>
                      </a:r>
                      <a:endParaRPr lang="it-IT" sz="2000" b="0" i="0" baseline="0" dirty="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0" i="0" baseline="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6,1 </a:t>
                      </a:r>
                      <a:endParaRPr lang="it-IT" sz="2000" b="0" i="0" baseline="0" dirty="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0" i="0" baseline="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3,9 </a:t>
                      </a:r>
                      <a:endParaRPr lang="it-IT" sz="2000" b="0" i="0" baseline="0" dirty="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0" i="0" baseline="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14,2 </a:t>
                      </a:r>
                      <a:endParaRPr lang="it-IT" sz="2000" b="0" i="0" baseline="0" dirty="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0" i="0" baseline="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6 </a:t>
                      </a:r>
                      <a:endParaRPr lang="it-IT" sz="2000" b="0" i="0" baseline="0" dirty="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0" i="0" baseline="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2,8 </a:t>
                      </a:r>
                      <a:endParaRPr lang="it-IT" sz="2000" b="0" i="0" baseline="0" dirty="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0" i="0" baseline="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2,7 </a:t>
                      </a:r>
                      <a:endParaRPr lang="it-IT" sz="2000" b="0" i="0" baseline="0" dirty="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0" i="0" baseline="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5 </a:t>
                      </a:r>
                      <a:endParaRPr lang="it-IT" sz="2000" b="0" i="0" baseline="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338905201"/>
                  </a:ext>
                </a:extLst>
              </a:tr>
              <a:tr h="376343">
                <a:tc>
                  <a:txBody>
                    <a:bodyPr/>
                    <a:lstStyle/>
                    <a:p>
                      <a:pPr>
                        <a:lnSpc>
                          <a:spcPct val="107000"/>
                        </a:lnSpc>
                        <a:spcAft>
                          <a:spcPts val="800"/>
                        </a:spcAft>
                      </a:pPr>
                      <a:r>
                        <a:rPr lang="it-IT" sz="2000" b="0" i="0" baseline="0" dirty="0">
                          <a:solidFill>
                            <a:srgbClr val="203764"/>
                          </a:solidFill>
                          <a:effectLst/>
                          <a:latin typeface="Titillium Web" panose="00000500000000000000" pitchFamily="2" charset="0"/>
                          <a:ea typeface="Calibri" panose="020F0502020204030204" pitchFamily="34" charset="0"/>
                          <a:cs typeface="Calibri" panose="020F0502020204030204" pitchFamily="34" charset="0"/>
                        </a:rPr>
                        <a:t>Italia</a:t>
                      </a:r>
                      <a:endParaRPr lang="it-IT" sz="2000" b="0" i="0" baseline="0" dirty="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a:noFill/>
                    </a:lnL>
                    <a:lnR>
                      <a:noFill/>
                    </a:lnR>
                    <a:lnT>
                      <a:noFill/>
                    </a:lnT>
                    <a:lnB w="12700" cap="flat" cmpd="sng" algn="ctr">
                      <a:solidFill>
                        <a:srgbClr val="4472C4"/>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it-IT" sz="2000" b="0" i="0" baseline="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25,8</a:t>
                      </a:r>
                      <a:endParaRPr lang="it-IT" sz="2000" b="0" i="0" baseline="0" dirty="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0" i="0" baseline="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13,6</a:t>
                      </a:r>
                      <a:endParaRPr lang="it-IT" sz="2000" b="0" i="0" baseline="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0" i="0" baseline="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8,5</a:t>
                      </a:r>
                      <a:endParaRPr lang="it-IT" sz="2000" b="0" i="0" baseline="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0" i="0" baseline="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5,6</a:t>
                      </a:r>
                      <a:endParaRPr lang="it-IT" sz="2000" b="0" i="0" baseline="0" dirty="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0" i="0" baseline="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22,3</a:t>
                      </a:r>
                      <a:endParaRPr lang="it-IT" sz="2000" b="0" i="0" baseline="0" dirty="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0" i="0" baseline="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9,7</a:t>
                      </a:r>
                      <a:endParaRPr lang="it-IT" sz="2000" b="0" i="0" baseline="0" dirty="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0" i="0" baseline="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5,8</a:t>
                      </a:r>
                      <a:endParaRPr lang="it-IT" sz="2000" b="0" i="0" baseline="0" dirty="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0" i="0" baseline="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4,8</a:t>
                      </a:r>
                      <a:endParaRPr lang="it-IT" sz="2000" b="0" i="0" baseline="0" dirty="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0" i="0" baseline="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8,1</a:t>
                      </a:r>
                      <a:endParaRPr lang="it-IT" sz="2000" b="0" i="0" baseline="0" dirty="0">
                        <a:effectLst/>
                        <a:latin typeface="Titillium Web" panose="00000500000000000000" pitchFamily="2"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120638083"/>
                  </a:ext>
                </a:extLst>
              </a:tr>
            </a:tbl>
          </a:graphicData>
        </a:graphic>
      </p:graphicFrame>
      <p:graphicFrame>
        <p:nvGraphicFramePr>
          <p:cNvPr id="8" name="Tabella 7">
            <a:extLst>
              <a:ext uri="{FF2B5EF4-FFF2-40B4-BE49-F238E27FC236}">
                <a16:creationId xmlns:a16="http://schemas.microsoft.com/office/drawing/2014/main" id="{079BF1A4-0ACE-46CC-BF54-5924850E3EA6}"/>
              </a:ext>
            </a:extLst>
          </p:cNvPr>
          <p:cNvGraphicFramePr>
            <a:graphicFrameLocks noGrp="1"/>
          </p:cNvGraphicFramePr>
          <p:nvPr>
            <p:extLst>
              <p:ext uri="{D42A27DB-BD31-4B8C-83A1-F6EECF244321}">
                <p14:modId xmlns:p14="http://schemas.microsoft.com/office/powerpoint/2010/main" val="3072825599"/>
              </p:ext>
            </p:extLst>
          </p:nvPr>
        </p:nvGraphicFramePr>
        <p:xfrm>
          <a:off x="623958" y="7449552"/>
          <a:ext cx="15987710" cy="2363314"/>
        </p:xfrm>
        <a:graphic>
          <a:graphicData uri="http://schemas.openxmlformats.org/drawingml/2006/table">
            <a:tbl>
              <a:tblPr firstRow="1" firstCol="1" bandRow="1"/>
              <a:tblGrid>
                <a:gridCol w="4828289">
                  <a:extLst>
                    <a:ext uri="{9D8B030D-6E8A-4147-A177-3AD203B41FA5}">
                      <a16:colId xmlns:a16="http://schemas.microsoft.com/office/drawing/2014/main" val="1365173743"/>
                    </a:ext>
                  </a:extLst>
                </a:gridCol>
                <a:gridCol w="1234251">
                  <a:extLst>
                    <a:ext uri="{9D8B030D-6E8A-4147-A177-3AD203B41FA5}">
                      <a16:colId xmlns:a16="http://schemas.microsoft.com/office/drawing/2014/main" val="302227286"/>
                    </a:ext>
                  </a:extLst>
                </a:gridCol>
                <a:gridCol w="1237449">
                  <a:extLst>
                    <a:ext uri="{9D8B030D-6E8A-4147-A177-3AD203B41FA5}">
                      <a16:colId xmlns:a16="http://schemas.microsoft.com/office/drawing/2014/main" val="1252658149"/>
                    </a:ext>
                  </a:extLst>
                </a:gridCol>
                <a:gridCol w="1237449">
                  <a:extLst>
                    <a:ext uri="{9D8B030D-6E8A-4147-A177-3AD203B41FA5}">
                      <a16:colId xmlns:a16="http://schemas.microsoft.com/office/drawing/2014/main" val="12932057"/>
                    </a:ext>
                  </a:extLst>
                </a:gridCol>
                <a:gridCol w="1234251">
                  <a:extLst>
                    <a:ext uri="{9D8B030D-6E8A-4147-A177-3AD203B41FA5}">
                      <a16:colId xmlns:a16="http://schemas.microsoft.com/office/drawing/2014/main" val="2941605180"/>
                    </a:ext>
                  </a:extLst>
                </a:gridCol>
                <a:gridCol w="1234251">
                  <a:extLst>
                    <a:ext uri="{9D8B030D-6E8A-4147-A177-3AD203B41FA5}">
                      <a16:colId xmlns:a16="http://schemas.microsoft.com/office/drawing/2014/main" val="3711724184"/>
                    </a:ext>
                  </a:extLst>
                </a:gridCol>
                <a:gridCol w="1234251">
                  <a:extLst>
                    <a:ext uri="{9D8B030D-6E8A-4147-A177-3AD203B41FA5}">
                      <a16:colId xmlns:a16="http://schemas.microsoft.com/office/drawing/2014/main" val="962629691"/>
                    </a:ext>
                  </a:extLst>
                </a:gridCol>
                <a:gridCol w="1240646">
                  <a:extLst>
                    <a:ext uri="{9D8B030D-6E8A-4147-A177-3AD203B41FA5}">
                      <a16:colId xmlns:a16="http://schemas.microsoft.com/office/drawing/2014/main" val="767691647"/>
                    </a:ext>
                  </a:extLst>
                </a:gridCol>
                <a:gridCol w="1240646">
                  <a:extLst>
                    <a:ext uri="{9D8B030D-6E8A-4147-A177-3AD203B41FA5}">
                      <a16:colId xmlns:a16="http://schemas.microsoft.com/office/drawing/2014/main" val="3241890854"/>
                    </a:ext>
                  </a:extLst>
                </a:gridCol>
                <a:gridCol w="1266227">
                  <a:extLst>
                    <a:ext uri="{9D8B030D-6E8A-4147-A177-3AD203B41FA5}">
                      <a16:colId xmlns:a16="http://schemas.microsoft.com/office/drawing/2014/main" val="2543098166"/>
                    </a:ext>
                  </a:extLst>
                </a:gridCol>
              </a:tblGrid>
              <a:tr h="441901">
                <a:tc gridSpan="10">
                  <a:txBody>
                    <a:bodyPr/>
                    <a:lstStyle/>
                    <a:p>
                      <a:pPr algn="ctr">
                        <a:lnSpc>
                          <a:spcPct val="107000"/>
                        </a:lnSpc>
                        <a:spcAft>
                          <a:spcPts val="800"/>
                        </a:spcAft>
                      </a:pPr>
                      <a:r>
                        <a:rPr lang="it-IT" sz="2400" b="1"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Tasso di inattività</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4472C4"/>
                      </a:solidFill>
                      <a:prstDash val="solid"/>
                      <a:round/>
                      <a:headEnd type="none" w="med" len="med"/>
                      <a:tailEnd type="none" w="med" len="med"/>
                    </a:lnB>
                    <a:solidFill>
                      <a:srgbClr val="B4C6E7"/>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962463561"/>
                  </a:ext>
                </a:extLst>
              </a:tr>
              <a:tr h="369494">
                <a:tc rowSpan="2">
                  <a:txBody>
                    <a:bodyPr/>
                    <a:lstStyle/>
                    <a:p>
                      <a:pPr>
                        <a:lnSpc>
                          <a:spcPct val="107000"/>
                        </a:lnSpc>
                      </a:pPr>
                      <a:endParaRPr lang="it-IT" sz="2000" dirty="0">
                        <a:effectLst/>
                        <a:latin typeface="Titillium Web" panose="00000500000000000000" pitchFamily="2" charset="0"/>
                        <a:cs typeface="Times New Roman" panose="02020603050405020304" pitchFamily="18" charset="0"/>
                      </a:endParaRPr>
                    </a:p>
                  </a:txBody>
                  <a:tcPr marL="44450" marR="4445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gridSpan="3">
                  <a:txBody>
                    <a:bodyPr/>
                    <a:lstStyle/>
                    <a:p>
                      <a:pPr>
                        <a:lnSpc>
                          <a:spcPct val="107000"/>
                        </a:lnSpc>
                        <a:spcAft>
                          <a:spcPts val="800"/>
                        </a:spcAft>
                      </a:pPr>
                      <a:r>
                        <a:rPr lang="it-IT" sz="200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                          </a:t>
                      </a:r>
                      <a:r>
                        <a:rPr lang="it-IT" sz="2000" b="1"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Femmine</a:t>
                      </a:r>
                      <a:endParaRPr lang="it-IT" sz="2000" b="1" dirty="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a:txBody>
                    <a:bodyPr/>
                    <a:lstStyle/>
                    <a:p>
                      <a:pPr algn="ctr">
                        <a:lnSpc>
                          <a:spcPct val="107000"/>
                        </a:lnSpc>
                        <a:spcAft>
                          <a:spcPts val="800"/>
                        </a:spcAft>
                      </a:pPr>
                      <a:r>
                        <a:rPr lang="it-IT" sz="200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 </a:t>
                      </a:r>
                      <a:endParaRPr lang="it-IT" sz="200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gridSpan="4">
                  <a:txBody>
                    <a:bodyPr/>
                    <a:lstStyle/>
                    <a:p>
                      <a:pPr algn="ctr">
                        <a:lnSpc>
                          <a:spcPct val="107000"/>
                        </a:lnSpc>
                        <a:spcAft>
                          <a:spcPts val="800"/>
                        </a:spcAft>
                      </a:pPr>
                      <a:r>
                        <a:rPr lang="it-IT" sz="2000" b="1"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Maschi</a:t>
                      </a:r>
                      <a:endParaRPr lang="it-IT" sz="2000" b="1" dirty="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rowSpan="2">
                  <a:txBody>
                    <a:bodyPr/>
                    <a:lstStyle/>
                    <a:p>
                      <a:pPr algn="ctr">
                        <a:lnSpc>
                          <a:spcPct val="107000"/>
                        </a:lnSpc>
                        <a:spcAft>
                          <a:spcPts val="800"/>
                        </a:spcAft>
                      </a:pPr>
                      <a:r>
                        <a:rPr lang="it-IT" sz="2000" b="1">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Totale</a:t>
                      </a:r>
                      <a:endParaRPr lang="it-IT" sz="200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extLst>
                  <a:ext uri="{0D108BD9-81ED-4DB2-BD59-A6C34878D82A}">
                    <a16:rowId xmlns:a16="http://schemas.microsoft.com/office/drawing/2014/main" val="1197391651"/>
                  </a:ext>
                </a:extLst>
              </a:tr>
              <a:tr h="369494">
                <a:tc vMerge="1">
                  <a:txBody>
                    <a:bodyPr/>
                    <a:lstStyle/>
                    <a:p>
                      <a:endParaRPr lang="it-IT"/>
                    </a:p>
                  </a:txBody>
                  <a:tcPr/>
                </a:tc>
                <a:tc>
                  <a:txBody>
                    <a:bodyPr/>
                    <a:lstStyle/>
                    <a:p>
                      <a:pPr algn="ctr">
                        <a:lnSpc>
                          <a:spcPct val="107000"/>
                        </a:lnSpc>
                        <a:spcAft>
                          <a:spcPts val="800"/>
                        </a:spcAft>
                      </a:pPr>
                      <a:r>
                        <a:rPr lang="it-IT" sz="200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15-24</a:t>
                      </a:r>
                      <a:endParaRPr lang="it-IT" sz="2000" dirty="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it-IT" sz="200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25-34</a:t>
                      </a:r>
                      <a:endParaRPr lang="it-IT" sz="200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it-IT" sz="2000" b="1">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35-49</a:t>
                      </a:r>
                      <a:endParaRPr lang="it-IT" sz="200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it-IT" sz="200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50-74</a:t>
                      </a:r>
                      <a:endParaRPr lang="it-IT" sz="200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it-IT" sz="200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15-24</a:t>
                      </a:r>
                      <a:endParaRPr lang="it-IT" sz="200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it-IT" sz="200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25-34</a:t>
                      </a:r>
                      <a:endParaRPr lang="it-IT" sz="200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it-IT" sz="200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35-49</a:t>
                      </a:r>
                      <a:endParaRPr lang="it-IT" sz="200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it-IT" sz="200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50-74</a:t>
                      </a:r>
                      <a:endParaRPr lang="it-IT" sz="200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vMerge="1">
                  <a:txBody>
                    <a:bodyPr/>
                    <a:lstStyle/>
                    <a:p>
                      <a:endParaRPr lang="it-IT"/>
                    </a:p>
                  </a:txBody>
                  <a:tcPr/>
                </a:tc>
                <a:extLst>
                  <a:ext uri="{0D108BD9-81ED-4DB2-BD59-A6C34878D82A}">
                    <a16:rowId xmlns:a16="http://schemas.microsoft.com/office/drawing/2014/main" val="3189350086"/>
                  </a:ext>
                </a:extLst>
              </a:tr>
              <a:tr h="443437">
                <a:tc>
                  <a:txBody>
                    <a:bodyPr/>
                    <a:lstStyle/>
                    <a:p>
                      <a:pPr>
                        <a:lnSpc>
                          <a:spcPct val="107000"/>
                        </a:lnSpc>
                        <a:spcAft>
                          <a:spcPts val="800"/>
                        </a:spcAft>
                      </a:pPr>
                      <a:r>
                        <a:rPr lang="it-IT" sz="2000" b="1"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Rimini</a:t>
                      </a:r>
                      <a:endParaRPr lang="it-IT" sz="2000" dirty="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4472C4"/>
                      </a:solidFill>
                      <a:prstDash val="solid"/>
                      <a:round/>
                      <a:headEnd type="none" w="med" len="med"/>
                      <a:tailEnd type="none" w="med" len="med"/>
                    </a:lnT>
                    <a:lnB>
                      <a:noFill/>
                    </a:lnB>
                    <a:solidFill>
                      <a:srgbClr val="FFFFFF"/>
                    </a:solidFill>
                  </a:tcPr>
                </a:tc>
                <a:tc>
                  <a:txBody>
                    <a:bodyPr/>
                    <a:lstStyle/>
                    <a:p>
                      <a:pPr algn="ctr">
                        <a:lnSpc>
                          <a:spcPct val="107000"/>
                        </a:lnSpc>
                        <a:spcAft>
                          <a:spcPts val="800"/>
                        </a:spcAft>
                      </a:pPr>
                      <a:r>
                        <a:rPr lang="it-IT" sz="2000" b="1"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79,6 </a:t>
                      </a:r>
                      <a:endParaRPr lang="it-IT" sz="2000" dirty="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1"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20 </a:t>
                      </a:r>
                      <a:endParaRPr lang="it-IT" sz="2000" dirty="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400" b="1"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24,2 </a:t>
                      </a:r>
                      <a:endParaRPr lang="it-IT" sz="2400" dirty="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1"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54 </a:t>
                      </a:r>
                      <a:endParaRPr lang="it-IT" sz="2000" dirty="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1"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66,5 </a:t>
                      </a:r>
                      <a:endParaRPr lang="it-IT" sz="2000" dirty="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1"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9,3 </a:t>
                      </a:r>
                      <a:endParaRPr lang="it-IT" sz="2000" dirty="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400" b="1"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6,2 </a:t>
                      </a:r>
                      <a:endParaRPr lang="it-IT" sz="2400" b="1" dirty="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1"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44,3 </a:t>
                      </a:r>
                      <a:endParaRPr lang="it-IT" sz="2000" dirty="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b="1">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38,4 </a:t>
                      </a:r>
                      <a:endParaRPr lang="it-IT" sz="200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886700599"/>
                  </a:ext>
                </a:extLst>
              </a:tr>
              <a:tr h="369494">
                <a:tc>
                  <a:txBody>
                    <a:bodyPr/>
                    <a:lstStyle/>
                    <a:p>
                      <a:pPr>
                        <a:lnSpc>
                          <a:spcPct val="107000"/>
                        </a:lnSpc>
                        <a:spcAft>
                          <a:spcPts val="800"/>
                        </a:spcAft>
                      </a:pPr>
                      <a:r>
                        <a:rPr lang="it-IT" sz="200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Regione Emilia-Romagna</a:t>
                      </a:r>
                      <a:endParaRPr lang="it-IT" sz="200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FFFFF"/>
                    </a:solidFill>
                  </a:tcPr>
                </a:tc>
                <a:tc>
                  <a:txBody>
                    <a:bodyPr/>
                    <a:lstStyle/>
                    <a:p>
                      <a:pPr algn="ctr">
                        <a:lnSpc>
                          <a:spcPct val="107000"/>
                        </a:lnSpc>
                        <a:spcAft>
                          <a:spcPts val="800"/>
                        </a:spcAft>
                      </a:pPr>
                      <a:r>
                        <a:rPr lang="it-IT" sz="200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75,9 </a:t>
                      </a:r>
                      <a:endParaRPr lang="it-IT" sz="2000" dirty="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22,1 </a:t>
                      </a:r>
                      <a:endParaRPr lang="it-IT" sz="2000" dirty="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17,7 </a:t>
                      </a:r>
                      <a:endParaRPr lang="it-IT" sz="2000" dirty="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53,4 </a:t>
                      </a:r>
                      <a:endParaRPr lang="it-IT" sz="2000" dirty="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67,1 </a:t>
                      </a:r>
                      <a:endParaRPr lang="it-IT" sz="2000" dirty="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9,2 </a:t>
                      </a:r>
                      <a:endParaRPr lang="it-IT" sz="2000" dirty="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4,2 </a:t>
                      </a:r>
                      <a:endParaRPr lang="it-IT" sz="2000" dirty="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41,4 </a:t>
                      </a:r>
                      <a:endParaRPr lang="it-IT" sz="2000" dirty="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dirty="0">
                          <a:solidFill>
                            <a:srgbClr val="203764"/>
                          </a:solidFill>
                          <a:effectLst/>
                          <a:latin typeface="Titillium Web" panose="00000500000000000000" pitchFamily="2" charset="0"/>
                          <a:ea typeface="Times New Roman" panose="02020603050405020304" pitchFamily="18" charset="0"/>
                          <a:cs typeface="Calibri" panose="020F0502020204030204" pitchFamily="34" charset="0"/>
                        </a:rPr>
                        <a:t>36,1 </a:t>
                      </a:r>
                      <a:endParaRPr lang="it-IT" sz="2000" dirty="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268294850"/>
                  </a:ext>
                </a:extLst>
              </a:tr>
              <a:tr h="369494">
                <a:tc>
                  <a:txBody>
                    <a:bodyPr/>
                    <a:lstStyle/>
                    <a:p>
                      <a:pPr>
                        <a:lnSpc>
                          <a:spcPct val="107000"/>
                        </a:lnSpc>
                        <a:spcAft>
                          <a:spcPts val="800"/>
                        </a:spcAft>
                      </a:pPr>
                      <a:r>
                        <a:rPr lang="it-IT" sz="2000" dirty="0">
                          <a:solidFill>
                            <a:srgbClr val="203764"/>
                          </a:solidFill>
                          <a:effectLst/>
                          <a:latin typeface="Titillium Web" panose="00000500000000000000" pitchFamily="2" charset="0"/>
                          <a:ea typeface="Calibri" panose="020F0502020204030204" pitchFamily="34" charset="0"/>
                          <a:cs typeface="Calibri" panose="020F0502020204030204" pitchFamily="34" charset="0"/>
                        </a:rPr>
                        <a:t>Italia</a:t>
                      </a:r>
                      <a:endParaRPr lang="it-IT" sz="2000" dirty="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4472C4"/>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it-IT" sz="2000" dirty="0">
                          <a:solidFill>
                            <a:srgbClr val="203764"/>
                          </a:solidFill>
                          <a:effectLst/>
                          <a:latin typeface="Titillium Web" panose="00000500000000000000" pitchFamily="2" charset="0"/>
                          <a:ea typeface="Calibri" panose="020F0502020204030204" pitchFamily="34" charset="0"/>
                          <a:cs typeface="Calibri" panose="020F0502020204030204" pitchFamily="34" charset="0"/>
                        </a:rPr>
                        <a:t>78,5</a:t>
                      </a:r>
                      <a:endParaRPr lang="it-IT" sz="2000" dirty="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dirty="0">
                          <a:solidFill>
                            <a:srgbClr val="203764"/>
                          </a:solidFill>
                          <a:effectLst/>
                          <a:latin typeface="Titillium Web" panose="00000500000000000000" pitchFamily="2" charset="0"/>
                          <a:ea typeface="Calibri" panose="020F0502020204030204" pitchFamily="34" charset="0"/>
                          <a:cs typeface="Calibri" panose="020F0502020204030204" pitchFamily="34" charset="0"/>
                        </a:rPr>
                        <a:t>34</a:t>
                      </a:r>
                      <a:endParaRPr lang="it-IT" sz="2000" dirty="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a:solidFill>
                            <a:srgbClr val="203764"/>
                          </a:solidFill>
                          <a:effectLst/>
                          <a:latin typeface="Titillium Web" panose="00000500000000000000" pitchFamily="2" charset="0"/>
                          <a:ea typeface="Calibri" panose="020F0502020204030204" pitchFamily="34" charset="0"/>
                          <a:cs typeface="Calibri" panose="020F0502020204030204" pitchFamily="34" charset="0"/>
                        </a:rPr>
                        <a:t>29,4</a:t>
                      </a:r>
                      <a:endParaRPr lang="it-IT" sz="200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a:solidFill>
                            <a:srgbClr val="203764"/>
                          </a:solidFill>
                          <a:effectLst/>
                          <a:latin typeface="Titillium Web" panose="00000500000000000000" pitchFamily="2" charset="0"/>
                          <a:ea typeface="Calibri" panose="020F0502020204030204" pitchFamily="34" charset="0"/>
                          <a:cs typeface="Calibri" panose="020F0502020204030204" pitchFamily="34" charset="0"/>
                        </a:rPr>
                        <a:t>62,3</a:t>
                      </a:r>
                      <a:endParaRPr lang="it-IT" sz="200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dirty="0">
                          <a:solidFill>
                            <a:srgbClr val="203764"/>
                          </a:solidFill>
                          <a:effectLst/>
                          <a:latin typeface="Titillium Web" panose="00000500000000000000" pitchFamily="2" charset="0"/>
                          <a:ea typeface="Calibri" panose="020F0502020204030204" pitchFamily="34" charset="0"/>
                          <a:cs typeface="Calibri" panose="020F0502020204030204" pitchFamily="34" charset="0"/>
                        </a:rPr>
                        <a:t>69,9</a:t>
                      </a:r>
                      <a:endParaRPr lang="it-IT" sz="2000" dirty="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dirty="0">
                          <a:solidFill>
                            <a:srgbClr val="203764"/>
                          </a:solidFill>
                          <a:effectLst/>
                          <a:latin typeface="Titillium Web" panose="00000500000000000000" pitchFamily="2" charset="0"/>
                          <a:ea typeface="Calibri" panose="020F0502020204030204" pitchFamily="34" charset="0"/>
                          <a:cs typeface="Calibri" panose="020F0502020204030204" pitchFamily="34" charset="0"/>
                        </a:rPr>
                        <a:t>17</a:t>
                      </a:r>
                      <a:endParaRPr lang="it-IT" sz="2000" dirty="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dirty="0">
                          <a:solidFill>
                            <a:srgbClr val="203764"/>
                          </a:solidFill>
                          <a:effectLst/>
                          <a:latin typeface="Titillium Web" panose="00000500000000000000" pitchFamily="2" charset="0"/>
                          <a:ea typeface="Calibri" panose="020F0502020204030204" pitchFamily="34" charset="0"/>
                          <a:cs typeface="Calibri" panose="020F0502020204030204" pitchFamily="34" charset="0"/>
                        </a:rPr>
                        <a:t>8,8</a:t>
                      </a:r>
                      <a:endParaRPr lang="it-IT" sz="2000" dirty="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dirty="0">
                          <a:solidFill>
                            <a:srgbClr val="203764"/>
                          </a:solidFill>
                          <a:effectLst/>
                          <a:latin typeface="Titillium Web" panose="00000500000000000000" pitchFamily="2" charset="0"/>
                          <a:ea typeface="Calibri" panose="020F0502020204030204" pitchFamily="34" charset="0"/>
                          <a:cs typeface="Calibri" panose="020F0502020204030204" pitchFamily="34" charset="0"/>
                        </a:rPr>
                        <a:t>44,7</a:t>
                      </a:r>
                      <a:endParaRPr lang="it-IT" sz="2000" dirty="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a:lnSpc>
                          <a:spcPct val="107000"/>
                        </a:lnSpc>
                        <a:spcAft>
                          <a:spcPts val="800"/>
                        </a:spcAft>
                      </a:pPr>
                      <a:r>
                        <a:rPr lang="it-IT" sz="2000" dirty="0">
                          <a:solidFill>
                            <a:srgbClr val="203764"/>
                          </a:solidFill>
                          <a:effectLst/>
                          <a:latin typeface="Titillium Web" panose="00000500000000000000" pitchFamily="2" charset="0"/>
                          <a:ea typeface="Calibri" panose="020F0502020204030204" pitchFamily="34" charset="0"/>
                          <a:cs typeface="Calibri" panose="020F0502020204030204" pitchFamily="34" charset="0"/>
                        </a:rPr>
                        <a:t>43,2</a:t>
                      </a:r>
                      <a:endParaRPr lang="it-IT" sz="2000" dirty="0">
                        <a:effectLst/>
                        <a:latin typeface="Titillium Web" panose="00000500000000000000"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249993010"/>
                  </a:ext>
                </a:extLst>
              </a:tr>
            </a:tbl>
          </a:graphicData>
        </a:graphic>
      </p:graphicFrame>
      <p:sp>
        <p:nvSpPr>
          <p:cNvPr id="10" name="CasellaDiTesto 9">
            <a:extLst>
              <a:ext uri="{FF2B5EF4-FFF2-40B4-BE49-F238E27FC236}">
                <a16:creationId xmlns:a16="http://schemas.microsoft.com/office/drawing/2014/main" id="{3C9A27EC-A01D-4809-8CB9-5B236585DE64}"/>
              </a:ext>
            </a:extLst>
          </p:cNvPr>
          <p:cNvSpPr txBox="1"/>
          <p:nvPr/>
        </p:nvSpPr>
        <p:spPr>
          <a:xfrm>
            <a:off x="11686758" y="4740791"/>
            <a:ext cx="1321345" cy="369332"/>
          </a:xfrm>
          <a:prstGeom prst="rect">
            <a:avLst/>
          </a:prstGeom>
          <a:noFill/>
        </p:spPr>
        <p:txBody>
          <a:bodyPr wrap="square" rtlCol="0">
            <a:spAutoFit/>
          </a:bodyPr>
          <a:lstStyle/>
          <a:p>
            <a:r>
              <a:rPr lang="it-IT" b="1" dirty="0">
                <a:latin typeface="Titillium Web" panose="00000500000000000000" pitchFamily="2" charset="0"/>
              </a:rPr>
              <a:t>Femmine</a:t>
            </a:r>
          </a:p>
        </p:txBody>
      </p:sp>
      <p:pic>
        <p:nvPicPr>
          <p:cNvPr id="11" name="Immagine 10">
            <a:extLst>
              <a:ext uri="{FF2B5EF4-FFF2-40B4-BE49-F238E27FC236}">
                <a16:creationId xmlns:a16="http://schemas.microsoft.com/office/drawing/2014/main" id="{172BECF4-34EC-449F-AC18-88B800D369EF}"/>
              </a:ext>
            </a:extLst>
          </p:cNvPr>
          <p:cNvPicPr>
            <a:picLocks noChangeAspect="1"/>
          </p:cNvPicPr>
          <p:nvPr/>
        </p:nvPicPr>
        <p:blipFill>
          <a:blip r:embed="rId2"/>
          <a:stretch>
            <a:fillRect/>
          </a:stretch>
        </p:blipFill>
        <p:spPr>
          <a:xfrm>
            <a:off x="10809998" y="4766555"/>
            <a:ext cx="628416" cy="369332"/>
          </a:xfrm>
          <a:prstGeom prst="rect">
            <a:avLst/>
          </a:prstGeom>
        </p:spPr>
      </p:pic>
      <p:pic>
        <p:nvPicPr>
          <p:cNvPr id="12" name="Immagine 11">
            <a:extLst>
              <a:ext uri="{FF2B5EF4-FFF2-40B4-BE49-F238E27FC236}">
                <a16:creationId xmlns:a16="http://schemas.microsoft.com/office/drawing/2014/main" id="{86B25F41-66B6-40D9-93A2-CF147AC44BAC}"/>
              </a:ext>
            </a:extLst>
          </p:cNvPr>
          <p:cNvPicPr>
            <a:picLocks noChangeAspect="1"/>
          </p:cNvPicPr>
          <p:nvPr/>
        </p:nvPicPr>
        <p:blipFill>
          <a:blip r:embed="rId3"/>
          <a:stretch>
            <a:fillRect/>
          </a:stretch>
        </p:blipFill>
        <p:spPr>
          <a:xfrm>
            <a:off x="11686758" y="5252964"/>
            <a:ext cx="1164437" cy="670618"/>
          </a:xfrm>
          <a:prstGeom prst="rect">
            <a:avLst/>
          </a:prstGeom>
        </p:spPr>
      </p:pic>
      <p:pic>
        <p:nvPicPr>
          <p:cNvPr id="13" name="Immagine 12">
            <a:extLst>
              <a:ext uri="{FF2B5EF4-FFF2-40B4-BE49-F238E27FC236}">
                <a16:creationId xmlns:a16="http://schemas.microsoft.com/office/drawing/2014/main" id="{F1D93E74-B1E1-4948-B2D4-ED8274286E03}"/>
              </a:ext>
            </a:extLst>
          </p:cNvPr>
          <p:cNvPicPr>
            <a:picLocks noChangeAspect="1"/>
          </p:cNvPicPr>
          <p:nvPr/>
        </p:nvPicPr>
        <p:blipFill>
          <a:blip r:embed="rId4"/>
          <a:stretch>
            <a:fillRect/>
          </a:stretch>
        </p:blipFill>
        <p:spPr>
          <a:xfrm>
            <a:off x="10854417" y="5476318"/>
            <a:ext cx="695004" cy="297419"/>
          </a:xfrm>
          <a:prstGeom prst="rect">
            <a:avLst/>
          </a:prstGeom>
        </p:spPr>
      </p:pic>
      <p:sp>
        <p:nvSpPr>
          <p:cNvPr id="14" name="Titolo 1">
            <a:extLst>
              <a:ext uri="{FF2B5EF4-FFF2-40B4-BE49-F238E27FC236}">
                <a16:creationId xmlns:a16="http://schemas.microsoft.com/office/drawing/2014/main" id="{83FA8C01-E768-4324-83CE-8A898D922723}"/>
              </a:ext>
            </a:extLst>
          </p:cNvPr>
          <p:cNvSpPr>
            <a:spLocks noGrp="1"/>
          </p:cNvSpPr>
          <p:nvPr>
            <p:ph type="title"/>
          </p:nvPr>
        </p:nvSpPr>
        <p:spPr>
          <a:xfrm>
            <a:off x="516079" y="9812866"/>
            <a:ext cx="9881232" cy="547688"/>
          </a:xfrm>
        </p:spPr>
        <p:txBody>
          <a:bodyPr/>
          <a:lstStyle/>
          <a:p>
            <a:r>
              <a:rPr lang="it-IT" sz="1800" b="1" dirty="0">
                <a:effectLst/>
                <a:latin typeface="Calibri" panose="020F0502020204030204" pitchFamily="34" charset="0"/>
                <a:ea typeface="Calibri" panose="020F0502020204030204" pitchFamily="34" charset="0"/>
                <a:cs typeface="Times New Roman" panose="02020603050405020304" pitchFamily="18" charset="0"/>
              </a:rPr>
              <a:t>Dati Istat – anno 2022</a:t>
            </a:r>
            <a:endParaRPr lang="it-IT" dirty="0"/>
          </a:p>
        </p:txBody>
      </p:sp>
      <p:sp>
        <p:nvSpPr>
          <p:cNvPr id="15" name="Titolo 1">
            <a:extLst>
              <a:ext uri="{FF2B5EF4-FFF2-40B4-BE49-F238E27FC236}">
                <a16:creationId xmlns:a16="http://schemas.microsoft.com/office/drawing/2014/main" id="{648C1FB9-2440-4653-B680-D800041EDC7F}"/>
              </a:ext>
            </a:extLst>
          </p:cNvPr>
          <p:cNvSpPr txBox="1">
            <a:spLocks/>
          </p:cNvSpPr>
          <p:nvPr/>
        </p:nvSpPr>
        <p:spPr>
          <a:xfrm>
            <a:off x="778172" y="3875248"/>
            <a:ext cx="2606088" cy="547688"/>
          </a:xfrm>
          <a:prstGeom prst="rect">
            <a:avLst/>
          </a:prstGeom>
          <a:noFill/>
          <a:ln>
            <a:noFill/>
          </a:ln>
        </p:spPr>
        <p:txBody>
          <a:bodyPr spcFirstLastPara="1" vert="horz" wrap="square" lIns="91425" tIns="45700" rIns="91425" bIns="45700" rtlCol="0" anchor="t" anchorCtr="0">
            <a:noAutofit/>
          </a:bodyPr>
          <a:lstStyle>
            <a:lvl1pPr lvl="0" algn="l" defTabSz="914400" rtl="0" eaLnBrk="1" latinLnBrk="0" hangingPunct="1">
              <a:lnSpc>
                <a:spcPct val="100000"/>
              </a:lnSpc>
              <a:spcBef>
                <a:spcPts val="0"/>
              </a:spcBef>
              <a:spcAft>
                <a:spcPts val="0"/>
              </a:spcAft>
              <a:buClr>
                <a:srgbClr val="2F6DD5"/>
              </a:buClr>
              <a:buSzPts val="7200"/>
              <a:buFont typeface="Titillium Web"/>
              <a:buNone/>
              <a:defRPr sz="7200" b="1" i="0" kern="1200">
                <a:solidFill>
                  <a:srgbClr val="2F6DD5"/>
                </a:solidFill>
                <a:latin typeface="Titillium Web"/>
                <a:ea typeface="Titillium Web"/>
                <a:cs typeface="Titillium Web"/>
                <a:sym typeface="Titillium Web"/>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it-IT" sz="1800" dirty="0">
                <a:latin typeface="Calibri" panose="020F0502020204030204" pitchFamily="34" charset="0"/>
                <a:ea typeface="Calibri" panose="020F0502020204030204" pitchFamily="34" charset="0"/>
                <a:cs typeface="Times New Roman" panose="02020603050405020304" pitchFamily="18" charset="0"/>
              </a:rPr>
              <a:t>Dati Istat – anno 2022</a:t>
            </a:r>
            <a:endParaRPr lang="it-IT" dirty="0"/>
          </a:p>
        </p:txBody>
      </p:sp>
      <p:sp>
        <p:nvSpPr>
          <p:cNvPr id="17" name="Titolo 1">
            <a:extLst>
              <a:ext uri="{FF2B5EF4-FFF2-40B4-BE49-F238E27FC236}">
                <a16:creationId xmlns:a16="http://schemas.microsoft.com/office/drawing/2014/main" id="{4BB824A4-3073-475E-9AD2-1DE88EE9D765}"/>
              </a:ext>
            </a:extLst>
          </p:cNvPr>
          <p:cNvSpPr txBox="1">
            <a:spLocks/>
          </p:cNvSpPr>
          <p:nvPr/>
        </p:nvSpPr>
        <p:spPr>
          <a:xfrm>
            <a:off x="1396222" y="6214677"/>
            <a:ext cx="2525845" cy="547688"/>
          </a:xfrm>
          <a:prstGeom prst="rect">
            <a:avLst/>
          </a:prstGeom>
          <a:noFill/>
          <a:ln>
            <a:noFill/>
          </a:ln>
        </p:spPr>
        <p:txBody>
          <a:bodyPr spcFirstLastPara="1" vert="horz" wrap="square" lIns="91425" tIns="45700" rIns="91425" bIns="45700" rtlCol="0" anchor="t" anchorCtr="0">
            <a:noAutofit/>
          </a:bodyPr>
          <a:lstStyle>
            <a:lvl1pPr lvl="0" algn="l" defTabSz="914400" rtl="0" eaLnBrk="1" latinLnBrk="0" hangingPunct="1">
              <a:lnSpc>
                <a:spcPct val="100000"/>
              </a:lnSpc>
              <a:spcBef>
                <a:spcPts val="0"/>
              </a:spcBef>
              <a:spcAft>
                <a:spcPts val="0"/>
              </a:spcAft>
              <a:buClr>
                <a:srgbClr val="2F6DD5"/>
              </a:buClr>
              <a:buSzPts val="7200"/>
              <a:buFont typeface="Titillium Web"/>
              <a:buNone/>
              <a:defRPr sz="7200" b="1" i="0" kern="1200">
                <a:solidFill>
                  <a:srgbClr val="2F6DD5"/>
                </a:solidFill>
                <a:latin typeface="Titillium Web"/>
                <a:ea typeface="Titillium Web"/>
                <a:cs typeface="Titillium Web"/>
                <a:sym typeface="Titillium Web"/>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it-IT" sz="1800" dirty="0">
                <a:latin typeface="Calibri" panose="020F0502020204030204" pitchFamily="34" charset="0"/>
                <a:ea typeface="Calibri" panose="020F0502020204030204" pitchFamily="34" charset="0"/>
                <a:cs typeface="Times New Roman" panose="02020603050405020304" pitchFamily="18" charset="0"/>
              </a:rPr>
              <a:t>Dati  INPS– anno 2022</a:t>
            </a:r>
            <a:endParaRPr lang="it-IT" dirty="0"/>
          </a:p>
        </p:txBody>
      </p:sp>
      <p:graphicFrame>
        <p:nvGraphicFramePr>
          <p:cNvPr id="20" name="Grafico 19">
            <a:extLst>
              <a:ext uri="{FF2B5EF4-FFF2-40B4-BE49-F238E27FC236}">
                <a16:creationId xmlns:a16="http://schemas.microsoft.com/office/drawing/2014/main" id="{E39B2F35-BAEF-495A-A084-7BA6D22F4952}"/>
              </a:ext>
            </a:extLst>
          </p:cNvPr>
          <p:cNvGraphicFramePr>
            <a:graphicFrameLocks/>
          </p:cNvGraphicFramePr>
          <p:nvPr>
            <p:extLst>
              <p:ext uri="{D42A27DB-BD31-4B8C-83A1-F6EECF244321}">
                <p14:modId xmlns:p14="http://schemas.microsoft.com/office/powerpoint/2010/main" val="2622754947"/>
              </p:ext>
            </p:extLst>
          </p:nvPr>
        </p:nvGraphicFramePr>
        <p:xfrm>
          <a:off x="5456695" y="3875249"/>
          <a:ext cx="5508728" cy="3381822"/>
        </p:xfrm>
        <a:graphic>
          <a:graphicData uri="http://schemas.openxmlformats.org/drawingml/2006/chart">
            <c:chart xmlns:c="http://schemas.openxmlformats.org/drawingml/2006/chart" xmlns:r="http://schemas.openxmlformats.org/officeDocument/2006/relationships" r:id="rId5"/>
          </a:graphicData>
        </a:graphic>
      </p:graphicFrame>
      <p:sp>
        <p:nvSpPr>
          <p:cNvPr id="21" name="CasellaDiTesto 20">
            <a:extLst>
              <a:ext uri="{FF2B5EF4-FFF2-40B4-BE49-F238E27FC236}">
                <a16:creationId xmlns:a16="http://schemas.microsoft.com/office/drawing/2014/main" id="{94D9F75D-727B-43AF-BDC8-DBE3A48665D1}"/>
              </a:ext>
            </a:extLst>
          </p:cNvPr>
          <p:cNvSpPr txBox="1"/>
          <p:nvPr/>
        </p:nvSpPr>
        <p:spPr>
          <a:xfrm>
            <a:off x="1396222" y="4628055"/>
            <a:ext cx="3296465" cy="1015663"/>
          </a:xfrm>
          <a:prstGeom prst="rect">
            <a:avLst/>
          </a:prstGeom>
          <a:noFill/>
        </p:spPr>
        <p:txBody>
          <a:bodyPr wrap="square" rtlCol="0">
            <a:spAutoFit/>
          </a:bodyPr>
          <a:lstStyle/>
          <a:p>
            <a:r>
              <a:rPr lang="it-IT" sz="3000" b="1" dirty="0">
                <a:latin typeface="Titillium Web" panose="00000500000000000000" pitchFamily="2" charset="0"/>
              </a:rPr>
              <a:t>NASPI</a:t>
            </a:r>
          </a:p>
          <a:p>
            <a:endParaRPr lang="it-IT" sz="3000" b="1" dirty="0">
              <a:latin typeface="Titillium Web" panose="00000500000000000000" pitchFamily="2" charset="0"/>
            </a:endParaRPr>
          </a:p>
        </p:txBody>
      </p:sp>
      <p:sp>
        <p:nvSpPr>
          <p:cNvPr id="16" name="Segnaposto numero diapositiva 2">
            <a:extLst>
              <a:ext uri="{FF2B5EF4-FFF2-40B4-BE49-F238E27FC236}">
                <a16:creationId xmlns:a16="http://schemas.microsoft.com/office/drawing/2014/main" id="{5E8F0870-F52A-4936-A84E-40D1F1F5585E}"/>
              </a:ext>
            </a:extLst>
          </p:cNvPr>
          <p:cNvSpPr txBox="1">
            <a:spLocks/>
          </p:cNvSpPr>
          <p:nvPr/>
        </p:nvSpPr>
        <p:spPr>
          <a:xfrm>
            <a:off x="17137855" y="9554359"/>
            <a:ext cx="1300163" cy="547688"/>
          </a:xfrm>
          <a:prstGeom prst="rect">
            <a:avLst/>
          </a:prstGeom>
        </p:spPr>
        <p:txBody>
          <a:bodyPr vert="horz" lIns="91440" tIns="45720" rIns="91440" bIns="45720" rtlCol="0" anchor="ctr"/>
          <a:lstStyle>
            <a:lvl1pPr marL="0" algn="l" defTabSz="914400" rtl="0" eaLnBrk="1" latinLnBrk="0" hangingPunct="1">
              <a:defRPr sz="1800" b="1" i="0" kern="1200">
                <a:solidFill>
                  <a:srgbClr val="2F6DD5"/>
                </a:solidFill>
                <a:latin typeface="Titillium Web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221AAB-2B63-824F-A124-88DC2873D25D}" type="slidenum">
              <a:rPr lang="en-IT" smtClean="0"/>
              <a:pPr/>
              <a:t>3</a:t>
            </a:fld>
            <a:endParaRPr lang="en-IT" dirty="0"/>
          </a:p>
        </p:txBody>
      </p:sp>
    </p:spTree>
    <p:extLst>
      <p:ext uri="{BB962C8B-B14F-4D97-AF65-F5344CB8AC3E}">
        <p14:creationId xmlns:p14="http://schemas.microsoft.com/office/powerpoint/2010/main" val="65059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7" grpId="0"/>
      <p:bldGraphic spid="20" grpId="0">
        <p:bldAsOne/>
      </p:bldGraphic>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fico 6">
            <a:extLst>
              <a:ext uri="{FF2B5EF4-FFF2-40B4-BE49-F238E27FC236}">
                <a16:creationId xmlns:a16="http://schemas.microsoft.com/office/drawing/2014/main" id="{F156199C-A44D-49BD-BC15-08954F8D0D6A}"/>
              </a:ext>
            </a:extLst>
          </p:cNvPr>
          <p:cNvGraphicFramePr>
            <a:graphicFrameLocks/>
          </p:cNvGraphicFramePr>
          <p:nvPr>
            <p:extLst>
              <p:ext uri="{D42A27DB-BD31-4B8C-83A1-F6EECF244321}">
                <p14:modId xmlns:p14="http://schemas.microsoft.com/office/powerpoint/2010/main" val="1849531167"/>
              </p:ext>
            </p:extLst>
          </p:nvPr>
        </p:nvGraphicFramePr>
        <p:xfrm>
          <a:off x="1375824" y="1877834"/>
          <a:ext cx="15048870" cy="7283419"/>
        </p:xfrm>
        <a:graphic>
          <a:graphicData uri="http://schemas.openxmlformats.org/drawingml/2006/chart">
            <c:chart xmlns:c="http://schemas.openxmlformats.org/drawingml/2006/chart" xmlns:r="http://schemas.openxmlformats.org/officeDocument/2006/relationships" r:id="rId2"/>
          </a:graphicData>
        </a:graphic>
      </p:graphicFrame>
      <p:sp>
        <p:nvSpPr>
          <p:cNvPr id="8" name="Segnaposto testo 2">
            <a:extLst>
              <a:ext uri="{FF2B5EF4-FFF2-40B4-BE49-F238E27FC236}">
                <a16:creationId xmlns:a16="http://schemas.microsoft.com/office/drawing/2014/main" id="{C49C1DD5-AA3A-4C49-A504-5A950E023B09}"/>
              </a:ext>
            </a:extLst>
          </p:cNvPr>
          <p:cNvSpPr>
            <a:spLocks noGrp="1"/>
          </p:cNvSpPr>
          <p:nvPr>
            <p:ph type="body" idx="1"/>
          </p:nvPr>
        </p:nvSpPr>
        <p:spPr>
          <a:xfrm>
            <a:off x="376560" y="9406355"/>
            <a:ext cx="1113779" cy="669151"/>
          </a:xfrm>
        </p:spPr>
        <p:txBody>
          <a:bodyPr/>
          <a:lstStyle/>
          <a:p>
            <a:r>
              <a:rPr lang="it-IT" sz="1800" b="1" dirty="0">
                <a:solidFill>
                  <a:schemeClr val="tx1"/>
                </a:solidFill>
                <a:latin typeface="Titillium Web" panose="00000500000000000000" pitchFamily="2" charset="0"/>
              </a:rPr>
              <a:t>Maschi</a:t>
            </a:r>
          </a:p>
        </p:txBody>
      </p:sp>
      <p:sp>
        <p:nvSpPr>
          <p:cNvPr id="9" name="Rettangolo 8">
            <a:extLst>
              <a:ext uri="{FF2B5EF4-FFF2-40B4-BE49-F238E27FC236}">
                <a16:creationId xmlns:a16="http://schemas.microsoft.com/office/drawing/2014/main" id="{B5883047-41CA-4FC5-B89C-B91BCA1B1EF5}"/>
              </a:ext>
            </a:extLst>
          </p:cNvPr>
          <p:cNvSpPr/>
          <p:nvPr/>
        </p:nvSpPr>
        <p:spPr>
          <a:xfrm>
            <a:off x="1677575" y="9585408"/>
            <a:ext cx="685800" cy="3467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4C995BC2-3DEA-455D-9140-AE448EA203ED}"/>
              </a:ext>
            </a:extLst>
          </p:cNvPr>
          <p:cNvSpPr/>
          <p:nvPr/>
        </p:nvSpPr>
        <p:spPr>
          <a:xfrm>
            <a:off x="1645514" y="9161253"/>
            <a:ext cx="685800" cy="269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68C7127C-3DCA-4B0C-97E8-F25942423387}"/>
              </a:ext>
            </a:extLst>
          </p:cNvPr>
          <p:cNvSpPr txBox="1"/>
          <p:nvPr/>
        </p:nvSpPr>
        <p:spPr>
          <a:xfrm>
            <a:off x="189324" y="9111187"/>
            <a:ext cx="1321345" cy="369332"/>
          </a:xfrm>
          <a:prstGeom prst="rect">
            <a:avLst/>
          </a:prstGeom>
          <a:noFill/>
        </p:spPr>
        <p:txBody>
          <a:bodyPr wrap="square" rtlCol="0">
            <a:spAutoFit/>
          </a:bodyPr>
          <a:lstStyle/>
          <a:p>
            <a:r>
              <a:rPr lang="it-IT" b="1" dirty="0">
                <a:latin typeface="Titillium Web" panose="00000500000000000000" pitchFamily="2" charset="0"/>
              </a:rPr>
              <a:t>Femmine</a:t>
            </a:r>
          </a:p>
        </p:txBody>
      </p:sp>
      <p:sp>
        <p:nvSpPr>
          <p:cNvPr id="12" name="Segnaposto numero diapositiva 2">
            <a:extLst>
              <a:ext uri="{FF2B5EF4-FFF2-40B4-BE49-F238E27FC236}">
                <a16:creationId xmlns:a16="http://schemas.microsoft.com/office/drawing/2014/main" id="{28A56728-9D88-4BB9-8313-C139E38A5CC5}"/>
              </a:ext>
            </a:extLst>
          </p:cNvPr>
          <p:cNvSpPr txBox="1">
            <a:spLocks/>
          </p:cNvSpPr>
          <p:nvPr/>
        </p:nvSpPr>
        <p:spPr>
          <a:xfrm>
            <a:off x="17137855" y="9554359"/>
            <a:ext cx="1300163" cy="547688"/>
          </a:xfrm>
          <a:prstGeom prst="rect">
            <a:avLst/>
          </a:prstGeom>
        </p:spPr>
        <p:txBody>
          <a:bodyPr vert="horz" lIns="91440" tIns="45720" rIns="91440" bIns="45720" rtlCol="0" anchor="ctr"/>
          <a:lstStyle>
            <a:lvl1pPr marL="0" algn="l" defTabSz="914400" rtl="0" eaLnBrk="1" latinLnBrk="0" hangingPunct="1">
              <a:defRPr sz="1800" b="1" i="0" kern="1200">
                <a:solidFill>
                  <a:srgbClr val="2F6DD5"/>
                </a:solidFill>
                <a:latin typeface="Titillium Web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221AAB-2B63-824F-A124-88DC2873D25D}" type="slidenum">
              <a:rPr lang="en-IT" smtClean="0"/>
              <a:pPr/>
              <a:t>4</a:t>
            </a:fld>
            <a:endParaRPr lang="en-IT" dirty="0"/>
          </a:p>
        </p:txBody>
      </p:sp>
    </p:spTree>
    <p:extLst>
      <p:ext uri="{BB962C8B-B14F-4D97-AF65-F5344CB8AC3E}">
        <p14:creationId xmlns:p14="http://schemas.microsoft.com/office/powerpoint/2010/main" val="169316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fico 6">
            <a:extLst>
              <a:ext uri="{FF2B5EF4-FFF2-40B4-BE49-F238E27FC236}">
                <a16:creationId xmlns:a16="http://schemas.microsoft.com/office/drawing/2014/main" id="{C4961991-DB46-4580-B3D1-C493ACF811B6}"/>
              </a:ext>
            </a:extLst>
          </p:cNvPr>
          <p:cNvGraphicFramePr>
            <a:graphicFrameLocks/>
          </p:cNvGraphicFramePr>
          <p:nvPr>
            <p:extLst>
              <p:ext uri="{D42A27DB-BD31-4B8C-83A1-F6EECF244321}">
                <p14:modId xmlns:p14="http://schemas.microsoft.com/office/powerpoint/2010/main" val="152344402"/>
              </p:ext>
            </p:extLst>
          </p:nvPr>
        </p:nvGraphicFramePr>
        <p:xfrm>
          <a:off x="2112663" y="2456040"/>
          <a:ext cx="13587412" cy="6579227"/>
        </p:xfrm>
        <a:graphic>
          <a:graphicData uri="http://schemas.openxmlformats.org/drawingml/2006/chart">
            <c:chart xmlns:c="http://schemas.openxmlformats.org/drawingml/2006/chart" xmlns:r="http://schemas.openxmlformats.org/officeDocument/2006/relationships" r:id="rId2"/>
          </a:graphicData>
        </a:graphic>
      </p:graphicFrame>
      <p:sp>
        <p:nvSpPr>
          <p:cNvPr id="8" name="Segnaposto testo 2">
            <a:extLst>
              <a:ext uri="{FF2B5EF4-FFF2-40B4-BE49-F238E27FC236}">
                <a16:creationId xmlns:a16="http://schemas.microsoft.com/office/drawing/2014/main" id="{244A63EF-4C03-44F6-9FA3-12A3C7CEDAD5}"/>
              </a:ext>
            </a:extLst>
          </p:cNvPr>
          <p:cNvSpPr>
            <a:spLocks noGrp="1"/>
          </p:cNvSpPr>
          <p:nvPr>
            <p:ph type="body" idx="1"/>
          </p:nvPr>
        </p:nvSpPr>
        <p:spPr>
          <a:xfrm>
            <a:off x="324169" y="9493326"/>
            <a:ext cx="1113779" cy="669151"/>
          </a:xfrm>
        </p:spPr>
        <p:txBody>
          <a:bodyPr/>
          <a:lstStyle/>
          <a:p>
            <a:r>
              <a:rPr lang="it-IT" sz="1800" b="1" dirty="0">
                <a:solidFill>
                  <a:schemeClr val="tx1"/>
                </a:solidFill>
                <a:latin typeface="Titillium Web" panose="00000500000000000000" pitchFamily="2" charset="0"/>
              </a:rPr>
              <a:t>Maschi</a:t>
            </a:r>
          </a:p>
        </p:txBody>
      </p:sp>
      <p:sp>
        <p:nvSpPr>
          <p:cNvPr id="9" name="Rettangolo 8">
            <a:extLst>
              <a:ext uri="{FF2B5EF4-FFF2-40B4-BE49-F238E27FC236}">
                <a16:creationId xmlns:a16="http://schemas.microsoft.com/office/drawing/2014/main" id="{DE2CEB2D-AFA6-400B-87E9-1331954D5422}"/>
              </a:ext>
            </a:extLst>
          </p:cNvPr>
          <p:cNvSpPr/>
          <p:nvPr/>
        </p:nvSpPr>
        <p:spPr>
          <a:xfrm>
            <a:off x="1645514" y="9597448"/>
            <a:ext cx="685800" cy="39847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D489F192-2556-4AB2-85F2-0EF345E6228F}"/>
              </a:ext>
            </a:extLst>
          </p:cNvPr>
          <p:cNvSpPr/>
          <p:nvPr/>
        </p:nvSpPr>
        <p:spPr>
          <a:xfrm>
            <a:off x="1645514" y="9031980"/>
            <a:ext cx="685800" cy="39847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945733A3-AF40-4EDF-ABFA-D97DB8A08A03}"/>
              </a:ext>
            </a:extLst>
          </p:cNvPr>
          <p:cNvSpPr txBox="1"/>
          <p:nvPr/>
        </p:nvSpPr>
        <p:spPr>
          <a:xfrm>
            <a:off x="324169" y="9084417"/>
            <a:ext cx="1321345" cy="369332"/>
          </a:xfrm>
          <a:prstGeom prst="rect">
            <a:avLst/>
          </a:prstGeom>
          <a:noFill/>
        </p:spPr>
        <p:txBody>
          <a:bodyPr wrap="square" rtlCol="0">
            <a:spAutoFit/>
          </a:bodyPr>
          <a:lstStyle/>
          <a:p>
            <a:r>
              <a:rPr lang="it-IT" b="1" dirty="0">
                <a:latin typeface="Titillium Web" panose="00000500000000000000" pitchFamily="2" charset="0"/>
              </a:rPr>
              <a:t>Femmine</a:t>
            </a:r>
          </a:p>
        </p:txBody>
      </p:sp>
      <p:sp>
        <p:nvSpPr>
          <p:cNvPr id="12" name="Segnaposto piè di pagina 5">
            <a:extLst>
              <a:ext uri="{FF2B5EF4-FFF2-40B4-BE49-F238E27FC236}">
                <a16:creationId xmlns:a16="http://schemas.microsoft.com/office/drawing/2014/main" id="{19A88D61-FC66-49F3-B305-6810745B9BC1}"/>
              </a:ext>
            </a:extLst>
          </p:cNvPr>
          <p:cNvSpPr txBox="1">
            <a:spLocks/>
          </p:cNvSpPr>
          <p:nvPr/>
        </p:nvSpPr>
        <p:spPr>
          <a:xfrm>
            <a:off x="801289" y="856547"/>
            <a:ext cx="11680166" cy="547688"/>
          </a:xfrm>
          <a:prstGeom prst="rect">
            <a:avLst/>
          </a:prstGeom>
        </p:spPr>
        <p:txBody>
          <a:bodyPr vert="horz" lIns="91440" tIns="45720" rIns="91440" bIns="45720" rtlCol="0" anchor="ctr"/>
          <a:lstStyle>
            <a:lvl1pPr marL="0" algn="l" defTabSz="914400" rtl="0" eaLnBrk="1" latinLnBrk="0" hangingPunct="1">
              <a:defRPr sz="1800" kern="1200" baseline="0">
                <a:solidFill>
                  <a:srgbClr val="2F6DD5"/>
                </a:solidFill>
                <a:latin typeface="Titillium Web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it-IT" sz="2000" i="1" dirty="0">
                <a:latin typeface="Titillium Web" panose="00000500000000000000" pitchFamily="2" charset="0"/>
                <a:ea typeface="Calibri" panose="020F0502020204030204" pitchFamily="34" charset="0"/>
              </a:rPr>
              <a:t>Analisi dei divari di genere attraverso i dati dell’INPS. Focus sulle prestazioni e sugli incentivi  all’occupazione</a:t>
            </a:r>
            <a:endParaRPr lang="en-IT" sz="2000" dirty="0">
              <a:latin typeface="Titillium Web" panose="00000500000000000000" pitchFamily="2" charset="0"/>
            </a:endParaRPr>
          </a:p>
          <a:p>
            <a:endParaRPr lang="en-IT" dirty="0"/>
          </a:p>
        </p:txBody>
      </p:sp>
      <p:sp>
        <p:nvSpPr>
          <p:cNvPr id="13" name="Segnaposto numero diapositiva 2">
            <a:extLst>
              <a:ext uri="{FF2B5EF4-FFF2-40B4-BE49-F238E27FC236}">
                <a16:creationId xmlns:a16="http://schemas.microsoft.com/office/drawing/2014/main" id="{EF9975E9-FF5C-4590-A723-395117A6E064}"/>
              </a:ext>
            </a:extLst>
          </p:cNvPr>
          <p:cNvSpPr txBox="1">
            <a:spLocks/>
          </p:cNvSpPr>
          <p:nvPr/>
        </p:nvSpPr>
        <p:spPr>
          <a:xfrm>
            <a:off x="17137855" y="9554359"/>
            <a:ext cx="1300163" cy="547688"/>
          </a:xfrm>
          <a:prstGeom prst="rect">
            <a:avLst/>
          </a:prstGeom>
        </p:spPr>
        <p:txBody>
          <a:bodyPr vert="horz" lIns="91440" tIns="45720" rIns="91440" bIns="45720" rtlCol="0" anchor="ctr"/>
          <a:lstStyle>
            <a:lvl1pPr marL="0" algn="l" defTabSz="914400" rtl="0" eaLnBrk="1" latinLnBrk="0" hangingPunct="1">
              <a:defRPr sz="1800" b="1" i="0" kern="1200">
                <a:solidFill>
                  <a:srgbClr val="2F6DD5"/>
                </a:solidFill>
                <a:latin typeface="Titillium Web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221AAB-2B63-824F-A124-88DC2873D25D}" type="slidenum">
              <a:rPr lang="en-IT" smtClean="0"/>
              <a:pPr/>
              <a:t>5</a:t>
            </a:fld>
            <a:endParaRPr lang="en-IT" dirty="0"/>
          </a:p>
        </p:txBody>
      </p:sp>
    </p:spTree>
    <p:extLst>
      <p:ext uri="{BB962C8B-B14F-4D97-AF65-F5344CB8AC3E}">
        <p14:creationId xmlns:p14="http://schemas.microsoft.com/office/powerpoint/2010/main" val="2454440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2F4DCF8A-9CCE-4BA1-A538-09F669935D55}"/>
              </a:ext>
            </a:extLst>
          </p:cNvPr>
          <p:cNvSpPr>
            <a:spLocks noGrp="1"/>
          </p:cNvSpPr>
          <p:nvPr>
            <p:ph type="body" idx="1"/>
          </p:nvPr>
        </p:nvSpPr>
        <p:spPr>
          <a:xfrm>
            <a:off x="402824" y="9411578"/>
            <a:ext cx="1113779" cy="669151"/>
          </a:xfrm>
        </p:spPr>
        <p:txBody>
          <a:bodyPr/>
          <a:lstStyle/>
          <a:p>
            <a:r>
              <a:rPr lang="it-IT" sz="1800" b="1" dirty="0">
                <a:solidFill>
                  <a:schemeClr val="tx1"/>
                </a:solidFill>
                <a:latin typeface="Titillium Web" panose="00000500000000000000" pitchFamily="2" charset="0"/>
              </a:rPr>
              <a:t>Maschi</a:t>
            </a:r>
          </a:p>
        </p:txBody>
      </p:sp>
      <p:sp>
        <p:nvSpPr>
          <p:cNvPr id="10" name="Rettangolo 9">
            <a:extLst>
              <a:ext uri="{FF2B5EF4-FFF2-40B4-BE49-F238E27FC236}">
                <a16:creationId xmlns:a16="http://schemas.microsoft.com/office/drawing/2014/main" id="{ABE6A9CE-6C23-4C43-88A0-6CDE1B195504}"/>
              </a:ext>
            </a:extLst>
          </p:cNvPr>
          <p:cNvSpPr/>
          <p:nvPr/>
        </p:nvSpPr>
        <p:spPr>
          <a:xfrm>
            <a:off x="1645514" y="9523131"/>
            <a:ext cx="685800" cy="3693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8FC75C53-6610-49ED-8FB4-2EB77295EDC5}"/>
              </a:ext>
            </a:extLst>
          </p:cNvPr>
          <p:cNvSpPr/>
          <p:nvPr/>
        </p:nvSpPr>
        <p:spPr>
          <a:xfrm>
            <a:off x="1645514" y="9031981"/>
            <a:ext cx="685800" cy="36933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595B9F5B-7065-4C5F-87CA-E310AFA12D62}"/>
              </a:ext>
            </a:extLst>
          </p:cNvPr>
          <p:cNvSpPr txBox="1"/>
          <p:nvPr/>
        </p:nvSpPr>
        <p:spPr>
          <a:xfrm>
            <a:off x="324169" y="9084417"/>
            <a:ext cx="1321345" cy="369332"/>
          </a:xfrm>
          <a:prstGeom prst="rect">
            <a:avLst/>
          </a:prstGeom>
          <a:noFill/>
        </p:spPr>
        <p:txBody>
          <a:bodyPr wrap="square" rtlCol="0">
            <a:spAutoFit/>
          </a:bodyPr>
          <a:lstStyle/>
          <a:p>
            <a:r>
              <a:rPr lang="it-IT" b="1" dirty="0">
                <a:latin typeface="Titillium Web" panose="00000500000000000000" pitchFamily="2" charset="0"/>
              </a:rPr>
              <a:t>Femmine</a:t>
            </a:r>
          </a:p>
        </p:txBody>
      </p:sp>
      <p:graphicFrame>
        <p:nvGraphicFramePr>
          <p:cNvPr id="17" name="Grafico 16">
            <a:extLst>
              <a:ext uri="{FF2B5EF4-FFF2-40B4-BE49-F238E27FC236}">
                <a16:creationId xmlns:a16="http://schemas.microsoft.com/office/drawing/2014/main" id="{F60A4C3B-2A8E-43FF-B120-910D3A4A8D55}"/>
              </a:ext>
            </a:extLst>
          </p:cNvPr>
          <p:cNvGraphicFramePr>
            <a:graphicFrameLocks/>
          </p:cNvGraphicFramePr>
          <p:nvPr>
            <p:extLst>
              <p:ext uri="{D42A27DB-BD31-4B8C-83A1-F6EECF244321}">
                <p14:modId xmlns:p14="http://schemas.microsoft.com/office/powerpoint/2010/main" val="992217881"/>
              </p:ext>
            </p:extLst>
          </p:nvPr>
        </p:nvGraphicFramePr>
        <p:xfrm>
          <a:off x="8481947" y="1259457"/>
          <a:ext cx="8009921" cy="66595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Grafico 18">
            <a:extLst>
              <a:ext uri="{FF2B5EF4-FFF2-40B4-BE49-F238E27FC236}">
                <a16:creationId xmlns:a16="http://schemas.microsoft.com/office/drawing/2014/main" id="{F64AF731-6D13-4D0A-B58E-E746E4A7A782}"/>
              </a:ext>
            </a:extLst>
          </p:cNvPr>
          <p:cNvGraphicFramePr>
            <a:graphicFrameLocks/>
          </p:cNvGraphicFramePr>
          <p:nvPr>
            <p:extLst>
              <p:ext uri="{D42A27DB-BD31-4B8C-83A1-F6EECF244321}">
                <p14:modId xmlns:p14="http://schemas.microsoft.com/office/powerpoint/2010/main" val="143867659"/>
              </p:ext>
            </p:extLst>
          </p:nvPr>
        </p:nvGraphicFramePr>
        <p:xfrm>
          <a:off x="324169" y="1396813"/>
          <a:ext cx="8509280" cy="7513349"/>
        </p:xfrm>
        <a:graphic>
          <a:graphicData uri="http://schemas.openxmlformats.org/drawingml/2006/chart">
            <c:chart xmlns:c="http://schemas.openxmlformats.org/drawingml/2006/chart" xmlns:r="http://schemas.openxmlformats.org/officeDocument/2006/relationships" r:id="rId3"/>
          </a:graphicData>
        </a:graphic>
      </p:graphicFrame>
      <p:sp>
        <p:nvSpPr>
          <p:cNvPr id="21" name="Rettangolo 20">
            <a:extLst>
              <a:ext uri="{FF2B5EF4-FFF2-40B4-BE49-F238E27FC236}">
                <a16:creationId xmlns:a16="http://schemas.microsoft.com/office/drawing/2014/main" id="{35CA9B7F-A5A5-4DA3-BEFC-8790D5751172}"/>
              </a:ext>
            </a:extLst>
          </p:cNvPr>
          <p:cNvSpPr/>
          <p:nvPr/>
        </p:nvSpPr>
        <p:spPr>
          <a:xfrm>
            <a:off x="10742574" y="9025352"/>
            <a:ext cx="685800" cy="39908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CasellaDiTesto 21">
            <a:extLst>
              <a:ext uri="{FF2B5EF4-FFF2-40B4-BE49-F238E27FC236}">
                <a16:creationId xmlns:a16="http://schemas.microsoft.com/office/drawing/2014/main" id="{ED1AEB73-862D-40F1-B2D5-4FF297EDDEDD}"/>
              </a:ext>
            </a:extLst>
          </p:cNvPr>
          <p:cNvSpPr txBox="1"/>
          <p:nvPr/>
        </p:nvSpPr>
        <p:spPr>
          <a:xfrm>
            <a:off x="11774060" y="9089555"/>
            <a:ext cx="2390107" cy="369332"/>
          </a:xfrm>
          <a:prstGeom prst="rect">
            <a:avLst/>
          </a:prstGeom>
          <a:noFill/>
        </p:spPr>
        <p:txBody>
          <a:bodyPr wrap="square" rtlCol="0">
            <a:spAutoFit/>
          </a:bodyPr>
          <a:lstStyle/>
          <a:p>
            <a:r>
              <a:rPr lang="it-IT" b="1" dirty="0">
                <a:latin typeface="Titillium Web" panose="00000500000000000000" pitchFamily="2" charset="0"/>
              </a:rPr>
              <a:t>Emilia Romagna</a:t>
            </a:r>
          </a:p>
        </p:txBody>
      </p:sp>
      <p:sp>
        <p:nvSpPr>
          <p:cNvPr id="13" name="Segnaposto piè di pagina 5">
            <a:extLst>
              <a:ext uri="{FF2B5EF4-FFF2-40B4-BE49-F238E27FC236}">
                <a16:creationId xmlns:a16="http://schemas.microsoft.com/office/drawing/2014/main" id="{09721FD5-1633-4447-A3E7-6889CABB7BDF}"/>
              </a:ext>
            </a:extLst>
          </p:cNvPr>
          <p:cNvSpPr txBox="1">
            <a:spLocks/>
          </p:cNvSpPr>
          <p:nvPr/>
        </p:nvSpPr>
        <p:spPr>
          <a:xfrm>
            <a:off x="806741" y="521965"/>
            <a:ext cx="11680166" cy="547688"/>
          </a:xfrm>
          <a:prstGeom prst="rect">
            <a:avLst/>
          </a:prstGeom>
        </p:spPr>
        <p:txBody>
          <a:bodyPr vert="horz" lIns="91440" tIns="45720" rIns="91440" bIns="45720" rtlCol="0" anchor="ctr"/>
          <a:lstStyle>
            <a:lvl1pPr marL="0" algn="l" defTabSz="914400" rtl="0" eaLnBrk="1" latinLnBrk="0" hangingPunct="1">
              <a:defRPr sz="1800" kern="1200" baseline="0">
                <a:solidFill>
                  <a:srgbClr val="2F6DD5"/>
                </a:solidFill>
                <a:latin typeface="Titillium Web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it-IT" sz="2000" i="1" dirty="0">
                <a:latin typeface="Titillium Web" panose="00000500000000000000" pitchFamily="2" charset="0"/>
                <a:ea typeface="Calibri" panose="020F0502020204030204" pitchFamily="34" charset="0"/>
              </a:rPr>
              <a:t>Analisi dei divari di genere attraverso i dati dell’INPS. Focus sulle prestazioni e sugli incentivi  all’occupazione</a:t>
            </a:r>
            <a:endParaRPr lang="en-IT" sz="2000" dirty="0">
              <a:latin typeface="Titillium Web" panose="00000500000000000000" pitchFamily="2" charset="0"/>
            </a:endParaRPr>
          </a:p>
          <a:p>
            <a:endParaRPr lang="en-IT" dirty="0"/>
          </a:p>
        </p:txBody>
      </p:sp>
      <p:sp>
        <p:nvSpPr>
          <p:cNvPr id="14" name="Segnaposto numero diapositiva 2">
            <a:extLst>
              <a:ext uri="{FF2B5EF4-FFF2-40B4-BE49-F238E27FC236}">
                <a16:creationId xmlns:a16="http://schemas.microsoft.com/office/drawing/2014/main" id="{4C56BB32-D580-4963-8595-F9F8E8E384ED}"/>
              </a:ext>
            </a:extLst>
          </p:cNvPr>
          <p:cNvSpPr txBox="1">
            <a:spLocks/>
          </p:cNvSpPr>
          <p:nvPr/>
        </p:nvSpPr>
        <p:spPr>
          <a:xfrm>
            <a:off x="17137855" y="9554359"/>
            <a:ext cx="1300163" cy="547688"/>
          </a:xfrm>
          <a:prstGeom prst="rect">
            <a:avLst/>
          </a:prstGeom>
        </p:spPr>
        <p:txBody>
          <a:bodyPr vert="horz" lIns="91440" tIns="45720" rIns="91440" bIns="45720" rtlCol="0" anchor="ctr"/>
          <a:lstStyle>
            <a:lvl1pPr marL="0" algn="l" defTabSz="914400" rtl="0" eaLnBrk="1" latinLnBrk="0" hangingPunct="1">
              <a:defRPr sz="1800" b="1" i="0" kern="1200">
                <a:solidFill>
                  <a:srgbClr val="2F6DD5"/>
                </a:solidFill>
                <a:latin typeface="Titillium Web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221AAB-2B63-824F-A124-88DC2873D25D}" type="slidenum">
              <a:rPr lang="en-IT" smtClean="0"/>
              <a:pPr/>
              <a:t>6</a:t>
            </a:fld>
            <a:endParaRPr lang="en-IT" dirty="0"/>
          </a:p>
        </p:txBody>
      </p:sp>
    </p:spTree>
    <p:extLst>
      <p:ext uri="{BB962C8B-B14F-4D97-AF65-F5344CB8AC3E}">
        <p14:creationId xmlns:p14="http://schemas.microsoft.com/office/powerpoint/2010/main" val="61123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Graphic spid="1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2342FF34-E87A-48D5-A294-74A33C21BC7A}"/>
              </a:ext>
            </a:extLst>
          </p:cNvPr>
          <p:cNvSpPr txBox="1"/>
          <p:nvPr/>
        </p:nvSpPr>
        <p:spPr>
          <a:xfrm>
            <a:off x="2333176" y="1115474"/>
            <a:ext cx="4654220" cy="400110"/>
          </a:xfrm>
          <a:prstGeom prst="rect">
            <a:avLst/>
          </a:prstGeom>
          <a:noFill/>
        </p:spPr>
        <p:txBody>
          <a:bodyPr wrap="square" rtlCol="0">
            <a:spAutoFit/>
          </a:bodyPr>
          <a:lstStyle/>
          <a:p>
            <a:r>
              <a:rPr lang="it-IT" sz="2000" b="1" dirty="0">
                <a:latin typeface="Titillium Web" panose="00000500000000000000" pitchFamily="2" charset="0"/>
              </a:rPr>
              <a:t>Beneficiari di congedo parentale</a:t>
            </a:r>
          </a:p>
        </p:txBody>
      </p:sp>
      <p:graphicFrame>
        <p:nvGraphicFramePr>
          <p:cNvPr id="9" name="Tabella 8">
            <a:extLst>
              <a:ext uri="{FF2B5EF4-FFF2-40B4-BE49-F238E27FC236}">
                <a16:creationId xmlns:a16="http://schemas.microsoft.com/office/drawing/2014/main" id="{52263AD2-FDB7-4A8E-AD9D-8AE1D5E21EE6}"/>
              </a:ext>
            </a:extLst>
          </p:cNvPr>
          <p:cNvGraphicFramePr>
            <a:graphicFrameLocks noGrp="1"/>
          </p:cNvGraphicFramePr>
          <p:nvPr>
            <p:extLst>
              <p:ext uri="{D42A27DB-BD31-4B8C-83A1-F6EECF244321}">
                <p14:modId xmlns:p14="http://schemas.microsoft.com/office/powerpoint/2010/main" val="110807016"/>
              </p:ext>
            </p:extLst>
          </p:nvPr>
        </p:nvGraphicFramePr>
        <p:xfrm>
          <a:off x="1219021" y="1706885"/>
          <a:ext cx="6615113" cy="8058150"/>
        </p:xfrm>
        <a:graphic>
          <a:graphicData uri="http://schemas.openxmlformats.org/drawingml/2006/table">
            <a:tbl>
              <a:tblPr/>
              <a:tblGrid>
                <a:gridCol w="3616504">
                  <a:extLst>
                    <a:ext uri="{9D8B030D-6E8A-4147-A177-3AD203B41FA5}">
                      <a16:colId xmlns:a16="http://schemas.microsoft.com/office/drawing/2014/main" val="611845769"/>
                    </a:ext>
                  </a:extLst>
                </a:gridCol>
                <a:gridCol w="1431155">
                  <a:extLst>
                    <a:ext uri="{9D8B030D-6E8A-4147-A177-3AD203B41FA5}">
                      <a16:colId xmlns:a16="http://schemas.microsoft.com/office/drawing/2014/main" val="4092535716"/>
                    </a:ext>
                  </a:extLst>
                </a:gridCol>
                <a:gridCol w="1567454">
                  <a:extLst>
                    <a:ext uri="{9D8B030D-6E8A-4147-A177-3AD203B41FA5}">
                      <a16:colId xmlns:a16="http://schemas.microsoft.com/office/drawing/2014/main" val="948606331"/>
                    </a:ext>
                  </a:extLst>
                </a:gridCol>
              </a:tblGrid>
              <a:tr h="604198">
                <a:tc>
                  <a:txBody>
                    <a:bodyPr/>
                    <a:lstStyle/>
                    <a:p>
                      <a:pPr algn="l" fontAlgn="b"/>
                      <a:r>
                        <a:rPr lang="it-IT" sz="1600" b="0" i="0" u="none" strike="noStrike" dirty="0">
                          <a:solidFill>
                            <a:srgbClr val="000000"/>
                          </a:solidFill>
                          <a:effectLst/>
                          <a:latin typeface="Titillium Web" panose="00000500000000000000" pitchFamily="2"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BA9EC"/>
                    </a:solidFill>
                  </a:tcPr>
                </a:tc>
                <a:tc gridSpan="2">
                  <a:txBody>
                    <a:bodyPr/>
                    <a:lstStyle/>
                    <a:p>
                      <a:pPr algn="ctr" fontAlgn="b"/>
                      <a:r>
                        <a:rPr lang="it-IT" sz="1600" b="1" i="1" u="none" strike="noStrike" dirty="0">
                          <a:solidFill>
                            <a:srgbClr val="000000"/>
                          </a:solidFill>
                          <a:effectLst/>
                          <a:latin typeface="Titillium Web" panose="00000500000000000000" pitchFamily="2" charset="0"/>
                        </a:rPr>
                        <a:t>Nazionale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BA9EC"/>
                    </a:solidFill>
                  </a:tcPr>
                </a:tc>
                <a:tc hMerge="1">
                  <a:txBody>
                    <a:bodyPr/>
                    <a:lstStyle/>
                    <a:p>
                      <a:endParaRPr lang="it-IT"/>
                    </a:p>
                  </a:txBody>
                  <a:tcPr/>
                </a:tc>
                <a:extLst>
                  <a:ext uri="{0D108BD9-81ED-4DB2-BD59-A6C34878D82A}">
                    <a16:rowId xmlns:a16="http://schemas.microsoft.com/office/drawing/2014/main" val="1092658779"/>
                  </a:ext>
                </a:extLst>
              </a:tr>
              <a:tr h="579404">
                <a:tc>
                  <a:txBody>
                    <a:bodyPr/>
                    <a:lstStyle/>
                    <a:p>
                      <a:pPr algn="l" fontAlgn="b"/>
                      <a:r>
                        <a:rPr lang="it-IT" sz="1600" b="0" i="0" u="none" strike="noStrike" dirty="0">
                          <a:solidFill>
                            <a:srgbClr val="000000"/>
                          </a:solidFill>
                          <a:effectLst/>
                          <a:latin typeface="Titillium Web" panose="00000500000000000000" pitchFamily="2"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it-IT" sz="1600" b="0" i="0" u="none" strike="noStrike" dirty="0">
                          <a:solidFill>
                            <a:srgbClr val="000000"/>
                          </a:solidFill>
                          <a:effectLst/>
                          <a:latin typeface="Titillium Web" panose="00000500000000000000" pitchFamily="2" charset="0"/>
                        </a:rPr>
                        <a:t>Femmine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t-IT" sz="1600" b="0" i="0" u="none" strike="noStrike" dirty="0">
                          <a:solidFill>
                            <a:srgbClr val="000000"/>
                          </a:solidFill>
                          <a:effectLst/>
                          <a:latin typeface="Titillium Web" panose="00000500000000000000" pitchFamily="2" charset="0"/>
                        </a:rPr>
                        <a:t>Maschi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2405285"/>
                  </a:ext>
                </a:extLst>
              </a:tr>
              <a:tr h="563744">
                <a:tc>
                  <a:txBody>
                    <a:bodyPr/>
                    <a:lstStyle/>
                    <a:p>
                      <a:pPr algn="l" fontAlgn="b"/>
                      <a:r>
                        <a:rPr lang="it-IT" sz="1600" b="0" i="0" u="none" strike="noStrike" dirty="0">
                          <a:solidFill>
                            <a:srgbClr val="000000"/>
                          </a:solidFill>
                          <a:effectLst/>
                          <a:latin typeface="Titillium Web" panose="00000500000000000000" pitchFamily="2" charset="0"/>
                        </a:rPr>
                        <a:t>Dipendenti settore privato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5FC"/>
                    </a:solidFill>
                  </a:tcPr>
                </a:tc>
                <a:tc>
                  <a:txBody>
                    <a:bodyPr/>
                    <a:lstStyle/>
                    <a:p>
                      <a:pPr algn="ctr" fontAlgn="b"/>
                      <a:r>
                        <a:rPr lang="it-IT" sz="1600" b="0" i="0" u="none" strike="noStrike" dirty="0">
                          <a:solidFill>
                            <a:srgbClr val="000000"/>
                          </a:solidFill>
                          <a:effectLst/>
                          <a:latin typeface="Titillium Web" panose="00000500000000000000" pitchFamily="2" charset="0"/>
                        </a:rPr>
                        <a:t>   270.989 (77,67)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it-IT" sz="1600" b="0" i="0" u="none" strike="noStrike" dirty="0">
                          <a:solidFill>
                            <a:srgbClr val="000000"/>
                          </a:solidFill>
                          <a:effectLst/>
                          <a:latin typeface="Titillium Web" panose="00000500000000000000" pitchFamily="2" charset="0"/>
                        </a:rPr>
                        <a:t>       77.875 (22,33) </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651500633"/>
                  </a:ext>
                </a:extLst>
              </a:tr>
              <a:tr h="563744">
                <a:tc>
                  <a:txBody>
                    <a:bodyPr/>
                    <a:lstStyle/>
                    <a:p>
                      <a:pPr algn="l" fontAlgn="b"/>
                      <a:r>
                        <a:rPr lang="it-IT" sz="1600" b="0" i="0" u="none" strike="noStrike" dirty="0">
                          <a:solidFill>
                            <a:srgbClr val="000000"/>
                          </a:solidFill>
                          <a:effectLst/>
                          <a:latin typeface="Titillium Web" panose="00000500000000000000" pitchFamily="2" charset="0"/>
                        </a:rPr>
                        <a:t>Autonomi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5FC"/>
                    </a:solidFill>
                  </a:tcPr>
                </a:tc>
                <a:tc>
                  <a:txBody>
                    <a:bodyPr/>
                    <a:lstStyle/>
                    <a:p>
                      <a:pPr algn="ctr" fontAlgn="b"/>
                      <a:r>
                        <a:rPr lang="it-IT" sz="1600" b="0" i="0" u="none" strike="noStrike" dirty="0">
                          <a:solidFill>
                            <a:srgbClr val="000000"/>
                          </a:solidFill>
                          <a:effectLst/>
                          <a:latin typeface="Titillium Web" panose="00000500000000000000" pitchFamily="2" charset="0"/>
                        </a:rPr>
                        <a:t>        1.742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it-IT" sz="1600" b="0" i="0" u="none" strike="noStrike" dirty="0">
                          <a:solidFill>
                            <a:srgbClr val="000000"/>
                          </a:solidFill>
                          <a:effectLst/>
                          <a:latin typeface="Titillium Web" panose="00000500000000000000" pitchFamily="2" charset="0"/>
                        </a:rPr>
                        <a:t>             480 </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467204729"/>
                  </a:ext>
                </a:extLst>
              </a:tr>
              <a:tr h="579404">
                <a:tc>
                  <a:txBody>
                    <a:bodyPr/>
                    <a:lstStyle/>
                    <a:p>
                      <a:pPr algn="l" fontAlgn="b"/>
                      <a:r>
                        <a:rPr lang="it-IT" sz="1600" b="0" i="0" u="none" strike="noStrike" dirty="0">
                          <a:solidFill>
                            <a:srgbClr val="000000"/>
                          </a:solidFill>
                          <a:effectLst/>
                          <a:latin typeface="Titillium Web" panose="00000500000000000000" pitchFamily="2" charset="0"/>
                        </a:rPr>
                        <a:t>Gestione separata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5FC"/>
                    </a:solidFill>
                  </a:tcPr>
                </a:tc>
                <a:tc>
                  <a:txBody>
                    <a:bodyPr/>
                    <a:lstStyle/>
                    <a:p>
                      <a:pPr algn="ctr" fontAlgn="b"/>
                      <a:r>
                        <a:rPr lang="it-IT" sz="1600" b="0" i="0" u="none" strike="noStrike">
                          <a:solidFill>
                            <a:srgbClr val="000000"/>
                          </a:solidFill>
                          <a:effectLst/>
                          <a:latin typeface="Titillium Web" panose="00000500000000000000" pitchFamily="2" charset="0"/>
                        </a:rPr>
                        <a:t>        1.321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600" b="0" i="0" u="none" strike="noStrike" dirty="0">
                          <a:solidFill>
                            <a:srgbClr val="000000"/>
                          </a:solidFill>
                          <a:effectLst/>
                          <a:latin typeface="Titillium Web" panose="00000500000000000000" pitchFamily="2" charset="0"/>
                        </a:rPr>
                        <a:t>             133 </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0433063"/>
                  </a:ext>
                </a:extLst>
              </a:tr>
              <a:tr h="579404">
                <a:tc>
                  <a:txBody>
                    <a:bodyPr/>
                    <a:lstStyle/>
                    <a:p>
                      <a:pPr algn="l" fontAlgn="b"/>
                      <a:r>
                        <a:rPr lang="it-IT" sz="1600" b="0" i="0" u="none" strike="noStrike" dirty="0">
                          <a:solidFill>
                            <a:srgbClr val="000000"/>
                          </a:solidFill>
                          <a:effectLst/>
                          <a:latin typeface="Titillium Web" panose="00000500000000000000" pitchFamily="2"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BA9EC"/>
                    </a:solidFill>
                  </a:tcPr>
                </a:tc>
                <a:tc gridSpan="2">
                  <a:txBody>
                    <a:bodyPr/>
                    <a:lstStyle/>
                    <a:p>
                      <a:pPr algn="ctr" fontAlgn="b"/>
                      <a:r>
                        <a:rPr lang="it-IT" sz="1600" b="1" i="1" u="none" strike="noStrike" dirty="0">
                          <a:solidFill>
                            <a:srgbClr val="000000"/>
                          </a:solidFill>
                          <a:effectLst/>
                          <a:latin typeface="Titillium Web" panose="00000500000000000000" pitchFamily="2" charset="0"/>
                        </a:rPr>
                        <a:t>Regione Emilia Romagna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BA9EC"/>
                    </a:solidFill>
                  </a:tcPr>
                </a:tc>
                <a:tc hMerge="1">
                  <a:txBody>
                    <a:bodyPr/>
                    <a:lstStyle/>
                    <a:p>
                      <a:endParaRPr lang="it-IT"/>
                    </a:p>
                  </a:txBody>
                  <a:tcPr/>
                </a:tc>
                <a:extLst>
                  <a:ext uri="{0D108BD9-81ED-4DB2-BD59-A6C34878D82A}">
                    <a16:rowId xmlns:a16="http://schemas.microsoft.com/office/drawing/2014/main" val="2465887138"/>
                  </a:ext>
                </a:extLst>
              </a:tr>
              <a:tr h="579404">
                <a:tc>
                  <a:txBody>
                    <a:bodyPr/>
                    <a:lstStyle/>
                    <a:p>
                      <a:pPr algn="l" fontAlgn="b"/>
                      <a:r>
                        <a:rPr lang="it-IT" sz="1600" b="0" i="0" u="none" strike="noStrike">
                          <a:solidFill>
                            <a:srgbClr val="000000"/>
                          </a:solidFill>
                          <a:effectLst/>
                          <a:latin typeface="Titillium Web" panose="00000500000000000000" pitchFamily="2"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Titillium Web" panose="00000500000000000000" pitchFamily="2" charset="0"/>
                        </a:rPr>
                        <a:t>Femmine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Titillium Web" panose="00000500000000000000" pitchFamily="2" charset="0"/>
                        </a:rPr>
                        <a:t>Maschi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764176"/>
                  </a:ext>
                </a:extLst>
              </a:tr>
              <a:tr h="563744">
                <a:tc>
                  <a:txBody>
                    <a:bodyPr/>
                    <a:lstStyle/>
                    <a:p>
                      <a:pPr algn="l" fontAlgn="b"/>
                      <a:r>
                        <a:rPr lang="it-IT" sz="1600" b="0" i="0" u="none" strike="noStrike" dirty="0">
                          <a:solidFill>
                            <a:srgbClr val="000000"/>
                          </a:solidFill>
                          <a:effectLst/>
                          <a:latin typeface="Titillium Web" panose="00000500000000000000" pitchFamily="2" charset="0"/>
                        </a:rPr>
                        <a:t>Dipendenti settore privato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5FC"/>
                    </a:solidFill>
                  </a:tcPr>
                </a:tc>
                <a:tc>
                  <a:txBody>
                    <a:bodyPr/>
                    <a:lstStyle/>
                    <a:p>
                      <a:pPr algn="ctr" fontAlgn="b"/>
                      <a:r>
                        <a:rPr lang="it-IT" sz="1600" b="0" i="0" u="none" strike="noStrike" dirty="0">
                          <a:solidFill>
                            <a:srgbClr val="000000"/>
                          </a:solidFill>
                          <a:effectLst/>
                          <a:latin typeface="Titillium Web" panose="00000500000000000000" pitchFamily="2" charset="0"/>
                        </a:rPr>
                        <a:t>     29.896 (76,31%)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b"/>
                      <a:r>
                        <a:rPr lang="it-IT" sz="1600" b="0" i="0" u="none" strike="noStrike" dirty="0">
                          <a:solidFill>
                            <a:srgbClr val="000000"/>
                          </a:solidFill>
                          <a:effectLst/>
                          <a:latin typeface="Titillium Web" panose="00000500000000000000" pitchFamily="2" charset="0"/>
                        </a:rPr>
                        <a:t>          9.281 (23,69)</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75486358"/>
                  </a:ext>
                </a:extLst>
              </a:tr>
              <a:tr h="563744">
                <a:tc>
                  <a:txBody>
                    <a:bodyPr/>
                    <a:lstStyle/>
                    <a:p>
                      <a:pPr algn="l" fontAlgn="b"/>
                      <a:r>
                        <a:rPr lang="it-IT" sz="1600" b="0" i="0" u="none" strike="noStrike" dirty="0">
                          <a:solidFill>
                            <a:srgbClr val="000000"/>
                          </a:solidFill>
                          <a:effectLst/>
                          <a:latin typeface="Titillium Web" panose="00000500000000000000" pitchFamily="2" charset="0"/>
                        </a:rPr>
                        <a:t>Autonomi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5FC"/>
                    </a:solidFill>
                  </a:tcPr>
                </a:tc>
                <a:tc>
                  <a:txBody>
                    <a:bodyPr/>
                    <a:lstStyle/>
                    <a:p>
                      <a:pPr algn="ctr" fontAlgn="b"/>
                      <a:r>
                        <a:rPr lang="it-IT" sz="1600" b="0" i="0" u="none" strike="noStrike">
                          <a:solidFill>
                            <a:srgbClr val="000000"/>
                          </a:solidFill>
                          <a:effectLst/>
                          <a:latin typeface="Titillium Web" panose="00000500000000000000" pitchFamily="2" charset="0"/>
                        </a:rPr>
                        <a:t>           160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it-IT" sz="1600" b="0" i="0" u="none" strike="noStrike">
                          <a:solidFill>
                            <a:srgbClr val="000000"/>
                          </a:solidFill>
                          <a:effectLst/>
                          <a:latin typeface="Titillium Web" panose="00000500000000000000" pitchFamily="2" charset="0"/>
                        </a:rPr>
                        <a:t>               49 </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184422661"/>
                  </a:ext>
                </a:extLst>
              </a:tr>
              <a:tr h="579404">
                <a:tc>
                  <a:txBody>
                    <a:bodyPr/>
                    <a:lstStyle/>
                    <a:p>
                      <a:pPr algn="l" fontAlgn="b"/>
                      <a:r>
                        <a:rPr lang="it-IT" sz="1600" b="0" i="0" u="none" strike="noStrike" dirty="0">
                          <a:solidFill>
                            <a:srgbClr val="000000"/>
                          </a:solidFill>
                          <a:effectLst/>
                          <a:latin typeface="Titillium Web" panose="00000500000000000000" pitchFamily="2" charset="0"/>
                        </a:rPr>
                        <a:t>Gestione separata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5FC"/>
                    </a:solidFill>
                  </a:tcPr>
                </a:tc>
                <a:tc>
                  <a:txBody>
                    <a:bodyPr/>
                    <a:lstStyle/>
                    <a:p>
                      <a:pPr algn="ctr" fontAlgn="b"/>
                      <a:r>
                        <a:rPr lang="it-IT" sz="1600" b="0" i="0" u="none" strike="noStrike">
                          <a:solidFill>
                            <a:srgbClr val="000000"/>
                          </a:solidFill>
                          <a:effectLst/>
                          <a:latin typeface="Titillium Web" panose="00000500000000000000" pitchFamily="2" charset="0"/>
                        </a:rPr>
                        <a:t>           136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600" b="0" i="0" u="none" strike="noStrike">
                          <a:solidFill>
                            <a:srgbClr val="000000"/>
                          </a:solidFill>
                          <a:effectLst/>
                          <a:latin typeface="Titillium Web" panose="00000500000000000000" pitchFamily="2" charset="0"/>
                        </a:rPr>
                        <a:t>               16 </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6459614"/>
                  </a:ext>
                </a:extLst>
              </a:tr>
              <a:tr h="579404">
                <a:tc>
                  <a:txBody>
                    <a:bodyPr/>
                    <a:lstStyle/>
                    <a:p>
                      <a:pPr algn="l" fontAlgn="b"/>
                      <a:r>
                        <a:rPr lang="it-IT" sz="1600" b="0" i="0" u="none" strike="noStrike" dirty="0">
                          <a:solidFill>
                            <a:srgbClr val="000000"/>
                          </a:solidFill>
                          <a:effectLst/>
                          <a:latin typeface="Titillium Web" panose="00000500000000000000" pitchFamily="2"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BA9EC"/>
                    </a:solidFill>
                  </a:tcPr>
                </a:tc>
                <a:tc gridSpan="2">
                  <a:txBody>
                    <a:bodyPr/>
                    <a:lstStyle/>
                    <a:p>
                      <a:pPr algn="ctr" fontAlgn="b"/>
                      <a:r>
                        <a:rPr lang="it-IT" sz="1600" b="1" i="1" u="none" strike="noStrike" dirty="0">
                          <a:solidFill>
                            <a:srgbClr val="000000"/>
                          </a:solidFill>
                          <a:effectLst/>
                          <a:latin typeface="Titillium Web" panose="00000500000000000000" pitchFamily="2" charset="0"/>
                        </a:rPr>
                        <a:t>Provincia Rimini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BA9EC"/>
                    </a:solidFill>
                  </a:tcPr>
                </a:tc>
                <a:tc hMerge="1">
                  <a:txBody>
                    <a:bodyPr/>
                    <a:lstStyle/>
                    <a:p>
                      <a:endParaRPr lang="it-IT"/>
                    </a:p>
                  </a:txBody>
                  <a:tcPr/>
                </a:tc>
                <a:extLst>
                  <a:ext uri="{0D108BD9-81ED-4DB2-BD59-A6C34878D82A}">
                    <a16:rowId xmlns:a16="http://schemas.microsoft.com/office/drawing/2014/main" val="663176491"/>
                  </a:ext>
                </a:extLst>
              </a:tr>
              <a:tr h="579404">
                <a:tc>
                  <a:txBody>
                    <a:bodyPr/>
                    <a:lstStyle/>
                    <a:p>
                      <a:pPr algn="l" fontAlgn="b"/>
                      <a:r>
                        <a:rPr lang="it-IT" sz="1600" b="0" i="0" u="none" strike="noStrike">
                          <a:solidFill>
                            <a:srgbClr val="000000"/>
                          </a:solidFill>
                          <a:effectLst/>
                          <a:latin typeface="Titillium Web" panose="00000500000000000000" pitchFamily="2"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it-IT" sz="1600" b="0" i="0" u="none" strike="noStrike" dirty="0">
                          <a:solidFill>
                            <a:srgbClr val="000000"/>
                          </a:solidFill>
                          <a:effectLst/>
                          <a:latin typeface="Titillium Web" panose="00000500000000000000" pitchFamily="2" charset="0"/>
                        </a:rPr>
                        <a:t>Femmine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Titillium Web" panose="00000500000000000000" pitchFamily="2" charset="0"/>
                        </a:rPr>
                        <a:t>Maschi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5303187"/>
                  </a:ext>
                </a:extLst>
              </a:tr>
              <a:tr h="563744">
                <a:tc>
                  <a:txBody>
                    <a:bodyPr/>
                    <a:lstStyle/>
                    <a:p>
                      <a:pPr algn="l" fontAlgn="b"/>
                      <a:r>
                        <a:rPr lang="it-IT" sz="1600" b="0" i="0" u="none" strike="noStrike" dirty="0">
                          <a:solidFill>
                            <a:srgbClr val="000000"/>
                          </a:solidFill>
                          <a:effectLst/>
                          <a:latin typeface="Titillium Web" panose="00000500000000000000" pitchFamily="2" charset="0"/>
                        </a:rPr>
                        <a:t>Dipendenti settore privato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5FC"/>
                    </a:solidFill>
                  </a:tcPr>
                </a:tc>
                <a:tc>
                  <a:txBody>
                    <a:bodyPr/>
                    <a:lstStyle/>
                    <a:p>
                      <a:pPr algn="ctr" fontAlgn="b"/>
                      <a:r>
                        <a:rPr lang="it-IT" sz="1600" b="1" i="0" u="none" strike="noStrike" dirty="0">
                          <a:solidFill>
                            <a:srgbClr val="000000"/>
                          </a:solidFill>
                          <a:effectLst/>
                          <a:latin typeface="Titillium Web" panose="00000500000000000000" pitchFamily="2" charset="0"/>
                        </a:rPr>
                        <a:t>        1.494 (83.38%)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it-IT" sz="1600" b="1" i="0" u="none" strike="noStrike" dirty="0">
                          <a:solidFill>
                            <a:srgbClr val="000000"/>
                          </a:solidFill>
                          <a:effectLst/>
                          <a:latin typeface="Titillium Web" panose="00000500000000000000" pitchFamily="2" charset="0"/>
                        </a:rPr>
                        <a:t>             298 (16.62%)</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98687734"/>
                  </a:ext>
                </a:extLst>
              </a:tr>
              <a:tr h="579404">
                <a:tc>
                  <a:txBody>
                    <a:bodyPr/>
                    <a:lstStyle/>
                    <a:p>
                      <a:pPr algn="l" fontAlgn="b"/>
                      <a:r>
                        <a:rPr lang="it-IT" sz="1600" b="0" i="0" u="none" strike="noStrike" dirty="0" err="1">
                          <a:solidFill>
                            <a:srgbClr val="000000"/>
                          </a:solidFill>
                          <a:effectLst/>
                          <a:latin typeface="Titillium Web" panose="00000500000000000000" pitchFamily="2" charset="0"/>
                        </a:rPr>
                        <a:t>Autonomi+gestione</a:t>
                      </a:r>
                      <a:r>
                        <a:rPr lang="it-IT" sz="1600" b="0" i="0" u="none" strike="noStrike" dirty="0">
                          <a:solidFill>
                            <a:srgbClr val="000000"/>
                          </a:solidFill>
                          <a:effectLst/>
                          <a:latin typeface="Titillium Web" panose="00000500000000000000" pitchFamily="2" charset="0"/>
                        </a:rPr>
                        <a:t> separata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5FC"/>
                    </a:solidFill>
                  </a:tcPr>
                </a:tc>
                <a:tc>
                  <a:txBody>
                    <a:bodyPr/>
                    <a:lstStyle/>
                    <a:p>
                      <a:pPr algn="ctr" fontAlgn="b"/>
                      <a:r>
                        <a:rPr lang="it-IT" sz="1600" b="1" i="0" u="none" strike="noStrike" dirty="0">
                          <a:solidFill>
                            <a:srgbClr val="000000"/>
                          </a:solidFill>
                          <a:effectLst/>
                          <a:latin typeface="Titillium Web" panose="00000500000000000000" pitchFamily="2" charset="0"/>
                        </a:rPr>
                        <a:t>             41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it-IT" sz="1600" b="1" i="0" u="none" strike="noStrike" dirty="0">
                          <a:solidFill>
                            <a:srgbClr val="000000"/>
                          </a:solidFill>
                          <a:effectLst/>
                          <a:latin typeface="Titillium Web" panose="00000500000000000000" pitchFamily="2" charset="0"/>
                        </a:rPr>
                        <a:t>                  6 </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8420949"/>
                  </a:ext>
                </a:extLst>
              </a:tr>
            </a:tbl>
          </a:graphicData>
        </a:graphic>
      </p:graphicFrame>
      <p:sp>
        <p:nvSpPr>
          <p:cNvPr id="5" name="Segnaposto piè di pagina 5">
            <a:extLst>
              <a:ext uri="{FF2B5EF4-FFF2-40B4-BE49-F238E27FC236}">
                <a16:creationId xmlns:a16="http://schemas.microsoft.com/office/drawing/2014/main" id="{5896C1FC-C18D-4FA9-88B3-6DF7A84A4D91}"/>
              </a:ext>
            </a:extLst>
          </p:cNvPr>
          <p:cNvSpPr txBox="1">
            <a:spLocks/>
          </p:cNvSpPr>
          <p:nvPr/>
        </p:nvSpPr>
        <p:spPr>
          <a:xfrm>
            <a:off x="599707" y="521965"/>
            <a:ext cx="11680166" cy="547688"/>
          </a:xfrm>
          <a:prstGeom prst="rect">
            <a:avLst/>
          </a:prstGeom>
        </p:spPr>
        <p:txBody>
          <a:bodyPr vert="horz" lIns="91440" tIns="45720" rIns="91440" bIns="45720" rtlCol="0" anchor="ctr"/>
          <a:lstStyle>
            <a:lvl1pPr marL="0" algn="l" defTabSz="914400" rtl="0" eaLnBrk="1" latinLnBrk="0" hangingPunct="1">
              <a:defRPr sz="1800" kern="1200" baseline="0">
                <a:solidFill>
                  <a:srgbClr val="2F6DD5"/>
                </a:solidFill>
                <a:latin typeface="Titillium Web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it-IT" sz="2000" i="1" dirty="0">
                <a:latin typeface="Titillium Web" panose="00000500000000000000" pitchFamily="2" charset="0"/>
                <a:ea typeface="Calibri" panose="020F0502020204030204" pitchFamily="34" charset="0"/>
              </a:rPr>
              <a:t>Analisi dei divari di genere attraverso i dati dell’INPS. Focus sulle prestazioni e sugli incentivi  all’occupazione</a:t>
            </a:r>
            <a:endParaRPr lang="en-IT" sz="2000" dirty="0">
              <a:latin typeface="Titillium Web" panose="00000500000000000000" pitchFamily="2" charset="0"/>
            </a:endParaRPr>
          </a:p>
          <a:p>
            <a:endParaRPr lang="en-IT" dirty="0"/>
          </a:p>
        </p:txBody>
      </p:sp>
      <p:sp>
        <p:nvSpPr>
          <p:cNvPr id="8" name="CasellaDiTesto 7">
            <a:extLst>
              <a:ext uri="{FF2B5EF4-FFF2-40B4-BE49-F238E27FC236}">
                <a16:creationId xmlns:a16="http://schemas.microsoft.com/office/drawing/2014/main" id="{CA722479-5794-4A9C-BDAE-E645A06255C4}"/>
              </a:ext>
            </a:extLst>
          </p:cNvPr>
          <p:cNvSpPr txBox="1"/>
          <p:nvPr/>
        </p:nvSpPr>
        <p:spPr>
          <a:xfrm>
            <a:off x="8250995" y="1069653"/>
            <a:ext cx="9437298" cy="9841156"/>
          </a:xfrm>
          <a:prstGeom prst="rect">
            <a:avLst/>
          </a:prstGeom>
          <a:noFill/>
        </p:spPr>
        <p:txBody>
          <a:bodyPr wrap="square">
            <a:spAutoFit/>
          </a:bodyPr>
          <a:lstStyle/>
          <a:p>
            <a:r>
              <a:rPr lang="it-IT" sz="1800" b="1" dirty="0">
                <a:solidFill>
                  <a:srgbClr val="000000"/>
                </a:solidFill>
                <a:effectLst/>
                <a:latin typeface="Verdana" panose="020B0604030504040204" pitchFamily="34" charset="0"/>
                <a:ea typeface="Calibri" panose="020F0502020204030204" pitchFamily="34" charset="0"/>
              </a:rPr>
              <a:t>Congedo parentale</a:t>
            </a:r>
            <a:endParaRPr lang="it-IT" sz="1800" dirty="0">
              <a:effectLst/>
              <a:latin typeface="Calibri" panose="020F0502020204030204" pitchFamily="34" charset="0"/>
              <a:ea typeface="Calibri" panose="020F0502020204030204" pitchFamily="34" charset="0"/>
            </a:endParaRPr>
          </a:p>
          <a:p>
            <a:pPr>
              <a:lnSpc>
                <a:spcPct val="150000"/>
              </a:lnSpc>
            </a:pPr>
            <a:r>
              <a:rPr lang="it-IT" sz="2000" dirty="0">
                <a:effectLst/>
                <a:latin typeface="Titillium Web" panose="00000500000000000000" pitchFamily="2" charset="0"/>
                <a:ea typeface="Calibri" panose="020F0502020204030204" pitchFamily="34" charset="0"/>
              </a:rPr>
              <a:t>L’articolo 1, comma 179, della legge di Bilancio 2024, ha potenziato il congedo parentale novellando l’articolo 34 del </a:t>
            </a:r>
            <a:r>
              <a:rPr lang="it-IT" sz="2000" dirty="0" err="1">
                <a:effectLst/>
                <a:latin typeface="Titillium Web" panose="00000500000000000000" pitchFamily="2" charset="0"/>
                <a:ea typeface="Calibri" panose="020F0502020204030204" pitchFamily="34" charset="0"/>
              </a:rPr>
              <a:t>D.lgs</a:t>
            </a:r>
            <a:r>
              <a:rPr lang="it-IT" sz="2000" dirty="0">
                <a:effectLst/>
                <a:latin typeface="Titillium Web" panose="00000500000000000000" pitchFamily="2" charset="0"/>
                <a:ea typeface="Calibri" panose="020F0502020204030204" pitchFamily="34" charset="0"/>
              </a:rPr>
              <a:t> 26 marzo 2001, n. 151, recante “</a:t>
            </a:r>
            <a:r>
              <a:rPr lang="it-IT" sz="2000" i="1" dirty="0">
                <a:effectLst/>
                <a:latin typeface="Titillium Web" panose="00000500000000000000" pitchFamily="2" charset="0"/>
                <a:ea typeface="Calibri" panose="020F0502020204030204" pitchFamily="34" charset="0"/>
              </a:rPr>
              <a:t>Testo Unico delle disposizioni legislative in materia di tutela e sostegno della maternità e della paternità, a norma dell’articolo 15 della legge 8 marzo 2000, n. 53</a:t>
            </a:r>
            <a:r>
              <a:rPr lang="it-IT" sz="2000" dirty="0">
                <a:effectLst/>
                <a:latin typeface="Titillium Web" panose="00000500000000000000" pitchFamily="2" charset="0"/>
                <a:ea typeface="Calibri" panose="020F0502020204030204" pitchFamily="34" charset="0"/>
              </a:rPr>
              <a:t>”.</a:t>
            </a:r>
          </a:p>
          <a:p>
            <a:pPr>
              <a:lnSpc>
                <a:spcPct val="150000"/>
              </a:lnSpc>
            </a:pPr>
            <a:r>
              <a:rPr lang="it-IT" sz="2000" dirty="0">
                <a:effectLst/>
                <a:latin typeface="Titillium Web" panose="00000500000000000000" pitchFamily="2" charset="0"/>
                <a:ea typeface="Calibri" panose="020F0502020204030204" pitchFamily="34" charset="0"/>
              </a:rPr>
              <a:t>Per i genitori che fruiscono del congedo parentale è riconosciuta un’indennità in misura pari al 60% della retribuzione per un mese ulteriore al primo, da fruire entro il sesto anno di vita del bambino. Per il solo anno 2024, la misura dell’indennità è pari all’80% della retribuzione.</a:t>
            </a:r>
          </a:p>
          <a:p>
            <a:pPr>
              <a:lnSpc>
                <a:spcPct val="150000"/>
              </a:lnSpc>
            </a:pPr>
            <a:r>
              <a:rPr lang="it-IT" sz="2000" dirty="0">
                <a:latin typeface="Titillium Web" panose="00000500000000000000" pitchFamily="2" charset="0"/>
              </a:rPr>
              <a:t>Circolare INPS 4/2024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noProof="0" dirty="0">
              <a:ln>
                <a:noFill/>
              </a:ln>
              <a:solidFill>
                <a:srgbClr val="000000"/>
              </a:solidFill>
              <a:effectLst/>
              <a:uLnTx/>
              <a:uFillTx/>
              <a:latin typeface="Titillium Web" panose="00000500000000000000" pitchFamily="2"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noProof="0" dirty="0">
                <a:ln>
                  <a:noFill/>
                </a:ln>
                <a:solidFill>
                  <a:srgbClr val="000000"/>
                </a:solidFill>
                <a:effectLst/>
                <a:uLnTx/>
                <a:uFillTx/>
                <a:latin typeface="Titillium Web" panose="00000500000000000000" pitchFamily="2" charset="0"/>
                <a:ea typeface="Calibri" panose="020F0502020204030204" pitchFamily="34" charset="0"/>
                <a:cs typeface="+mn-cs"/>
              </a:rPr>
              <a:t>Esonero dei contributi previdenziali </a:t>
            </a:r>
            <a:r>
              <a:rPr kumimoji="0" lang="it-IT" sz="2400" b="1" i="0" u="none" strike="noStrike" kern="1200" cap="none" spc="0" normalizeH="0" noProof="0" dirty="0">
                <a:ln>
                  <a:noFill/>
                </a:ln>
                <a:solidFill>
                  <a:srgbClr val="000000"/>
                </a:solidFill>
                <a:effectLst/>
                <a:uLnTx/>
                <a:uFillTx/>
                <a:latin typeface="Titillium Web" panose="00000500000000000000" pitchFamily="2" charset="0"/>
                <a:ea typeface="Calibri" panose="020F0502020204030204" pitchFamily="34" charset="0"/>
                <a:cs typeface="+mn-cs"/>
              </a:rPr>
              <a:t>a carico delle lavoratrici </a:t>
            </a:r>
            <a:r>
              <a:rPr kumimoji="0" lang="it-IT" sz="2000" b="1" i="0" u="none" strike="noStrike" kern="1200" cap="none" spc="0" normalizeH="0" noProof="0" dirty="0">
                <a:ln>
                  <a:noFill/>
                </a:ln>
                <a:solidFill>
                  <a:srgbClr val="000000"/>
                </a:solidFill>
                <a:effectLst/>
                <a:uLnTx/>
                <a:uFillTx/>
                <a:latin typeface="Titillium Web" panose="00000500000000000000" pitchFamily="2" charset="0"/>
                <a:ea typeface="Calibri" panose="020F0502020204030204" pitchFamily="34" charset="0"/>
                <a:cs typeface="+mn-cs"/>
              </a:rPr>
              <a:t>con figli (art.1, commi 180-182)</a:t>
            </a:r>
            <a:endParaRPr kumimoji="0" lang="it-IT" sz="2000" b="0" i="0" u="none" strike="noStrike" kern="1200" cap="none" spc="0" normalizeH="0" noProof="0" dirty="0">
              <a:ln>
                <a:noFill/>
              </a:ln>
              <a:solidFill>
                <a:srgbClr val="000000"/>
              </a:solidFill>
              <a:effectLst/>
              <a:uLnTx/>
              <a:uFillTx/>
              <a:latin typeface="Titillium Web" panose="00000500000000000000" pitchFamily="2" charset="0"/>
              <a:ea typeface="Calibri" panose="020F0502020204030204" pitchFamily="34" charset="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it-IT" sz="2000" u="none" strike="noStrike" kern="1200" cap="none" spc="0" normalizeH="0" noProof="0" dirty="0">
                <a:ln>
                  <a:noFill/>
                </a:ln>
                <a:solidFill>
                  <a:srgbClr val="000000"/>
                </a:solidFill>
                <a:effectLst/>
                <a:uLnTx/>
                <a:uFillTx/>
                <a:latin typeface="Titillium Web" panose="00000500000000000000" pitchFamily="2" charset="0"/>
                <a:ea typeface="Calibri" panose="020F0502020204030204" pitchFamily="34" charset="0"/>
                <a:cs typeface="+mn-cs"/>
              </a:rPr>
              <a:t>Per i periodi di paga dal 1° gennaio 2024 al 31 dicembre 2026, è riconosciuto un esonero del 100 % sulla quota dei contributi previdenziali IVS a carico delle lavoratrici madri di tre o più figli con rapporto di lavoro dipendente a tempo indeterminato, ad esclusione dei rapporti di lavoro domestico, fino al compimento del diciottesimo anno di età del figlio più piccolo, nel limite massimo annuo di 3.000 euro riparametrato su base mensile. In via sperimentale, per l’anno 2024, tale esonero è riconosciuto anche alle lavoratrici madri di due figli  fino al mese del compimento del decimo anno di età del figlio più piccolo.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noProof="0" dirty="0">
                <a:ln>
                  <a:noFill/>
                </a:ln>
                <a:solidFill>
                  <a:srgbClr val="000000"/>
                </a:solidFill>
                <a:effectLst/>
                <a:uLnTx/>
                <a:uFillTx/>
                <a:latin typeface="Titillium Web" panose="00000500000000000000" pitchFamily="2" charset="0"/>
                <a:ea typeface="Calibri" panose="020F0502020204030204" pitchFamily="34" charset="0"/>
                <a:cs typeface="+mn-cs"/>
              </a:rPr>
              <a:t> </a:t>
            </a:r>
            <a:r>
              <a:rPr kumimoji="0" lang="it-IT" b="1" i="0" u="none" strike="noStrike" kern="1200" cap="none" spc="0" normalizeH="0" noProof="0" dirty="0">
                <a:ln>
                  <a:noFill/>
                </a:ln>
                <a:solidFill>
                  <a:srgbClr val="000000"/>
                </a:solidFill>
                <a:effectLst/>
                <a:uLnTx/>
                <a:uFillTx/>
                <a:latin typeface="Titillium Web" panose="00000500000000000000" pitchFamily="2" charset="0"/>
                <a:ea typeface="Calibri" panose="020F0502020204030204" pitchFamily="34" charset="0"/>
                <a:cs typeface="+mn-cs"/>
              </a:rPr>
              <a:t> </a:t>
            </a:r>
          </a:p>
          <a:p>
            <a:pPr>
              <a:lnSpc>
                <a:spcPct val="150000"/>
              </a:lnSpc>
            </a:pPr>
            <a:endParaRPr lang="it-IT" sz="2000" dirty="0">
              <a:latin typeface="Titillium Web" panose="00000500000000000000" pitchFamily="2" charset="0"/>
            </a:endParaRPr>
          </a:p>
        </p:txBody>
      </p:sp>
      <p:sp>
        <p:nvSpPr>
          <p:cNvPr id="10" name="Segnaposto numero diapositiva 2">
            <a:extLst>
              <a:ext uri="{FF2B5EF4-FFF2-40B4-BE49-F238E27FC236}">
                <a16:creationId xmlns:a16="http://schemas.microsoft.com/office/drawing/2014/main" id="{A90A7543-5FE9-448C-A5B3-3E1B83BC730C}"/>
              </a:ext>
            </a:extLst>
          </p:cNvPr>
          <p:cNvSpPr txBox="1">
            <a:spLocks/>
          </p:cNvSpPr>
          <p:nvPr/>
        </p:nvSpPr>
        <p:spPr>
          <a:xfrm>
            <a:off x="17137855" y="9554359"/>
            <a:ext cx="1300163" cy="547688"/>
          </a:xfrm>
          <a:prstGeom prst="rect">
            <a:avLst/>
          </a:prstGeom>
        </p:spPr>
        <p:txBody>
          <a:bodyPr vert="horz" lIns="91440" tIns="45720" rIns="91440" bIns="45720" rtlCol="0" anchor="ctr"/>
          <a:lstStyle>
            <a:lvl1pPr marL="0" algn="l" defTabSz="914400" rtl="0" eaLnBrk="1" latinLnBrk="0" hangingPunct="1">
              <a:defRPr sz="1800" b="1" i="0" kern="1200">
                <a:solidFill>
                  <a:srgbClr val="2F6DD5"/>
                </a:solidFill>
                <a:latin typeface="Titillium Web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221AAB-2B63-824F-A124-88DC2873D25D}" type="slidenum">
              <a:rPr lang="en-IT" smtClean="0"/>
              <a:pPr/>
              <a:t>7</a:t>
            </a:fld>
            <a:endParaRPr lang="en-IT" dirty="0"/>
          </a:p>
        </p:txBody>
      </p:sp>
    </p:spTree>
    <p:extLst>
      <p:ext uri="{BB962C8B-B14F-4D97-AF65-F5344CB8AC3E}">
        <p14:creationId xmlns:p14="http://schemas.microsoft.com/office/powerpoint/2010/main" val="190896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a:extLst>
              <a:ext uri="{FF2B5EF4-FFF2-40B4-BE49-F238E27FC236}">
                <a16:creationId xmlns:a16="http://schemas.microsoft.com/office/drawing/2014/main" id="{BA09AC48-150C-4F56-8EEF-40C402D26DD3}"/>
              </a:ext>
            </a:extLst>
          </p:cNvPr>
          <p:cNvGraphicFramePr>
            <a:graphicFrameLocks noGrp="1"/>
          </p:cNvGraphicFramePr>
          <p:nvPr>
            <p:extLst>
              <p:ext uri="{D42A27DB-BD31-4B8C-83A1-F6EECF244321}">
                <p14:modId xmlns:p14="http://schemas.microsoft.com/office/powerpoint/2010/main" val="2768011655"/>
              </p:ext>
            </p:extLst>
          </p:nvPr>
        </p:nvGraphicFramePr>
        <p:xfrm>
          <a:off x="506877" y="1207008"/>
          <a:ext cx="8946612" cy="2292280"/>
        </p:xfrm>
        <a:graphic>
          <a:graphicData uri="http://schemas.openxmlformats.org/drawingml/2006/table">
            <a:tbl>
              <a:tblPr firstRow="1" firstCol="1" bandRow="1"/>
              <a:tblGrid>
                <a:gridCol w="2506447">
                  <a:extLst>
                    <a:ext uri="{9D8B030D-6E8A-4147-A177-3AD203B41FA5}">
                      <a16:colId xmlns:a16="http://schemas.microsoft.com/office/drawing/2014/main" val="3356361382"/>
                    </a:ext>
                  </a:extLst>
                </a:gridCol>
                <a:gridCol w="2506447">
                  <a:extLst>
                    <a:ext uri="{9D8B030D-6E8A-4147-A177-3AD203B41FA5}">
                      <a16:colId xmlns:a16="http://schemas.microsoft.com/office/drawing/2014/main" val="3994350043"/>
                    </a:ext>
                  </a:extLst>
                </a:gridCol>
                <a:gridCol w="2149407">
                  <a:extLst>
                    <a:ext uri="{9D8B030D-6E8A-4147-A177-3AD203B41FA5}">
                      <a16:colId xmlns:a16="http://schemas.microsoft.com/office/drawing/2014/main" val="550879185"/>
                    </a:ext>
                  </a:extLst>
                </a:gridCol>
                <a:gridCol w="1784311">
                  <a:extLst>
                    <a:ext uri="{9D8B030D-6E8A-4147-A177-3AD203B41FA5}">
                      <a16:colId xmlns:a16="http://schemas.microsoft.com/office/drawing/2014/main" val="3915593888"/>
                    </a:ext>
                  </a:extLst>
                </a:gridCol>
              </a:tblGrid>
              <a:tr h="522533">
                <a:tc gridSpan="4">
                  <a:txBody>
                    <a:bodyPr/>
                    <a:lstStyle/>
                    <a:p>
                      <a:pPr algn="ctr">
                        <a:lnSpc>
                          <a:spcPts val="1600"/>
                        </a:lnSpc>
                        <a:spcAft>
                          <a:spcPts val="800"/>
                        </a:spcAft>
                      </a:pPr>
                      <a:r>
                        <a:rPr lang="it-IT" sz="2400" b="1" spc="20" baseline="0" dirty="0">
                          <a:solidFill>
                            <a:srgbClr val="002060"/>
                          </a:solidFill>
                          <a:effectLst/>
                          <a:latin typeface="Titillium Web" panose="00000500000000000000" pitchFamily="2" charset="0"/>
                          <a:ea typeface="MS Gothic" panose="020B0609070205080204" pitchFamily="49" charset="-128"/>
                          <a:cs typeface="Titillium Web" panose="00000500000000000000" pitchFamily="2" charset="0"/>
                        </a:rPr>
                        <a:t>Reddito di Libertà</a:t>
                      </a:r>
                      <a:endParaRPr lang="it-IT" sz="2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solidFill>
                      <a:srgbClr val="B4C6E7"/>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11522426"/>
                  </a:ext>
                </a:extLst>
              </a:tr>
              <a:tr h="690102">
                <a:tc>
                  <a:txBody>
                    <a:bodyPr/>
                    <a:lstStyle/>
                    <a:p>
                      <a:pPr>
                        <a:lnSpc>
                          <a:spcPct val="107000"/>
                        </a:lnSpc>
                      </a:pPr>
                      <a:endParaRPr lang="it-IT" sz="2000" b="0" i="0" baseline="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7000"/>
                        </a:lnSpc>
                      </a:pPr>
                      <a:r>
                        <a:rPr lang="it-IT" sz="2000" b="1" i="0" baseline="0" dirty="0">
                          <a:solidFill>
                            <a:schemeClr val="tx1"/>
                          </a:solidFill>
                          <a:effectLst/>
                          <a:latin typeface="Calibri" panose="020F0502020204030204" pitchFamily="34" charset="0"/>
                          <a:cs typeface="Times New Roman" panose="02020603050405020304" pitchFamily="18" charset="0"/>
                        </a:rPr>
                        <a:t>2021</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BA9EC"/>
                    </a:solidFill>
                  </a:tcPr>
                </a:tc>
                <a:tc>
                  <a:txBody>
                    <a:bodyPr/>
                    <a:lstStyle/>
                    <a:p>
                      <a:pPr>
                        <a:lnSpc>
                          <a:spcPts val="1600"/>
                        </a:lnSpc>
                        <a:spcAft>
                          <a:spcPts val="800"/>
                        </a:spcAft>
                      </a:pPr>
                      <a:r>
                        <a:rPr lang="it-IT" sz="2000" b="1" i="0" spc="20" baseline="0" dirty="0">
                          <a:solidFill>
                            <a:schemeClr val="tx1"/>
                          </a:solidFill>
                          <a:effectLst/>
                          <a:latin typeface="Titillium Web" panose="00000500000000000000" pitchFamily="2" charset="0"/>
                          <a:ea typeface="MS Gothic" panose="020B0609070205080204" pitchFamily="49" charset="-128"/>
                          <a:cs typeface="Titillium Web" panose="00000500000000000000" pitchFamily="2" charset="0"/>
                        </a:rPr>
                        <a:t>2022</a:t>
                      </a:r>
                      <a:endParaRPr lang="it-IT" sz="2000" b="1" i="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BA9EC"/>
                    </a:solidFill>
                  </a:tcPr>
                </a:tc>
                <a:tc>
                  <a:txBody>
                    <a:bodyPr/>
                    <a:lstStyle/>
                    <a:p>
                      <a:pPr>
                        <a:lnSpc>
                          <a:spcPts val="1600"/>
                        </a:lnSpc>
                        <a:spcAft>
                          <a:spcPts val="800"/>
                        </a:spcAft>
                      </a:pPr>
                      <a:r>
                        <a:rPr lang="it-IT" sz="2000" b="1" i="0" spc="20" baseline="0" dirty="0">
                          <a:solidFill>
                            <a:schemeClr val="tx1"/>
                          </a:solidFill>
                          <a:effectLst/>
                          <a:latin typeface="Titillium Web" panose="00000500000000000000" pitchFamily="2" charset="0"/>
                          <a:ea typeface="MS Gothic" panose="020B0609070205080204" pitchFamily="49" charset="-128"/>
                          <a:cs typeface="Titillium Web" panose="00000500000000000000" pitchFamily="2" charset="0"/>
                        </a:rPr>
                        <a:t>2023</a:t>
                      </a:r>
                      <a:endParaRPr lang="it-IT" sz="2000" b="1" i="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BA9EC"/>
                    </a:solidFill>
                  </a:tcPr>
                </a:tc>
                <a:extLst>
                  <a:ext uri="{0D108BD9-81ED-4DB2-BD59-A6C34878D82A}">
                    <a16:rowId xmlns:a16="http://schemas.microsoft.com/office/drawing/2014/main" val="1084987482"/>
                  </a:ext>
                </a:extLst>
              </a:tr>
              <a:tr h="524857">
                <a:tc>
                  <a:txBody>
                    <a:bodyPr/>
                    <a:lstStyle/>
                    <a:p>
                      <a:pPr>
                        <a:lnSpc>
                          <a:spcPts val="1600"/>
                        </a:lnSpc>
                        <a:spcAft>
                          <a:spcPts val="800"/>
                        </a:spcAft>
                      </a:pPr>
                      <a:r>
                        <a:rPr lang="it-IT" sz="2000" b="0" i="0" spc="20" baseline="0" dirty="0">
                          <a:solidFill>
                            <a:schemeClr val="tx1"/>
                          </a:solidFill>
                          <a:effectLst/>
                          <a:latin typeface="Titillium Web" panose="00000500000000000000" pitchFamily="2" charset="0"/>
                          <a:ea typeface="MS Gothic" panose="020B0609070205080204" pitchFamily="49" charset="-128"/>
                          <a:cs typeface="Titillium Web" panose="00000500000000000000" pitchFamily="2" charset="0"/>
                        </a:rPr>
                        <a:t>Rimini</a:t>
                      </a:r>
                      <a:endParaRPr lang="it-IT" sz="2000" b="0" i="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4F7"/>
                    </a:solidFill>
                  </a:tcPr>
                </a:tc>
                <a:tc>
                  <a:txBody>
                    <a:bodyPr/>
                    <a:lstStyle/>
                    <a:p>
                      <a:pPr>
                        <a:lnSpc>
                          <a:spcPts val="1600"/>
                        </a:lnSpc>
                        <a:spcAft>
                          <a:spcPts val="800"/>
                        </a:spcAft>
                      </a:pPr>
                      <a:r>
                        <a:rPr lang="it-IT" sz="2000" b="0" i="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ts val="1600"/>
                        </a:lnSpc>
                        <a:spcAft>
                          <a:spcPts val="800"/>
                        </a:spcAft>
                      </a:pPr>
                      <a:r>
                        <a:rPr lang="it-IT" sz="2000" b="0" i="0" spc="20" baseline="0" dirty="0">
                          <a:solidFill>
                            <a:schemeClr val="tx1"/>
                          </a:solidFill>
                          <a:effectLst/>
                          <a:latin typeface="Titillium Web" panose="00000500000000000000" pitchFamily="2" charset="0"/>
                          <a:ea typeface="MS Gothic" panose="020B0609070205080204" pitchFamily="49" charset="-128"/>
                          <a:cs typeface="Times New Roman" panose="02020603050405020304" pitchFamily="18" charset="0"/>
                        </a:rPr>
                        <a:t>22</a:t>
                      </a:r>
                      <a:endParaRPr lang="it-IT" sz="2000" b="0" i="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ts val="1600"/>
                        </a:lnSpc>
                        <a:spcAft>
                          <a:spcPts val="800"/>
                        </a:spcAft>
                      </a:pPr>
                      <a:r>
                        <a:rPr lang="it-IT" sz="2000" b="0" i="0" spc="20" baseline="0" dirty="0">
                          <a:solidFill>
                            <a:schemeClr val="tx1"/>
                          </a:solidFill>
                          <a:effectLst/>
                          <a:latin typeface="Titillium Web" panose="00000500000000000000" pitchFamily="2" charset="0"/>
                          <a:ea typeface="MS Gothic" panose="020B0609070205080204" pitchFamily="49" charset="-128"/>
                          <a:cs typeface="Times New Roman" panose="02020603050405020304" pitchFamily="18" charset="0"/>
                        </a:rPr>
                        <a:t>50</a:t>
                      </a:r>
                      <a:endParaRPr lang="it-IT" sz="2000" b="0" i="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37552441"/>
                  </a:ext>
                </a:extLst>
              </a:tr>
              <a:tr h="554788">
                <a:tc>
                  <a:txBody>
                    <a:bodyPr/>
                    <a:lstStyle/>
                    <a:p>
                      <a:pPr>
                        <a:lnSpc>
                          <a:spcPts val="1600"/>
                        </a:lnSpc>
                        <a:spcAft>
                          <a:spcPts val="800"/>
                        </a:spcAft>
                      </a:pPr>
                      <a:r>
                        <a:rPr lang="it-IT" sz="2000" b="0" i="0" spc="20" baseline="0" dirty="0">
                          <a:solidFill>
                            <a:schemeClr val="tx1"/>
                          </a:solidFill>
                          <a:effectLst/>
                          <a:latin typeface="Titillium Web" panose="00000500000000000000" pitchFamily="2" charset="0"/>
                          <a:ea typeface="MS Gothic" panose="020B0609070205080204" pitchFamily="49" charset="-128"/>
                          <a:cs typeface="Titillium Web" panose="00000500000000000000" pitchFamily="2" charset="0"/>
                        </a:rPr>
                        <a:t>Regione Emilia-Romagna</a:t>
                      </a:r>
                      <a:endParaRPr lang="it-IT" sz="2000" b="0" i="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4F7"/>
                    </a:solidFill>
                  </a:tcPr>
                </a:tc>
                <a:tc>
                  <a:txBody>
                    <a:bodyPr/>
                    <a:lstStyle/>
                    <a:p>
                      <a:pPr>
                        <a:lnSpc>
                          <a:spcPts val="1600"/>
                        </a:lnSpc>
                        <a:spcAft>
                          <a:spcPts val="800"/>
                        </a:spcAft>
                      </a:pPr>
                      <a:r>
                        <a:rPr lang="it-IT" sz="2000" b="0" i="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237</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ts val="1600"/>
                        </a:lnSpc>
                        <a:spcAft>
                          <a:spcPts val="800"/>
                        </a:spcAft>
                      </a:pPr>
                      <a:r>
                        <a:rPr lang="it-IT" sz="2000" b="0" i="0" spc="20" baseline="0" dirty="0">
                          <a:solidFill>
                            <a:schemeClr val="tx1"/>
                          </a:solidFill>
                          <a:effectLst/>
                          <a:latin typeface="Titillium Web" panose="00000500000000000000" pitchFamily="2" charset="0"/>
                          <a:ea typeface="MS Gothic" panose="020B0609070205080204" pitchFamily="49" charset="-128"/>
                          <a:cs typeface="Titillium Web" panose="00000500000000000000" pitchFamily="2" charset="0"/>
                        </a:rPr>
                        <a:t>206</a:t>
                      </a:r>
                      <a:endParaRPr lang="it-IT" sz="2000" b="0" i="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ts val="1600"/>
                        </a:lnSpc>
                        <a:spcAft>
                          <a:spcPts val="800"/>
                        </a:spcAft>
                      </a:pPr>
                      <a:r>
                        <a:rPr lang="it-IT" sz="2000" b="0" i="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188</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23625615"/>
                  </a:ext>
                </a:extLst>
              </a:tr>
            </a:tbl>
          </a:graphicData>
        </a:graphic>
      </p:graphicFrame>
      <p:graphicFrame>
        <p:nvGraphicFramePr>
          <p:cNvPr id="2" name="Tabella 1">
            <a:extLst>
              <a:ext uri="{FF2B5EF4-FFF2-40B4-BE49-F238E27FC236}">
                <a16:creationId xmlns:a16="http://schemas.microsoft.com/office/drawing/2014/main" id="{CF8AA679-6B7C-453A-8E7F-EC5F1056522B}"/>
              </a:ext>
            </a:extLst>
          </p:cNvPr>
          <p:cNvGraphicFramePr>
            <a:graphicFrameLocks noGrp="1"/>
          </p:cNvGraphicFramePr>
          <p:nvPr>
            <p:extLst>
              <p:ext uri="{D42A27DB-BD31-4B8C-83A1-F6EECF244321}">
                <p14:modId xmlns:p14="http://schemas.microsoft.com/office/powerpoint/2010/main" val="675569236"/>
              </p:ext>
            </p:extLst>
          </p:nvPr>
        </p:nvGraphicFramePr>
        <p:xfrm>
          <a:off x="506877" y="4445392"/>
          <a:ext cx="8946612" cy="4714148"/>
        </p:xfrm>
        <a:graphic>
          <a:graphicData uri="http://schemas.openxmlformats.org/drawingml/2006/table">
            <a:tbl>
              <a:tblPr firstRow="1" firstCol="1" bandRow="1"/>
              <a:tblGrid>
                <a:gridCol w="3623819">
                  <a:extLst>
                    <a:ext uri="{9D8B030D-6E8A-4147-A177-3AD203B41FA5}">
                      <a16:colId xmlns:a16="http://schemas.microsoft.com/office/drawing/2014/main" val="1976329667"/>
                    </a:ext>
                  </a:extLst>
                </a:gridCol>
                <a:gridCol w="2409406">
                  <a:extLst>
                    <a:ext uri="{9D8B030D-6E8A-4147-A177-3AD203B41FA5}">
                      <a16:colId xmlns:a16="http://schemas.microsoft.com/office/drawing/2014/main" val="972736999"/>
                    </a:ext>
                  </a:extLst>
                </a:gridCol>
                <a:gridCol w="2913387">
                  <a:extLst>
                    <a:ext uri="{9D8B030D-6E8A-4147-A177-3AD203B41FA5}">
                      <a16:colId xmlns:a16="http://schemas.microsoft.com/office/drawing/2014/main" val="3104910840"/>
                    </a:ext>
                  </a:extLst>
                </a:gridCol>
              </a:tblGrid>
              <a:tr h="393894">
                <a:tc gridSpan="3">
                  <a:txBody>
                    <a:bodyPr/>
                    <a:lstStyle/>
                    <a:p>
                      <a:pPr algn="ctr">
                        <a:lnSpc>
                          <a:spcPct val="107000"/>
                        </a:lnSpc>
                      </a:pPr>
                      <a:r>
                        <a:rPr lang="it-IT" sz="2400" b="1" dirty="0">
                          <a:solidFill>
                            <a:srgbClr val="000000"/>
                          </a:solidFill>
                          <a:effectLst/>
                          <a:highlight>
                            <a:srgbClr val="7BA9EC"/>
                          </a:highlight>
                          <a:latin typeface="Titillium Web" panose="00000500000000000000" pitchFamily="2" charset="0"/>
                          <a:ea typeface="Calibri" panose="020F0502020204030204" pitchFamily="34" charset="0"/>
                          <a:cs typeface="Times New Roman" panose="02020603050405020304" pitchFamily="18" charset="0"/>
                        </a:rPr>
                        <a:t>Congedo indennizzato per le donne vittime di violenza di genere</a:t>
                      </a:r>
                      <a:endParaRPr lang="it-IT" sz="2400" dirty="0">
                        <a:effectLst/>
                        <a:highlight>
                          <a:srgbClr val="7BA9EC"/>
                        </a:highlight>
                        <a:latin typeface="Calibri" panose="020F0502020204030204" pitchFamily="34" charset="0"/>
                        <a:ea typeface="Calibri" panose="020F0502020204030204" pitchFamily="34" charset="0"/>
                        <a:cs typeface="Times New Roman" panose="02020603050405020304" pitchFamily="18" charset="0"/>
                      </a:endParaRPr>
                    </a:p>
                  </a:txBody>
                  <a:tcPr marL="40973" marR="40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331611578"/>
                  </a:ext>
                </a:extLst>
              </a:tr>
              <a:tr h="159983">
                <a:tc gridSpan="3">
                  <a:txBody>
                    <a:bodyPr/>
                    <a:lstStyle/>
                    <a:p>
                      <a:pPr algn="ctr">
                        <a:lnSpc>
                          <a:spcPct val="107000"/>
                        </a:lnSpc>
                      </a:pP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973" marR="40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110537700"/>
                  </a:ext>
                </a:extLst>
              </a:tr>
              <a:tr h="711558">
                <a:tc>
                  <a:txBody>
                    <a:bodyPr/>
                    <a:lstStyle/>
                    <a:p>
                      <a:pPr>
                        <a:lnSpc>
                          <a:spcPct val="107000"/>
                        </a:lnSpc>
                      </a:pPr>
                      <a:r>
                        <a:rPr lang="it-IT" sz="15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anno 2022</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973" marR="40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BA9EC"/>
                    </a:solidFill>
                  </a:tcPr>
                </a:tc>
                <a:tc>
                  <a:txBody>
                    <a:bodyPr/>
                    <a:lstStyle/>
                    <a:p>
                      <a:pPr algn="ctr">
                        <a:lnSpc>
                          <a:spcPct val="107000"/>
                        </a:lnSpc>
                      </a:pPr>
                      <a:r>
                        <a:rPr lang="it-IT" sz="15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DOMANDE</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973" marR="40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BA9EC"/>
                    </a:solidFill>
                  </a:tcPr>
                </a:tc>
                <a:tc>
                  <a:txBody>
                    <a:bodyPr/>
                    <a:lstStyle/>
                    <a:p>
                      <a:pPr algn="ctr">
                        <a:lnSpc>
                          <a:spcPct val="107000"/>
                        </a:lnSpc>
                      </a:pPr>
                      <a:r>
                        <a:rPr lang="it-IT" sz="15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PROPONENTI</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973" marR="40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BA9EC"/>
                    </a:solidFill>
                  </a:tcPr>
                </a:tc>
                <a:extLst>
                  <a:ext uri="{0D108BD9-81ED-4DB2-BD59-A6C34878D82A}">
                    <a16:rowId xmlns:a16="http://schemas.microsoft.com/office/drawing/2014/main" val="3971442109"/>
                  </a:ext>
                </a:extLst>
              </a:tr>
              <a:tr h="310888">
                <a:tc>
                  <a:txBody>
                    <a:bodyPr/>
                    <a:lstStyle/>
                    <a:p>
                      <a:pPr>
                        <a:lnSpc>
                          <a:spcPct val="107000"/>
                        </a:lnSpc>
                      </a:pPr>
                      <a:r>
                        <a:rPr lang="it-IT"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BOLOGNA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0973" marR="409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pPr>
                      <a:r>
                        <a:rPr lang="it-IT"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57</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0973" marR="40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pPr>
                      <a:r>
                        <a:rPr lang="it-IT" sz="15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22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973" marR="40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4196415"/>
                  </a:ext>
                </a:extLst>
              </a:tr>
              <a:tr h="310888">
                <a:tc>
                  <a:txBody>
                    <a:bodyPr/>
                    <a:lstStyle/>
                    <a:p>
                      <a:pPr>
                        <a:lnSpc>
                          <a:spcPct val="107000"/>
                        </a:lnSpc>
                      </a:pPr>
                      <a:r>
                        <a:rPr lang="it-IT" sz="18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FERRARA</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0973" marR="409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pPr>
                      <a:r>
                        <a:rPr lang="it-IT"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13</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0973" marR="40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pPr>
                      <a:r>
                        <a:rPr lang="it-IT" sz="15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12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973" marR="40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5737837"/>
                  </a:ext>
                </a:extLst>
              </a:tr>
              <a:tr h="310888">
                <a:tc>
                  <a:txBody>
                    <a:bodyPr/>
                    <a:lstStyle/>
                    <a:p>
                      <a:pPr>
                        <a:lnSpc>
                          <a:spcPct val="107000"/>
                        </a:lnSpc>
                      </a:pPr>
                      <a:r>
                        <a:rPr lang="it-IT" sz="18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FORLI' CESENA</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0973" marR="409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pPr>
                      <a:r>
                        <a:rPr lang="it-IT"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15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0973" marR="40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pPr>
                      <a:r>
                        <a:rPr lang="it-IT" sz="15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5</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973" marR="40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7899239"/>
                  </a:ext>
                </a:extLst>
              </a:tr>
              <a:tr h="310888">
                <a:tc>
                  <a:txBody>
                    <a:bodyPr/>
                    <a:lstStyle/>
                    <a:p>
                      <a:pPr>
                        <a:lnSpc>
                          <a:spcPct val="107000"/>
                        </a:lnSpc>
                      </a:pPr>
                      <a:r>
                        <a:rPr lang="it-IT" sz="18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MODENA</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0973" marR="409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pPr>
                      <a:r>
                        <a:rPr lang="it-IT"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21</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0973" marR="40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pPr>
                      <a:r>
                        <a:rPr lang="it-IT" sz="15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17</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973" marR="40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6513079"/>
                  </a:ext>
                </a:extLst>
              </a:tr>
              <a:tr h="310888">
                <a:tc>
                  <a:txBody>
                    <a:bodyPr/>
                    <a:lstStyle/>
                    <a:p>
                      <a:pPr>
                        <a:lnSpc>
                          <a:spcPct val="107000"/>
                        </a:lnSpc>
                      </a:pPr>
                      <a:r>
                        <a:rPr lang="it-IT"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PARMA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0973" marR="409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pPr>
                      <a:r>
                        <a:rPr lang="it-IT"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19</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0973" marR="40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pPr>
                      <a:r>
                        <a:rPr lang="it-IT" sz="15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9</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973" marR="40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5502486"/>
                  </a:ext>
                </a:extLst>
              </a:tr>
              <a:tr h="310888">
                <a:tc>
                  <a:txBody>
                    <a:bodyPr/>
                    <a:lstStyle/>
                    <a:p>
                      <a:pPr>
                        <a:lnSpc>
                          <a:spcPct val="107000"/>
                        </a:lnSpc>
                      </a:pPr>
                      <a:r>
                        <a:rPr lang="it-IT" sz="18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PIACENZA</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0973" marR="409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pPr>
                      <a:r>
                        <a:rPr lang="it-IT"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0973" marR="40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pPr>
                      <a:r>
                        <a:rPr lang="it-IT" sz="15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0</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973" marR="40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3262537"/>
                  </a:ext>
                </a:extLst>
              </a:tr>
              <a:tr h="310888">
                <a:tc>
                  <a:txBody>
                    <a:bodyPr/>
                    <a:lstStyle/>
                    <a:p>
                      <a:pPr>
                        <a:lnSpc>
                          <a:spcPct val="107000"/>
                        </a:lnSpc>
                      </a:pPr>
                      <a:r>
                        <a:rPr lang="it-IT" sz="18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RAVENNA</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0973" marR="409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pPr>
                      <a:r>
                        <a:rPr lang="it-IT"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11</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0973" marR="40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pPr>
                      <a:r>
                        <a:rPr lang="it-IT" sz="15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5</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973" marR="40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3611614"/>
                  </a:ext>
                </a:extLst>
              </a:tr>
              <a:tr h="387046">
                <a:tc>
                  <a:txBody>
                    <a:bodyPr/>
                    <a:lstStyle/>
                    <a:p>
                      <a:pPr>
                        <a:lnSpc>
                          <a:spcPct val="107000"/>
                        </a:lnSpc>
                      </a:pPr>
                      <a:r>
                        <a:rPr lang="it-IT"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REGGIO EMILIA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0973" marR="409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pPr>
                      <a:r>
                        <a:rPr lang="it-IT"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6</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0973" marR="40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pPr>
                      <a:r>
                        <a:rPr lang="it-IT" sz="15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6</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973" marR="40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2907190"/>
                  </a:ext>
                </a:extLst>
              </a:tr>
              <a:tr h="316836">
                <a:tc>
                  <a:txBody>
                    <a:bodyPr/>
                    <a:lstStyle/>
                    <a:p>
                      <a:pPr>
                        <a:lnSpc>
                          <a:spcPct val="107000"/>
                        </a:lnSpc>
                      </a:pPr>
                      <a:r>
                        <a:rPr lang="it-IT" sz="2000" b="1"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RIMINI</a:t>
                      </a:r>
                      <a:endParaRPr lang="it-IT"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973" marR="409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pPr>
                      <a:r>
                        <a:rPr lang="it-IT" sz="1800" b="1"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2</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973" marR="40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pPr>
                      <a:r>
                        <a:rPr lang="it-IT" sz="15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2</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973" marR="40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0133253"/>
                  </a:ext>
                </a:extLst>
              </a:tr>
              <a:tr h="310888">
                <a:tc>
                  <a:txBody>
                    <a:bodyPr/>
                    <a:lstStyle/>
                    <a:p>
                      <a:pPr>
                        <a:lnSpc>
                          <a:spcPct val="107000"/>
                        </a:lnSpc>
                      </a:pPr>
                      <a:endParaRPr lang="it-IT" sz="1000">
                        <a:effectLst/>
                        <a:latin typeface="Calibri" panose="020F0502020204030204" pitchFamily="34" charset="0"/>
                        <a:cs typeface="Times New Roman" panose="02020603050405020304" pitchFamily="18" charset="0"/>
                      </a:endParaRPr>
                    </a:p>
                  </a:txBody>
                  <a:tcPr marL="40973" marR="4097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it-IT" sz="1000">
                        <a:effectLst/>
                        <a:latin typeface="Calibri" panose="020F0502020204030204" pitchFamily="34" charset="0"/>
                        <a:cs typeface="Times New Roman" panose="02020603050405020304" pitchFamily="18" charset="0"/>
                      </a:endParaRPr>
                    </a:p>
                  </a:txBody>
                  <a:tcPr marL="40973" marR="4097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it-IT" sz="1000">
                        <a:effectLst/>
                        <a:latin typeface="Calibri" panose="020F0502020204030204" pitchFamily="34" charset="0"/>
                        <a:cs typeface="Times New Roman" panose="02020603050405020304" pitchFamily="18" charset="0"/>
                      </a:endParaRPr>
                    </a:p>
                  </a:txBody>
                  <a:tcPr marL="40973" marR="40973"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11831692"/>
                  </a:ext>
                </a:extLst>
              </a:tr>
              <a:tr h="257727">
                <a:tc>
                  <a:txBody>
                    <a:bodyPr/>
                    <a:lstStyle/>
                    <a:p>
                      <a:pPr algn="ctr">
                        <a:lnSpc>
                          <a:spcPct val="107000"/>
                        </a:lnSpc>
                      </a:pPr>
                      <a:r>
                        <a:rPr lang="it-IT" sz="1500" b="1"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Totale domande</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973" marR="409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pPr>
                      <a:r>
                        <a:rPr lang="it-IT" sz="1500" b="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144</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973" marR="40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07000"/>
                        </a:lnSpc>
                      </a:pPr>
                      <a:endParaRPr lang="it-IT" sz="1000" dirty="0">
                        <a:effectLst/>
                        <a:latin typeface="Calibri" panose="020F0502020204030204" pitchFamily="34" charset="0"/>
                        <a:cs typeface="Times New Roman" panose="02020603050405020304" pitchFamily="18" charset="0"/>
                      </a:endParaRPr>
                    </a:p>
                  </a:txBody>
                  <a:tcPr marL="40973" marR="40973"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86677188"/>
                  </a:ext>
                </a:extLst>
              </a:tr>
            </a:tbl>
          </a:graphicData>
        </a:graphic>
      </p:graphicFrame>
      <p:sp>
        <p:nvSpPr>
          <p:cNvPr id="3" name="CasellaDiTesto 2">
            <a:extLst>
              <a:ext uri="{FF2B5EF4-FFF2-40B4-BE49-F238E27FC236}">
                <a16:creationId xmlns:a16="http://schemas.microsoft.com/office/drawing/2014/main" id="{2C7E5D3C-F32E-4742-9342-38718E73BEBD}"/>
              </a:ext>
            </a:extLst>
          </p:cNvPr>
          <p:cNvSpPr txBox="1"/>
          <p:nvPr/>
        </p:nvSpPr>
        <p:spPr>
          <a:xfrm>
            <a:off x="9976281" y="1167162"/>
            <a:ext cx="6217920" cy="2208297"/>
          </a:xfrm>
          <a:prstGeom prst="rect">
            <a:avLst/>
          </a:prstGeom>
          <a:noFill/>
        </p:spPr>
        <p:txBody>
          <a:bodyPr wrap="square" rtlCol="0">
            <a:spAutoFit/>
          </a:bodyPr>
          <a:lstStyle/>
          <a:p>
            <a:r>
              <a:rPr lang="it-IT" sz="2000" b="1" dirty="0">
                <a:solidFill>
                  <a:srgbClr val="000000"/>
                </a:solidFill>
                <a:effectLst/>
                <a:latin typeface="Calibri" panose="020F0502020204030204" pitchFamily="34" charset="0"/>
                <a:ea typeface="Calibri" panose="020F0502020204030204" pitchFamily="34" charset="0"/>
              </a:rPr>
              <a:t>Finanziamento Reddito di libertà  </a:t>
            </a:r>
          </a:p>
          <a:p>
            <a:pPr>
              <a:lnSpc>
                <a:spcPct val="150000"/>
              </a:lnSpc>
            </a:pPr>
            <a:r>
              <a:rPr lang="it-IT" sz="2000" dirty="0">
                <a:solidFill>
                  <a:schemeClr val="tx1"/>
                </a:solidFill>
                <a:effectLst/>
                <a:latin typeface="Titillium Web" panose="00000500000000000000" pitchFamily="2" charset="0"/>
                <a:ea typeface="Calibri" panose="020F0502020204030204" pitchFamily="34" charset="0"/>
                <a:cs typeface="Times New Roman" panose="02020603050405020304" pitchFamily="18" charset="0"/>
              </a:rPr>
              <a:t>Il comma 187 della legge di bilancio 2024 prevede un finanziamento permanente, pari a </a:t>
            </a:r>
            <a:r>
              <a:rPr lang="it-IT" sz="2000" b="1" dirty="0">
                <a:solidFill>
                  <a:schemeClr val="tx1"/>
                </a:solidFill>
                <a:effectLst/>
                <a:latin typeface="Titillium Web" panose="00000500000000000000" pitchFamily="2" charset="0"/>
                <a:ea typeface="Calibri" panose="020F0502020204030204" pitchFamily="34" charset="0"/>
                <a:cs typeface="Times New Roman" panose="02020603050405020304" pitchFamily="18" charset="0"/>
              </a:rPr>
              <a:t>10 milioni di euro </a:t>
            </a:r>
            <a:r>
              <a:rPr lang="it-IT" sz="2000" dirty="0">
                <a:solidFill>
                  <a:schemeClr val="tx1"/>
                </a:solidFill>
                <a:effectLst/>
                <a:latin typeface="Titillium Web" panose="00000500000000000000" pitchFamily="2" charset="0"/>
                <a:ea typeface="Calibri" panose="020F0502020204030204" pitchFamily="34" charset="0"/>
                <a:cs typeface="Times New Roman" panose="02020603050405020304" pitchFamily="18" charset="0"/>
              </a:rPr>
              <a:t>per ciascuno degli anni </a:t>
            </a:r>
            <a:r>
              <a:rPr lang="it-IT" sz="2000" b="1" dirty="0">
                <a:solidFill>
                  <a:schemeClr val="tx1"/>
                </a:solidFill>
                <a:effectLst/>
                <a:latin typeface="Titillium Web" panose="00000500000000000000" pitchFamily="2" charset="0"/>
                <a:ea typeface="Calibri" panose="020F0502020204030204" pitchFamily="34" charset="0"/>
                <a:cs typeface="Times New Roman" panose="02020603050405020304" pitchFamily="18" charset="0"/>
              </a:rPr>
              <a:t>2024-2026</a:t>
            </a:r>
            <a:r>
              <a:rPr lang="it-IT" sz="2000" dirty="0">
                <a:solidFill>
                  <a:schemeClr val="tx1"/>
                </a:solidFill>
                <a:effectLst/>
                <a:latin typeface="Titillium Web" panose="00000500000000000000" pitchFamily="2" charset="0"/>
                <a:ea typeface="Calibri" panose="020F0502020204030204" pitchFamily="34" charset="0"/>
                <a:cs typeface="Times New Roman" panose="02020603050405020304" pitchFamily="18" charset="0"/>
              </a:rPr>
              <a:t> e a 6 milioni annui a decorrere dal 2027</a:t>
            </a:r>
            <a:endParaRPr lang="it-IT" sz="2000" dirty="0">
              <a:latin typeface="Titillium Web" panose="00000500000000000000" pitchFamily="2" charset="0"/>
            </a:endParaRPr>
          </a:p>
        </p:txBody>
      </p:sp>
      <p:sp>
        <p:nvSpPr>
          <p:cNvPr id="4" name="CasellaDiTesto 3">
            <a:extLst>
              <a:ext uri="{FF2B5EF4-FFF2-40B4-BE49-F238E27FC236}">
                <a16:creationId xmlns:a16="http://schemas.microsoft.com/office/drawing/2014/main" id="{5ECBB452-36D3-4249-96C6-AA64FB03F711}"/>
              </a:ext>
            </a:extLst>
          </p:cNvPr>
          <p:cNvSpPr txBox="1"/>
          <p:nvPr/>
        </p:nvSpPr>
        <p:spPr>
          <a:xfrm rot="10800000" flipH="1" flipV="1">
            <a:off x="9976282" y="4061432"/>
            <a:ext cx="7284776" cy="5286062"/>
          </a:xfrm>
          <a:prstGeom prst="rect">
            <a:avLst/>
          </a:prstGeom>
          <a:noFill/>
        </p:spPr>
        <p:txBody>
          <a:bodyPr wrap="square" rtlCol="0">
            <a:spAutoFit/>
          </a:bodyPr>
          <a:lstStyle/>
          <a:p>
            <a:r>
              <a:rPr lang="it-IT" sz="2000" b="1" dirty="0">
                <a:solidFill>
                  <a:srgbClr val="000000"/>
                </a:solidFill>
                <a:effectLst/>
                <a:latin typeface="Titillium Web" panose="00000500000000000000" pitchFamily="2" charset="0"/>
                <a:ea typeface="Calibri" panose="020F0502020204030204" pitchFamily="34" charset="0"/>
              </a:rPr>
              <a:t>Sgravio contributivo per l’assunzione di vittime di violenza nel settore privato </a:t>
            </a:r>
          </a:p>
          <a:p>
            <a:pPr>
              <a:lnSpc>
                <a:spcPct val="150000"/>
              </a:lnSpc>
            </a:pPr>
            <a:r>
              <a:rPr lang="it-IT" sz="2000" b="0" u="none" strike="noStrike" baseline="0" dirty="0">
                <a:latin typeface="Titillium Web" panose="00000500000000000000" pitchFamily="2" charset="0"/>
              </a:rPr>
              <a:t>L’articolo 1, comma 191, della legge 30 dicembre 2023, n.213 (legge di Bilancio 2024), ha stabilito che, in favore dei datori di lavoro privati che, nel triennio 2024-2026, assumono donne disoccupate vittime di violenza, beneficiarie del c.d. Reddito di libertà, al fine di favorirne il percorso di uscita dalla violenza attraverso il loro inserimento nel mercato del lavoro, è riconosciuto l'esonero dal versamento dei contributi previdenziali, con esclusione dei premi e contributi all'INAIL, nella misura del 100 per cento, nel limite massimo di importo di 8.000 euro annui riparametrato e applicato su base mensile.</a:t>
            </a:r>
            <a:endParaRPr lang="it-IT" sz="2000" dirty="0">
              <a:effectLst/>
              <a:latin typeface="Titillium Web" panose="00000500000000000000" pitchFamily="2" charset="0"/>
              <a:ea typeface="Calibri" panose="020F0502020204030204" pitchFamily="34" charset="0"/>
            </a:endParaRPr>
          </a:p>
        </p:txBody>
      </p:sp>
      <p:sp>
        <p:nvSpPr>
          <p:cNvPr id="8" name="Segnaposto piè di pagina 5">
            <a:extLst>
              <a:ext uri="{FF2B5EF4-FFF2-40B4-BE49-F238E27FC236}">
                <a16:creationId xmlns:a16="http://schemas.microsoft.com/office/drawing/2014/main" id="{73696F39-0B8C-4644-B3A7-B9B12AC834DB}"/>
              </a:ext>
            </a:extLst>
          </p:cNvPr>
          <p:cNvSpPr txBox="1">
            <a:spLocks/>
          </p:cNvSpPr>
          <p:nvPr/>
        </p:nvSpPr>
        <p:spPr>
          <a:xfrm>
            <a:off x="806741" y="521965"/>
            <a:ext cx="11680166" cy="547688"/>
          </a:xfrm>
          <a:prstGeom prst="rect">
            <a:avLst/>
          </a:prstGeom>
        </p:spPr>
        <p:txBody>
          <a:bodyPr vert="horz" lIns="91440" tIns="45720" rIns="91440" bIns="45720" rtlCol="0" anchor="ctr"/>
          <a:lstStyle>
            <a:lvl1pPr marL="0" algn="l" defTabSz="914400" rtl="0" eaLnBrk="1" latinLnBrk="0" hangingPunct="1">
              <a:defRPr sz="1800" kern="1200" baseline="0">
                <a:solidFill>
                  <a:srgbClr val="2F6DD5"/>
                </a:solidFill>
                <a:latin typeface="Titillium Web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it-IT" sz="2000" i="1" dirty="0">
                <a:latin typeface="Titillium Web" panose="00000500000000000000" pitchFamily="2" charset="0"/>
                <a:ea typeface="Calibri" panose="020F0502020204030204" pitchFamily="34" charset="0"/>
              </a:rPr>
              <a:t>Analisi dei divari di genere attraverso i dati dell’INPS. Focus sulle prestazioni e sugli incentivi  all’occupazione</a:t>
            </a:r>
            <a:endParaRPr lang="en-IT" sz="2000" dirty="0">
              <a:latin typeface="Titillium Web" panose="00000500000000000000" pitchFamily="2" charset="0"/>
            </a:endParaRPr>
          </a:p>
          <a:p>
            <a:endParaRPr lang="en-IT" dirty="0"/>
          </a:p>
        </p:txBody>
      </p:sp>
      <p:sp>
        <p:nvSpPr>
          <p:cNvPr id="9" name="Segnaposto numero diapositiva 2">
            <a:extLst>
              <a:ext uri="{FF2B5EF4-FFF2-40B4-BE49-F238E27FC236}">
                <a16:creationId xmlns:a16="http://schemas.microsoft.com/office/drawing/2014/main" id="{716477C7-E241-4C83-9051-D93616E77CAA}"/>
              </a:ext>
            </a:extLst>
          </p:cNvPr>
          <p:cNvSpPr txBox="1">
            <a:spLocks/>
          </p:cNvSpPr>
          <p:nvPr/>
        </p:nvSpPr>
        <p:spPr>
          <a:xfrm>
            <a:off x="17137855" y="9554359"/>
            <a:ext cx="1300163" cy="547688"/>
          </a:xfrm>
          <a:prstGeom prst="rect">
            <a:avLst/>
          </a:prstGeom>
        </p:spPr>
        <p:txBody>
          <a:bodyPr vert="horz" lIns="91440" tIns="45720" rIns="91440" bIns="45720" rtlCol="0" anchor="ctr"/>
          <a:lstStyle>
            <a:lvl1pPr marL="0" algn="l" defTabSz="914400" rtl="0" eaLnBrk="1" latinLnBrk="0" hangingPunct="1">
              <a:defRPr sz="1800" b="1" i="0" kern="1200">
                <a:solidFill>
                  <a:srgbClr val="2F6DD5"/>
                </a:solidFill>
                <a:latin typeface="Titillium Web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221AAB-2B63-824F-A124-88DC2873D25D}" type="slidenum">
              <a:rPr lang="en-IT" smtClean="0"/>
              <a:pPr/>
              <a:t>8</a:t>
            </a:fld>
            <a:endParaRPr lang="en-IT" dirty="0"/>
          </a:p>
        </p:txBody>
      </p:sp>
    </p:spTree>
    <p:extLst>
      <p:ext uri="{BB962C8B-B14F-4D97-AF65-F5344CB8AC3E}">
        <p14:creationId xmlns:p14="http://schemas.microsoft.com/office/powerpoint/2010/main" val="283376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6">
            <a:extLst>
              <a:ext uri="{FF2B5EF4-FFF2-40B4-BE49-F238E27FC236}">
                <a16:creationId xmlns:a16="http://schemas.microsoft.com/office/drawing/2014/main" id="{5171E6F6-6910-4838-A5E0-9393DC777862}"/>
              </a:ext>
            </a:extLst>
          </p:cNvPr>
          <p:cNvSpPr txBox="1">
            <a:spLocks/>
          </p:cNvSpPr>
          <p:nvPr/>
        </p:nvSpPr>
        <p:spPr>
          <a:xfrm>
            <a:off x="1900107" y="2971473"/>
            <a:ext cx="8391785" cy="915054"/>
          </a:xfrm>
          <a:prstGeom prst="rect">
            <a:avLst/>
          </a:prstGeom>
        </p:spPr>
        <p:txBody>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09630">
              <a:lnSpc>
                <a:spcPts val="1800"/>
              </a:lnSpc>
              <a:defRPr/>
            </a:pPr>
            <a:r>
              <a:rPr lang="en-US" sz="4000">
                <a:solidFill>
                  <a:srgbClr val="2F6DD5"/>
                </a:solidFill>
                <a:latin typeface="Abadi Extra Light" panose="020B0204020104020204" pitchFamily="34" charset="0"/>
                <a:ea typeface="Titillium Web Bold" pitchFamily="34" charset="-122"/>
                <a:cs typeface="Titillium Web Bold" pitchFamily="34" charset="-120"/>
              </a:rPr>
              <a:t>Grazie</a:t>
            </a:r>
            <a:endParaRPr lang="en-US" sz="4000" dirty="0">
              <a:solidFill>
                <a:srgbClr val="2F6DD5"/>
              </a:solidFill>
              <a:latin typeface="Abadi Extra Light" panose="020B0204020104020204" pitchFamily="34" charset="0"/>
            </a:endParaRPr>
          </a:p>
        </p:txBody>
      </p:sp>
    </p:spTree>
    <p:extLst>
      <p:ext uri="{BB962C8B-B14F-4D97-AF65-F5344CB8AC3E}">
        <p14:creationId xmlns:p14="http://schemas.microsoft.com/office/powerpoint/2010/main" val="1847659048"/>
      </p:ext>
    </p:extLst>
  </p:cSld>
  <p:clrMapOvr>
    <a:masterClrMapping/>
  </p:clrMapOvr>
</p:sld>
</file>

<file path=ppt/theme/theme1.xml><?xml version="1.0" encoding="utf-8"?>
<a:theme xmlns:a="http://schemas.openxmlformats.org/drawingml/2006/main" name="Custom Design">
  <a:themeElements>
    <a:clrScheme name="Colori INPS">
      <a:dk1>
        <a:srgbClr val="000000"/>
      </a:dk1>
      <a:lt1>
        <a:srgbClr val="FFFFFF"/>
      </a:lt1>
      <a:dk2>
        <a:srgbClr val="2F6DD4"/>
      </a:dk2>
      <a:lt2>
        <a:srgbClr val="F2F6FB"/>
      </a:lt2>
      <a:accent1>
        <a:srgbClr val="70E2E5"/>
      </a:accent1>
      <a:accent2>
        <a:srgbClr val="7BA8EC"/>
      </a:accent2>
      <a:accent3>
        <a:srgbClr val="2F6DD4"/>
      </a:accent3>
      <a:accent4>
        <a:srgbClr val="00245F"/>
      </a:accent4>
      <a:accent5>
        <a:srgbClr val="C2E2F0"/>
      </a:accent5>
      <a:accent6>
        <a:srgbClr val="8D98A4"/>
      </a:accent6>
      <a:hlink>
        <a:srgbClr val="00245F"/>
      </a:hlink>
      <a:folHlink>
        <a:srgbClr val="7BA8E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PS Template" id="{5B6F52FE-1712-3745-A663-BC199ABA61E6}" vid="{04A972B9-91BA-834A-8A29-DA2B5F624F27}"/>
    </a:ext>
  </a:extLst>
</a:theme>
</file>

<file path=ppt/theme/theme2.xml><?xml version="1.0" encoding="utf-8"?>
<a:theme xmlns:a="http://schemas.openxmlformats.org/drawingml/2006/main" name="Pagine interne">
  <a:themeElements>
    <a:clrScheme name="INPS Palett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31589</TotalTime>
  <Words>888</Words>
  <Application>Microsoft Office PowerPoint</Application>
  <PresentationFormat>Personalizzato</PresentationFormat>
  <Paragraphs>285</Paragraphs>
  <Slides>9</Slides>
  <Notes>0</Notes>
  <HiddenSlides>0</HiddenSlides>
  <MMClips>0</MMClips>
  <ScaleCrop>false</ScaleCrop>
  <HeadingPairs>
    <vt:vector size="6" baseType="variant">
      <vt:variant>
        <vt:lpstr>Caratteri utilizzati</vt:lpstr>
      </vt:variant>
      <vt:variant>
        <vt:i4>14</vt:i4>
      </vt:variant>
      <vt:variant>
        <vt:lpstr>Tema</vt:lpstr>
      </vt:variant>
      <vt:variant>
        <vt:i4>2</vt:i4>
      </vt:variant>
      <vt:variant>
        <vt:lpstr>Titoli diapositive</vt:lpstr>
      </vt:variant>
      <vt:variant>
        <vt:i4>9</vt:i4>
      </vt:variant>
    </vt:vector>
  </HeadingPairs>
  <TitlesOfParts>
    <vt:vector size="25" baseType="lpstr">
      <vt:lpstr>Lora</vt:lpstr>
      <vt:lpstr>Titillium Web SemiBold</vt:lpstr>
      <vt:lpstr>Roboto Mono Light</vt:lpstr>
      <vt:lpstr>Verdana</vt:lpstr>
      <vt:lpstr>Arial</vt:lpstr>
      <vt:lpstr>Lora SemiBold</vt:lpstr>
      <vt:lpstr>Wingdings</vt:lpstr>
      <vt:lpstr>Lora Medium</vt:lpstr>
      <vt:lpstr>Roboto Mono</vt:lpstr>
      <vt:lpstr>Calibri</vt:lpstr>
      <vt:lpstr>Titillium Web</vt:lpstr>
      <vt:lpstr>Titillium Web Regular</vt:lpstr>
      <vt:lpstr>Abadi Extra Light</vt:lpstr>
      <vt:lpstr>Titillium Web Bold</vt:lpstr>
      <vt:lpstr>Custom Design</vt:lpstr>
      <vt:lpstr>Pagine interne</vt:lpstr>
      <vt:lpstr>Analisi dei divari di genere attraverso i dati dell’INPS. Focus sulle prestazioni e sugli incentivi  all’occupazione</vt:lpstr>
      <vt:lpstr>Dati Istat – anno 2022</vt:lpstr>
      <vt:lpstr>Dati Istat – anno 2022</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De Rosa Simona</cp:lastModifiedBy>
  <cp:revision>168</cp:revision>
  <cp:lastPrinted>2024-01-16T13:04:39Z</cp:lastPrinted>
  <dcterms:created xsi:type="dcterms:W3CDTF">2023-02-14T10:57:30Z</dcterms:created>
  <dcterms:modified xsi:type="dcterms:W3CDTF">2024-03-11T18:55:28Z</dcterms:modified>
</cp:coreProperties>
</file>