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theme/theme2.xml" ContentType="application/vnd.openxmlformats-officedocument.theme+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theme/theme3.xml" ContentType="application/vnd.openxmlformats-officedocument.theme+xml"/>
  <Override PartName="/ppt/slideLayouts/slideLayout39.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90" r:id="rId2"/>
    <p:sldMasterId id="2147483675" r:id="rId3"/>
    <p:sldMasterId id="2147483660" r:id="rId4"/>
  </p:sldMasterIdLst>
  <p:notesMasterIdLst>
    <p:notesMasterId r:id="rId44"/>
  </p:notesMasterIdLst>
  <p:handoutMasterIdLst>
    <p:handoutMasterId r:id="rId45"/>
  </p:handoutMasterIdLst>
  <p:sldIdLst>
    <p:sldId id="267" r:id="rId5"/>
    <p:sldId id="599" r:id="rId6"/>
    <p:sldId id="288" r:id="rId7"/>
    <p:sldId id="554" r:id="rId8"/>
    <p:sldId id="607" r:id="rId9"/>
    <p:sldId id="555" r:id="rId10"/>
    <p:sldId id="387" r:id="rId11"/>
    <p:sldId id="608" r:id="rId12"/>
    <p:sldId id="609" r:id="rId13"/>
    <p:sldId id="389" r:id="rId14"/>
    <p:sldId id="610" r:id="rId15"/>
    <p:sldId id="611" r:id="rId16"/>
    <p:sldId id="390" r:id="rId17"/>
    <p:sldId id="612" r:id="rId18"/>
    <p:sldId id="613" r:id="rId19"/>
    <p:sldId id="614" r:id="rId20"/>
    <p:sldId id="600" r:id="rId21"/>
    <p:sldId id="601" r:id="rId22"/>
    <p:sldId id="602" r:id="rId23"/>
    <p:sldId id="615" r:id="rId24"/>
    <p:sldId id="603" r:id="rId25"/>
    <p:sldId id="616" r:id="rId26"/>
    <p:sldId id="604" r:id="rId27"/>
    <p:sldId id="617" r:id="rId28"/>
    <p:sldId id="605" r:id="rId29"/>
    <p:sldId id="618" r:id="rId30"/>
    <p:sldId id="391" r:id="rId31"/>
    <p:sldId id="382" r:id="rId32"/>
    <p:sldId id="394" r:id="rId33"/>
    <p:sldId id="395" r:id="rId34"/>
    <p:sldId id="392" r:id="rId35"/>
    <p:sldId id="396" r:id="rId36"/>
    <p:sldId id="397" r:id="rId37"/>
    <p:sldId id="398" r:id="rId38"/>
    <p:sldId id="565" r:id="rId39"/>
    <p:sldId id="566" r:id="rId40"/>
    <p:sldId id="568" r:id="rId41"/>
    <p:sldId id="569" r:id="rId42"/>
    <p:sldId id="556" r:id="rId43"/>
  </p:sldIdLst>
  <p:sldSz cx="12192000" cy="6858000"/>
  <p:notesSz cx="6808788" cy="9940925"/>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D058806E-E5ED-823D-E3B7-93AFBAEBBC6C}" name="Pellinghelli Monica" initials="PM" userId="S::Monica.Pellinghelli@Regione.Emilia-Romagna.it::3b950787-b160-44ae-8a0f-59ad868be486"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99999"/>
    <a:srgbClr val="6D6D6D"/>
    <a:srgbClr val="A6A6A6"/>
    <a:srgbClr val="3264AA"/>
    <a:srgbClr val="99CCFF"/>
    <a:srgbClr val="FF6600"/>
    <a:srgbClr val="FFCC00"/>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ile medio 2 - Color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B4B98B0-60AC-42C2-AFA5-B58CD77FA1E5}" styleName="Stile chiaro 1 - Colore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C083E6E3-FA7D-4D7B-A595-EF9225AFEA82}" styleName="Stile chiaro 1 - Colore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2" autoAdjust="0"/>
    <p:restoredTop sz="88375" autoAdjust="0"/>
  </p:normalViewPr>
  <p:slideViewPr>
    <p:cSldViewPr snapToGrid="0">
      <p:cViewPr varScale="1">
        <p:scale>
          <a:sx n="76" d="100"/>
          <a:sy n="76" d="100"/>
        </p:scale>
        <p:origin x="917" y="48"/>
      </p:cViewPr>
      <p:guideLst/>
    </p:cSldViewPr>
  </p:slideViewPr>
  <p:outlineViewPr>
    <p:cViewPr>
      <p:scale>
        <a:sx n="33" d="100"/>
        <a:sy n="33" d="100"/>
      </p:scale>
      <p:origin x="0" y="0"/>
    </p:cViewPr>
  </p:outlineViewPr>
  <p:notesTextViewPr>
    <p:cViewPr>
      <p:scale>
        <a:sx n="1" d="1"/>
        <a:sy n="1" d="1"/>
      </p:scale>
      <p:origin x="0" y="0"/>
    </p:cViewPr>
  </p:notesTextViewPr>
  <p:notesViewPr>
    <p:cSldViewPr snapToGrid="0">
      <p:cViewPr varScale="1">
        <p:scale>
          <a:sx n="45" d="100"/>
          <a:sy n="45" d="100"/>
        </p:scale>
        <p:origin x="2836" y="48"/>
      </p:cViewPr>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3" Type="http://schemas.openxmlformats.org/officeDocument/2006/relationships/slideMaster" Target="slideMasters/slideMaster3.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slide" Target="slides/slide38.xml"/><Relationship Id="rId47" Type="http://schemas.openxmlformats.org/officeDocument/2006/relationships/viewProps" Target="viewProps.xml"/><Relationship Id="rId50" Type="http://schemas.microsoft.com/office/2018/10/relationships/authors" Target="author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41" Type="http://schemas.openxmlformats.org/officeDocument/2006/relationships/slide" Target="slides/slide37.xml"/><Relationship Id="rId1" Type="http://schemas.openxmlformats.org/officeDocument/2006/relationships/slideMaster" Target="slideMasters/slideMaster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handoutMaster" Target="handoutMasters/handoutMaster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openxmlformats.org/officeDocument/2006/relationships/notesMaster" Target="notesMasters/notesMaster1.xml"/><Relationship Id="rId4" Type="http://schemas.openxmlformats.org/officeDocument/2006/relationships/slideMaster" Target="slideMasters/slideMaster4.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slide" Target="slides/slide39.xml"/><Relationship Id="rId48" Type="http://schemas.openxmlformats.org/officeDocument/2006/relationships/theme" Target="theme/theme1.xml"/><Relationship Id="rId8" Type="http://schemas.openxmlformats.org/officeDocument/2006/relationships/slide" Target="slides/slide4.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6.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50475" cy="498773"/>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sz="quarter" idx="1"/>
          </p:nvPr>
        </p:nvSpPr>
        <p:spPr>
          <a:xfrm>
            <a:off x="3856737" y="0"/>
            <a:ext cx="2950475" cy="498773"/>
          </a:xfrm>
          <a:prstGeom prst="rect">
            <a:avLst/>
          </a:prstGeom>
        </p:spPr>
        <p:txBody>
          <a:bodyPr vert="horz" lIns="91440" tIns="45720" rIns="91440" bIns="45720" rtlCol="0"/>
          <a:lstStyle>
            <a:lvl1pPr algn="r">
              <a:defRPr sz="1200"/>
            </a:lvl1pPr>
          </a:lstStyle>
          <a:p>
            <a:fld id="{2819B00C-28FD-431D-BADE-7303E2A55FFE}" type="datetimeFigureOut">
              <a:rPr lang="it-IT" smtClean="0"/>
              <a:t>11/03/2024</a:t>
            </a:fld>
            <a:endParaRPr lang="it-IT"/>
          </a:p>
        </p:txBody>
      </p:sp>
      <p:sp>
        <p:nvSpPr>
          <p:cNvPr id="4" name="Segnaposto piè di pagina 3"/>
          <p:cNvSpPr>
            <a:spLocks noGrp="1"/>
          </p:cNvSpPr>
          <p:nvPr>
            <p:ph type="ftr" sz="quarter" idx="2"/>
          </p:nvPr>
        </p:nvSpPr>
        <p:spPr>
          <a:xfrm>
            <a:off x="0" y="9442154"/>
            <a:ext cx="2950475" cy="498772"/>
          </a:xfrm>
          <a:prstGeom prst="rect">
            <a:avLst/>
          </a:prstGeom>
        </p:spPr>
        <p:txBody>
          <a:bodyPr vert="horz" lIns="91440" tIns="45720" rIns="91440" bIns="45720" rtlCol="0" anchor="b"/>
          <a:lstStyle>
            <a:lvl1pPr algn="l">
              <a:defRPr sz="1200"/>
            </a:lvl1pPr>
          </a:lstStyle>
          <a:p>
            <a:endParaRPr lang="it-IT"/>
          </a:p>
        </p:txBody>
      </p:sp>
      <p:sp>
        <p:nvSpPr>
          <p:cNvPr id="5" name="Segnaposto numero diapositiva 4"/>
          <p:cNvSpPr>
            <a:spLocks noGrp="1"/>
          </p:cNvSpPr>
          <p:nvPr>
            <p:ph type="sldNum" sz="quarter" idx="3"/>
          </p:nvPr>
        </p:nvSpPr>
        <p:spPr>
          <a:xfrm>
            <a:off x="3856737" y="9442154"/>
            <a:ext cx="2950475" cy="498772"/>
          </a:xfrm>
          <a:prstGeom prst="rect">
            <a:avLst/>
          </a:prstGeom>
        </p:spPr>
        <p:txBody>
          <a:bodyPr vert="horz" lIns="91440" tIns="45720" rIns="91440" bIns="45720" rtlCol="0" anchor="b"/>
          <a:lstStyle>
            <a:lvl1pPr algn="r">
              <a:defRPr sz="1200"/>
            </a:lvl1pPr>
          </a:lstStyle>
          <a:p>
            <a:fld id="{4D54E3B5-CE03-4EC6-9F6E-8163F35AFF38}" type="slidenum">
              <a:rPr lang="it-IT" smtClean="0"/>
              <a:t>‹N›</a:t>
            </a:fld>
            <a:endParaRPr lang="it-IT"/>
          </a:p>
        </p:txBody>
      </p:sp>
    </p:spTree>
    <p:extLst>
      <p:ext uri="{BB962C8B-B14F-4D97-AF65-F5344CB8AC3E}">
        <p14:creationId xmlns:p14="http://schemas.microsoft.com/office/powerpoint/2010/main" val="375403747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51163" cy="498475"/>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idx="1"/>
          </p:nvPr>
        </p:nvSpPr>
        <p:spPr>
          <a:xfrm>
            <a:off x="3856038" y="0"/>
            <a:ext cx="2951162" cy="498475"/>
          </a:xfrm>
          <a:prstGeom prst="rect">
            <a:avLst/>
          </a:prstGeom>
        </p:spPr>
        <p:txBody>
          <a:bodyPr vert="horz" lIns="91440" tIns="45720" rIns="91440" bIns="45720" rtlCol="0"/>
          <a:lstStyle>
            <a:lvl1pPr algn="r">
              <a:defRPr sz="1200"/>
            </a:lvl1pPr>
          </a:lstStyle>
          <a:p>
            <a:fld id="{251E619A-3C0E-4EF6-B1C9-2603BE25AE19}" type="datetimeFigureOut">
              <a:rPr lang="it-IT" smtClean="0"/>
              <a:t>11/03/2024</a:t>
            </a:fld>
            <a:endParaRPr lang="it-IT"/>
          </a:p>
        </p:txBody>
      </p:sp>
      <p:sp>
        <p:nvSpPr>
          <p:cNvPr id="4" name="Segnaposto immagine diapositiva 3"/>
          <p:cNvSpPr>
            <a:spLocks noGrp="1" noRot="1" noChangeAspect="1"/>
          </p:cNvSpPr>
          <p:nvPr>
            <p:ph type="sldImg" idx="2"/>
          </p:nvPr>
        </p:nvSpPr>
        <p:spPr>
          <a:xfrm>
            <a:off x="423863" y="1243013"/>
            <a:ext cx="5961062" cy="3354387"/>
          </a:xfrm>
          <a:prstGeom prst="rect">
            <a:avLst/>
          </a:prstGeom>
          <a:noFill/>
          <a:ln w="12700">
            <a:solidFill>
              <a:prstClr val="black"/>
            </a:solidFill>
          </a:ln>
        </p:spPr>
        <p:txBody>
          <a:bodyPr vert="horz" lIns="91440" tIns="45720" rIns="91440" bIns="45720" rtlCol="0" anchor="ctr"/>
          <a:lstStyle/>
          <a:p>
            <a:endParaRPr lang="it-IT"/>
          </a:p>
        </p:txBody>
      </p:sp>
      <p:sp>
        <p:nvSpPr>
          <p:cNvPr id="5" name="Segnaposto note 4"/>
          <p:cNvSpPr>
            <a:spLocks noGrp="1"/>
          </p:cNvSpPr>
          <p:nvPr>
            <p:ph type="body" sz="quarter" idx="3"/>
          </p:nvPr>
        </p:nvSpPr>
        <p:spPr>
          <a:xfrm>
            <a:off x="681038" y="4784725"/>
            <a:ext cx="5446712" cy="3913188"/>
          </a:xfrm>
          <a:prstGeom prst="rect">
            <a:avLst/>
          </a:prstGeom>
        </p:spPr>
        <p:txBody>
          <a:bodyPr vert="horz" lIns="91440" tIns="45720" rIns="91440" bIns="45720" rtlCol="0"/>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6" name="Segnaposto piè di pagina 5"/>
          <p:cNvSpPr>
            <a:spLocks noGrp="1"/>
          </p:cNvSpPr>
          <p:nvPr>
            <p:ph type="ftr" sz="quarter" idx="4"/>
          </p:nvPr>
        </p:nvSpPr>
        <p:spPr>
          <a:xfrm>
            <a:off x="0" y="9442450"/>
            <a:ext cx="2951163" cy="498475"/>
          </a:xfrm>
          <a:prstGeom prst="rect">
            <a:avLst/>
          </a:prstGeom>
        </p:spPr>
        <p:txBody>
          <a:bodyPr vert="horz" lIns="91440" tIns="45720" rIns="91440" bIns="45720" rtlCol="0" anchor="b"/>
          <a:lstStyle>
            <a:lvl1pPr algn="l">
              <a:defRPr sz="1200"/>
            </a:lvl1pPr>
          </a:lstStyle>
          <a:p>
            <a:endParaRPr lang="it-IT"/>
          </a:p>
        </p:txBody>
      </p:sp>
      <p:sp>
        <p:nvSpPr>
          <p:cNvPr id="7" name="Segnaposto numero diapositiva 6"/>
          <p:cNvSpPr>
            <a:spLocks noGrp="1"/>
          </p:cNvSpPr>
          <p:nvPr>
            <p:ph type="sldNum" sz="quarter" idx="5"/>
          </p:nvPr>
        </p:nvSpPr>
        <p:spPr>
          <a:xfrm>
            <a:off x="3856038" y="9442450"/>
            <a:ext cx="2951162" cy="498475"/>
          </a:xfrm>
          <a:prstGeom prst="rect">
            <a:avLst/>
          </a:prstGeom>
        </p:spPr>
        <p:txBody>
          <a:bodyPr vert="horz" lIns="91440" tIns="45720" rIns="91440" bIns="45720" rtlCol="0" anchor="b"/>
          <a:lstStyle>
            <a:lvl1pPr algn="r">
              <a:defRPr sz="1200"/>
            </a:lvl1pPr>
          </a:lstStyle>
          <a:p>
            <a:fld id="{FA08C491-9FB3-4286-94F7-094EE64CF09B}" type="slidenum">
              <a:rPr lang="it-IT" smtClean="0"/>
              <a:t>‹N›</a:t>
            </a:fld>
            <a:endParaRPr lang="it-IT"/>
          </a:p>
        </p:txBody>
      </p:sp>
    </p:spTree>
    <p:extLst>
      <p:ext uri="{BB962C8B-B14F-4D97-AF65-F5344CB8AC3E}">
        <p14:creationId xmlns:p14="http://schemas.microsoft.com/office/powerpoint/2010/main" val="227967762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a:p>
        </p:txBody>
      </p:sp>
      <p:sp>
        <p:nvSpPr>
          <p:cNvPr id="4" name="Segnaposto numero diapositiva 3"/>
          <p:cNvSpPr>
            <a:spLocks noGrp="1"/>
          </p:cNvSpPr>
          <p:nvPr>
            <p:ph type="sldNum" sz="quarter" idx="5"/>
          </p:nvPr>
        </p:nvSpPr>
        <p:spPr/>
        <p:txBody>
          <a:bodyPr/>
          <a:lstStyle/>
          <a:p>
            <a:fld id="{FA08C491-9FB3-4286-94F7-094EE64CF09B}" type="slidenum">
              <a:rPr lang="it-IT" smtClean="0"/>
              <a:t>1</a:t>
            </a:fld>
            <a:endParaRPr lang="it-IT"/>
          </a:p>
        </p:txBody>
      </p:sp>
    </p:spTree>
    <p:extLst>
      <p:ext uri="{BB962C8B-B14F-4D97-AF65-F5344CB8AC3E}">
        <p14:creationId xmlns:p14="http://schemas.microsoft.com/office/powerpoint/2010/main" val="427049268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numero diapositiva 3"/>
          <p:cNvSpPr>
            <a:spLocks noGrp="1"/>
          </p:cNvSpPr>
          <p:nvPr>
            <p:ph type="sldNum" sz="quarter" idx="5"/>
          </p:nvPr>
        </p:nvSpPr>
        <p:spPr/>
        <p:txBody>
          <a:bodyPr/>
          <a:lstStyle/>
          <a:p>
            <a:fld id="{FA08C491-9FB3-4286-94F7-094EE64CF09B}" type="slidenum">
              <a:rPr lang="it-IT" smtClean="0"/>
              <a:t>11</a:t>
            </a:fld>
            <a:endParaRPr lang="it-IT"/>
          </a:p>
        </p:txBody>
      </p:sp>
    </p:spTree>
    <p:extLst>
      <p:ext uri="{BB962C8B-B14F-4D97-AF65-F5344CB8AC3E}">
        <p14:creationId xmlns:p14="http://schemas.microsoft.com/office/powerpoint/2010/main" val="10624478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numero diapositiva 3"/>
          <p:cNvSpPr>
            <a:spLocks noGrp="1"/>
          </p:cNvSpPr>
          <p:nvPr>
            <p:ph type="sldNum" sz="quarter" idx="5"/>
          </p:nvPr>
        </p:nvSpPr>
        <p:spPr/>
        <p:txBody>
          <a:bodyPr/>
          <a:lstStyle/>
          <a:p>
            <a:fld id="{FA08C491-9FB3-4286-94F7-094EE64CF09B}" type="slidenum">
              <a:rPr lang="it-IT" smtClean="0"/>
              <a:t>12</a:t>
            </a:fld>
            <a:endParaRPr lang="it-IT"/>
          </a:p>
        </p:txBody>
      </p:sp>
    </p:spTree>
    <p:extLst>
      <p:ext uri="{BB962C8B-B14F-4D97-AF65-F5344CB8AC3E}">
        <p14:creationId xmlns:p14="http://schemas.microsoft.com/office/powerpoint/2010/main" val="83095964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numero diapositiva 3"/>
          <p:cNvSpPr>
            <a:spLocks noGrp="1"/>
          </p:cNvSpPr>
          <p:nvPr>
            <p:ph type="sldNum" sz="quarter" idx="5"/>
          </p:nvPr>
        </p:nvSpPr>
        <p:spPr/>
        <p:txBody>
          <a:bodyPr/>
          <a:lstStyle/>
          <a:p>
            <a:fld id="{FA08C491-9FB3-4286-94F7-094EE64CF09B}" type="slidenum">
              <a:rPr lang="it-IT" smtClean="0"/>
              <a:t>13</a:t>
            </a:fld>
            <a:endParaRPr lang="it-IT"/>
          </a:p>
        </p:txBody>
      </p:sp>
    </p:spTree>
    <p:extLst>
      <p:ext uri="{BB962C8B-B14F-4D97-AF65-F5344CB8AC3E}">
        <p14:creationId xmlns:p14="http://schemas.microsoft.com/office/powerpoint/2010/main" val="156526814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numero diapositiva 3"/>
          <p:cNvSpPr>
            <a:spLocks noGrp="1"/>
          </p:cNvSpPr>
          <p:nvPr>
            <p:ph type="sldNum" sz="quarter" idx="5"/>
          </p:nvPr>
        </p:nvSpPr>
        <p:spPr/>
        <p:txBody>
          <a:bodyPr/>
          <a:lstStyle/>
          <a:p>
            <a:fld id="{FA08C491-9FB3-4286-94F7-094EE64CF09B}" type="slidenum">
              <a:rPr lang="it-IT" smtClean="0"/>
              <a:t>14</a:t>
            </a:fld>
            <a:endParaRPr lang="it-IT"/>
          </a:p>
        </p:txBody>
      </p:sp>
    </p:spTree>
    <p:extLst>
      <p:ext uri="{BB962C8B-B14F-4D97-AF65-F5344CB8AC3E}">
        <p14:creationId xmlns:p14="http://schemas.microsoft.com/office/powerpoint/2010/main" val="348148625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numero diapositiva 3"/>
          <p:cNvSpPr>
            <a:spLocks noGrp="1"/>
          </p:cNvSpPr>
          <p:nvPr>
            <p:ph type="sldNum" sz="quarter" idx="5"/>
          </p:nvPr>
        </p:nvSpPr>
        <p:spPr/>
        <p:txBody>
          <a:bodyPr/>
          <a:lstStyle/>
          <a:p>
            <a:fld id="{FA08C491-9FB3-4286-94F7-094EE64CF09B}" type="slidenum">
              <a:rPr lang="it-IT" smtClean="0"/>
              <a:t>15</a:t>
            </a:fld>
            <a:endParaRPr lang="it-IT"/>
          </a:p>
        </p:txBody>
      </p:sp>
    </p:spTree>
    <p:extLst>
      <p:ext uri="{BB962C8B-B14F-4D97-AF65-F5344CB8AC3E}">
        <p14:creationId xmlns:p14="http://schemas.microsoft.com/office/powerpoint/2010/main" val="220310721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36"/>
        <p:cNvGrpSpPr/>
        <p:nvPr/>
      </p:nvGrpSpPr>
      <p:grpSpPr>
        <a:xfrm>
          <a:off x="0" y="0"/>
          <a:ext cx="0" cy="0"/>
          <a:chOff x="0" y="0"/>
          <a:chExt cx="0" cy="0"/>
        </a:xfrm>
      </p:grpSpPr>
      <p:sp>
        <p:nvSpPr>
          <p:cNvPr id="637" name="Google Shape;637;p34:notes"/>
          <p:cNvSpPr txBox="1">
            <a:spLocks noGrp="1"/>
          </p:cNvSpPr>
          <p:nvPr>
            <p:ph type="body" idx="1"/>
          </p:nvPr>
        </p:nvSpPr>
        <p:spPr>
          <a:xfrm>
            <a:off x="681038" y="4784725"/>
            <a:ext cx="5446712" cy="3913188"/>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638" name="Google Shape;638;p34:notes"/>
          <p:cNvSpPr>
            <a:spLocks noGrp="1" noRot="1" noChangeAspect="1"/>
          </p:cNvSpPr>
          <p:nvPr>
            <p:ph type="sldImg" idx="2"/>
          </p:nvPr>
        </p:nvSpPr>
        <p:spPr>
          <a:xfrm>
            <a:off x="423863" y="1243013"/>
            <a:ext cx="5961062" cy="3354387"/>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27617371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36">
          <a:extLst>
            <a:ext uri="{FF2B5EF4-FFF2-40B4-BE49-F238E27FC236}">
              <a16:creationId xmlns:a16="http://schemas.microsoft.com/office/drawing/2014/main" id="{35F293F0-6B02-7863-0C2D-071385959136}"/>
            </a:ext>
          </a:extLst>
        </p:cNvPr>
        <p:cNvGrpSpPr/>
        <p:nvPr/>
      </p:nvGrpSpPr>
      <p:grpSpPr>
        <a:xfrm>
          <a:off x="0" y="0"/>
          <a:ext cx="0" cy="0"/>
          <a:chOff x="0" y="0"/>
          <a:chExt cx="0" cy="0"/>
        </a:xfrm>
      </p:grpSpPr>
      <p:sp>
        <p:nvSpPr>
          <p:cNvPr id="637" name="Google Shape;637;p34:notes">
            <a:extLst>
              <a:ext uri="{FF2B5EF4-FFF2-40B4-BE49-F238E27FC236}">
                <a16:creationId xmlns:a16="http://schemas.microsoft.com/office/drawing/2014/main" id="{306B9D94-2CA7-CE7C-F73C-FCCF6CAD2DAE}"/>
              </a:ext>
            </a:extLst>
          </p:cNvPr>
          <p:cNvSpPr txBox="1">
            <a:spLocks noGrp="1"/>
          </p:cNvSpPr>
          <p:nvPr>
            <p:ph type="body" idx="1"/>
          </p:nvPr>
        </p:nvSpPr>
        <p:spPr>
          <a:xfrm>
            <a:off x="681038" y="4784725"/>
            <a:ext cx="5446712" cy="3913188"/>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638" name="Google Shape;638;p34:notes">
            <a:extLst>
              <a:ext uri="{FF2B5EF4-FFF2-40B4-BE49-F238E27FC236}">
                <a16:creationId xmlns:a16="http://schemas.microsoft.com/office/drawing/2014/main" id="{5291C9E1-5D17-5FEE-3159-8D1F5D1C6FC8}"/>
              </a:ext>
            </a:extLst>
          </p:cNvPr>
          <p:cNvSpPr>
            <a:spLocks noGrp="1" noRot="1" noChangeAspect="1"/>
          </p:cNvSpPr>
          <p:nvPr>
            <p:ph type="sldImg" idx="2"/>
          </p:nvPr>
        </p:nvSpPr>
        <p:spPr>
          <a:xfrm>
            <a:off x="423863" y="1243013"/>
            <a:ext cx="5961062" cy="3354387"/>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49015724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74">
          <a:extLst>
            <a:ext uri="{FF2B5EF4-FFF2-40B4-BE49-F238E27FC236}">
              <a16:creationId xmlns:a16="http://schemas.microsoft.com/office/drawing/2014/main" id="{084238DA-5EB0-D6E0-0DAE-1E3053FC4F8C}"/>
            </a:ext>
          </a:extLst>
        </p:cNvPr>
        <p:cNvGrpSpPr/>
        <p:nvPr/>
      </p:nvGrpSpPr>
      <p:grpSpPr>
        <a:xfrm>
          <a:off x="0" y="0"/>
          <a:ext cx="0" cy="0"/>
          <a:chOff x="0" y="0"/>
          <a:chExt cx="0" cy="0"/>
        </a:xfrm>
      </p:grpSpPr>
      <p:sp>
        <p:nvSpPr>
          <p:cNvPr id="675" name="Google Shape;675;p37:notes">
            <a:extLst>
              <a:ext uri="{FF2B5EF4-FFF2-40B4-BE49-F238E27FC236}">
                <a16:creationId xmlns:a16="http://schemas.microsoft.com/office/drawing/2014/main" id="{6CBA229A-8055-1B03-8388-25C0E3C25278}"/>
              </a:ext>
            </a:extLst>
          </p:cNvPr>
          <p:cNvSpPr txBox="1">
            <a:spLocks noGrp="1"/>
          </p:cNvSpPr>
          <p:nvPr>
            <p:ph type="body" idx="1"/>
          </p:nvPr>
        </p:nvSpPr>
        <p:spPr>
          <a:xfrm>
            <a:off x="681038" y="4784725"/>
            <a:ext cx="5446712" cy="3913188"/>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676" name="Google Shape;676;p37:notes">
            <a:extLst>
              <a:ext uri="{FF2B5EF4-FFF2-40B4-BE49-F238E27FC236}">
                <a16:creationId xmlns:a16="http://schemas.microsoft.com/office/drawing/2014/main" id="{6E073692-ABBA-6F8E-CEC4-C1413331456D}"/>
              </a:ext>
            </a:extLst>
          </p:cNvPr>
          <p:cNvSpPr>
            <a:spLocks noGrp="1" noRot="1" noChangeAspect="1"/>
          </p:cNvSpPr>
          <p:nvPr>
            <p:ph type="sldImg" idx="2"/>
          </p:nvPr>
        </p:nvSpPr>
        <p:spPr>
          <a:xfrm>
            <a:off x="423863" y="1243013"/>
            <a:ext cx="5961062" cy="3354387"/>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420141163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74">
          <a:extLst>
            <a:ext uri="{FF2B5EF4-FFF2-40B4-BE49-F238E27FC236}">
              <a16:creationId xmlns:a16="http://schemas.microsoft.com/office/drawing/2014/main" id="{084238DA-5EB0-D6E0-0DAE-1E3053FC4F8C}"/>
            </a:ext>
          </a:extLst>
        </p:cNvPr>
        <p:cNvGrpSpPr/>
        <p:nvPr/>
      </p:nvGrpSpPr>
      <p:grpSpPr>
        <a:xfrm>
          <a:off x="0" y="0"/>
          <a:ext cx="0" cy="0"/>
          <a:chOff x="0" y="0"/>
          <a:chExt cx="0" cy="0"/>
        </a:xfrm>
      </p:grpSpPr>
      <p:sp>
        <p:nvSpPr>
          <p:cNvPr id="675" name="Google Shape;675;p37:notes">
            <a:extLst>
              <a:ext uri="{FF2B5EF4-FFF2-40B4-BE49-F238E27FC236}">
                <a16:creationId xmlns:a16="http://schemas.microsoft.com/office/drawing/2014/main" id="{6CBA229A-8055-1B03-8388-25C0E3C25278}"/>
              </a:ext>
            </a:extLst>
          </p:cNvPr>
          <p:cNvSpPr txBox="1">
            <a:spLocks noGrp="1"/>
          </p:cNvSpPr>
          <p:nvPr>
            <p:ph type="body" idx="1"/>
          </p:nvPr>
        </p:nvSpPr>
        <p:spPr>
          <a:xfrm>
            <a:off x="681038" y="4784725"/>
            <a:ext cx="5446712" cy="3913188"/>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676" name="Google Shape;676;p37:notes">
            <a:extLst>
              <a:ext uri="{FF2B5EF4-FFF2-40B4-BE49-F238E27FC236}">
                <a16:creationId xmlns:a16="http://schemas.microsoft.com/office/drawing/2014/main" id="{6E073692-ABBA-6F8E-CEC4-C1413331456D}"/>
              </a:ext>
            </a:extLst>
          </p:cNvPr>
          <p:cNvSpPr>
            <a:spLocks noGrp="1" noRot="1" noChangeAspect="1"/>
          </p:cNvSpPr>
          <p:nvPr>
            <p:ph type="sldImg" idx="2"/>
          </p:nvPr>
        </p:nvSpPr>
        <p:spPr>
          <a:xfrm>
            <a:off x="423863" y="1243013"/>
            <a:ext cx="5961062" cy="3354387"/>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521346644"/>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74"/>
        <p:cNvGrpSpPr/>
        <p:nvPr/>
      </p:nvGrpSpPr>
      <p:grpSpPr>
        <a:xfrm>
          <a:off x="0" y="0"/>
          <a:ext cx="0" cy="0"/>
          <a:chOff x="0" y="0"/>
          <a:chExt cx="0" cy="0"/>
        </a:xfrm>
      </p:grpSpPr>
      <p:sp>
        <p:nvSpPr>
          <p:cNvPr id="675" name="Google Shape;675;p37:notes"/>
          <p:cNvSpPr txBox="1">
            <a:spLocks noGrp="1"/>
          </p:cNvSpPr>
          <p:nvPr>
            <p:ph type="body" idx="1"/>
          </p:nvPr>
        </p:nvSpPr>
        <p:spPr>
          <a:xfrm>
            <a:off x="681038" y="4784725"/>
            <a:ext cx="5446712" cy="3913188"/>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676" name="Google Shape;676;p37:notes"/>
          <p:cNvSpPr>
            <a:spLocks noGrp="1" noRot="1" noChangeAspect="1"/>
          </p:cNvSpPr>
          <p:nvPr>
            <p:ph type="sldImg" idx="2"/>
          </p:nvPr>
        </p:nvSpPr>
        <p:spPr>
          <a:xfrm>
            <a:off x="423863" y="1243013"/>
            <a:ext cx="5961062" cy="3354387"/>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numero diapositiva 3"/>
          <p:cNvSpPr>
            <a:spLocks noGrp="1"/>
          </p:cNvSpPr>
          <p:nvPr>
            <p:ph type="sldNum" sz="quarter" idx="5"/>
          </p:nvPr>
        </p:nvSpPr>
        <p:spPr/>
        <p:txBody>
          <a:bodyPr/>
          <a:lstStyle/>
          <a:p>
            <a:fld id="{FA08C491-9FB3-4286-94F7-094EE64CF09B}" type="slidenum">
              <a:rPr lang="it-IT" smtClean="0"/>
              <a:t>3</a:t>
            </a:fld>
            <a:endParaRPr lang="it-IT"/>
          </a:p>
        </p:txBody>
      </p:sp>
    </p:spTree>
    <p:extLst>
      <p:ext uri="{BB962C8B-B14F-4D97-AF65-F5344CB8AC3E}">
        <p14:creationId xmlns:p14="http://schemas.microsoft.com/office/powerpoint/2010/main" val="2017068635"/>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74"/>
        <p:cNvGrpSpPr/>
        <p:nvPr/>
      </p:nvGrpSpPr>
      <p:grpSpPr>
        <a:xfrm>
          <a:off x="0" y="0"/>
          <a:ext cx="0" cy="0"/>
          <a:chOff x="0" y="0"/>
          <a:chExt cx="0" cy="0"/>
        </a:xfrm>
      </p:grpSpPr>
      <p:sp>
        <p:nvSpPr>
          <p:cNvPr id="675" name="Google Shape;675;p37:notes"/>
          <p:cNvSpPr txBox="1">
            <a:spLocks noGrp="1"/>
          </p:cNvSpPr>
          <p:nvPr>
            <p:ph type="body" idx="1"/>
          </p:nvPr>
        </p:nvSpPr>
        <p:spPr>
          <a:xfrm>
            <a:off x="681038" y="4784725"/>
            <a:ext cx="5446712" cy="3913188"/>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676" name="Google Shape;676;p37:notes"/>
          <p:cNvSpPr>
            <a:spLocks noGrp="1" noRot="1" noChangeAspect="1"/>
          </p:cNvSpPr>
          <p:nvPr>
            <p:ph type="sldImg" idx="2"/>
          </p:nvPr>
        </p:nvSpPr>
        <p:spPr>
          <a:xfrm>
            <a:off x="423863" y="1243013"/>
            <a:ext cx="5961062" cy="3354387"/>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266681526"/>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2"/>
        <p:cNvGrpSpPr/>
        <p:nvPr/>
      </p:nvGrpSpPr>
      <p:grpSpPr>
        <a:xfrm>
          <a:off x="0" y="0"/>
          <a:ext cx="0" cy="0"/>
          <a:chOff x="0" y="0"/>
          <a:chExt cx="0" cy="0"/>
        </a:xfrm>
      </p:grpSpPr>
      <p:sp>
        <p:nvSpPr>
          <p:cNvPr id="263" name="Google Shape;263;p10:notes"/>
          <p:cNvSpPr txBox="1">
            <a:spLocks noGrp="1"/>
          </p:cNvSpPr>
          <p:nvPr>
            <p:ph type="body" idx="1"/>
          </p:nvPr>
        </p:nvSpPr>
        <p:spPr>
          <a:xfrm>
            <a:off x="681038" y="4784725"/>
            <a:ext cx="5446712" cy="3913188"/>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64" name="Google Shape;264;p10:notes"/>
          <p:cNvSpPr>
            <a:spLocks noGrp="1" noRot="1" noChangeAspect="1"/>
          </p:cNvSpPr>
          <p:nvPr>
            <p:ph type="sldImg" idx="2"/>
          </p:nvPr>
        </p:nvSpPr>
        <p:spPr>
          <a:xfrm>
            <a:off x="423863" y="1243013"/>
            <a:ext cx="5961062" cy="3354387"/>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595263898"/>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2"/>
        <p:cNvGrpSpPr/>
        <p:nvPr/>
      </p:nvGrpSpPr>
      <p:grpSpPr>
        <a:xfrm>
          <a:off x="0" y="0"/>
          <a:ext cx="0" cy="0"/>
          <a:chOff x="0" y="0"/>
          <a:chExt cx="0" cy="0"/>
        </a:xfrm>
      </p:grpSpPr>
      <p:sp>
        <p:nvSpPr>
          <p:cNvPr id="263" name="Google Shape;263;p10:notes"/>
          <p:cNvSpPr txBox="1">
            <a:spLocks noGrp="1"/>
          </p:cNvSpPr>
          <p:nvPr>
            <p:ph type="body" idx="1"/>
          </p:nvPr>
        </p:nvSpPr>
        <p:spPr>
          <a:xfrm>
            <a:off x="681038" y="4784725"/>
            <a:ext cx="5446712" cy="3913188"/>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64" name="Google Shape;264;p10:notes"/>
          <p:cNvSpPr>
            <a:spLocks noGrp="1" noRot="1" noChangeAspect="1"/>
          </p:cNvSpPr>
          <p:nvPr>
            <p:ph type="sldImg" idx="2"/>
          </p:nvPr>
        </p:nvSpPr>
        <p:spPr>
          <a:xfrm>
            <a:off x="423863" y="1243013"/>
            <a:ext cx="5961062" cy="3354387"/>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712272542"/>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2">
          <a:extLst>
            <a:ext uri="{FF2B5EF4-FFF2-40B4-BE49-F238E27FC236}">
              <a16:creationId xmlns:a16="http://schemas.microsoft.com/office/drawing/2014/main" id="{45620092-E8A3-82DB-BA1B-827B43C5712F}"/>
            </a:ext>
          </a:extLst>
        </p:cNvPr>
        <p:cNvGrpSpPr/>
        <p:nvPr/>
      </p:nvGrpSpPr>
      <p:grpSpPr>
        <a:xfrm>
          <a:off x="0" y="0"/>
          <a:ext cx="0" cy="0"/>
          <a:chOff x="0" y="0"/>
          <a:chExt cx="0" cy="0"/>
        </a:xfrm>
      </p:grpSpPr>
      <p:sp>
        <p:nvSpPr>
          <p:cNvPr id="263" name="Google Shape;263;p10:notes">
            <a:extLst>
              <a:ext uri="{FF2B5EF4-FFF2-40B4-BE49-F238E27FC236}">
                <a16:creationId xmlns:a16="http://schemas.microsoft.com/office/drawing/2014/main" id="{FA206926-9F1D-33DC-75A2-4CC95FB75514}"/>
              </a:ext>
            </a:extLst>
          </p:cNvPr>
          <p:cNvSpPr txBox="1">
            <a:spLocks noGrp="1"/>
          </p:cNvSpPr>
          <p:nvPr>
            <p:ph type="body" idx="1"/>
          </p:nvPr>
        </p:nvSpPr>
        <p:spPr>
          <a:xfrm>
            <a:off x="681038" y="4784725"/>
            <a:ext cx="5446712" cy="3913188"/>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64" name="Google Shape;264;p10:notes">
            <a:extLst>
              <a:ext uri="{FF2B5EF4-FFF2-40B4-BE49-F238E27FC236}">
                <a16:creationId xmlns:a16="http://schemas.microsoft.com/office/drawing/2014/main" id="{60B07E0D-0F0C-B466-926B-4B6FC5A17B19}"/>
              </a:ext>
            </a:extLst>
          </p:cNvPr>
          <p:cNvSpPr>
            <a:spLocks noGrp="1" noRot="1" noChangeAspect="1"/>
          </p:cNvSpPr>
          <p:nvPr>
            <p:ph type="sldImg" idx="2"/>
          </p:nvPr>
        </p:nvSpPr>
        <p:spPr>
          <a:xfrm>
            <a:off x="423863" y="1243013"/>
            <a:ext cx="5961062" cy="3354387"/>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794222031"/>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2">
          <a:extLst>
            <a:ext uri="{FF2B5EF4-FFF2-40B4-BE49-F238E27FC236}">
              <a16:creationId xmlns:a16="http://schemas.microsoft.com/office/drawing/2014/main" id="{45620092-E8A3-82DB-BA1B-827B43C5712F}"/>
            </a:ext>
          </a:extLst>
        </p:cNvPr>
        <p:cNvGrpSpPr/>
        <p:nvPr/>
      </p:nvGrpSpPr>
      <p:grpSpPr>
        <a:xfrm>
          <a:off x="0" y="0"/>
          <a:ext cx="0" cy="0"/>
          <a:chOff x="0" y="0"/>
          <a:chExt cx="0" cy="0"/>
        </a:xfrm>
      </p:grpSpPr>
      <p:sp>
        <p:nvSpPr>
          <p:cNvPr id="263" name="Google Shape;263;p10:notes">
            <a:extLst>
              <a:ext uri="{FF2B5EF4-FFF2-40B4-BE49-F238E27FC236}">
                <a16:creationId xmlns:a16="http://schemas.microsoft.com/office/drawing/2014/main" id="{FA206926-9F1D-33DC-75A2-4CC95FB75514}"/>
              </a:ext>
            </a:extLst>
          </p:cNvPr>
          <p:cNvSpPr txBox="1">
            <a:spLocks noGrp="1"/>
          </p:cNvSpPr>
          <p:nvPr>
            <p:ph type="body" idx="1"/>
          </p:nvPr>
        </p:nvSpPr>
        <p:spPr>
          <a:xfrm>
            <a:off x="681038" y="4784725"/>
            <a:ext cx="5446712" cy="3913188"/>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64" name="Google Shape;264;p10:notes">
            <a:extLst>
              <a:ext uri="{FF2B5EF4-FFF2-40B4-BE49-F238E27FC236}">
                <a16:creationId xmlns:a16="http://schemas.microsoft.com/office/drawing/2014/main" id="{60B07E0D-0F0C-B466-926B-4B6FC5A17B19}"/>
              </a:ext>
            </a:extLst>
          </p:cNvPr>
          <p:cNvSpPr>
            <a:spLocks noGrp="1" noRot="1" noChangeAspect="1"/>
          </p:cNvSpPr>
          <p:nvPr>
            <p:ph type="sldImg" idx="2"/>
          </p:nvPr>
        </p:nvSpPr>
        <p:spPr>
          <a:xfrm>
            <a:off x="423863" y="1243013"/>
            <a:ext cx="5961062" cy="3354387"/>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978984362"/>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numero diapositiva 3"/>
          <p:cNvSpPr>
            <a:spLocks noGrp="1"/>
          </p:cNvSpPr>
          <p:nvPr>
            <p:ph type="sldNum" sz="quarter" idx="5"/>
          </p:nvPr>
        </p:nvSpPr>
        <p:spPr/>
        <p:txBody>
          <a:bodyPr/>
          <a:lstStyle/>
          <a:p>
            <a:fld id="{FA08C491-9FB3-4286-94F7-094EE64CF09B}" type="slidenum">
              <a:rPr lang="it-IT" smtClean="0"/>
              <a:t>28</a:t>
            </a:fld>
            <a:endParaRPr lang="it-IT"/>
          </a:p>
        </p:txBody>
      </p:sp>
    </p:spTree>
    <p:extLst>
      <p:ext uri="{BB962C8B-B14F-4D97-AF65-F5344CB8AC3E}">
        <p14:creationId xmlns:p14="http://schemas.microsoft.com/office/powerpoint/2010/main" val="93784581"/>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numero diapositiva 3"/>
          <p:cNvSpPr>
            <a:spLocks noGrp="1"/>
          </p:cNvSpPr>
          <p:nvPr>
            <p:ph type="sldNum" sz="quarter" idx="5"/>
          </p:nvPr>
        </p:nvSpPr>
        <p:spPr/>
        <p:txBody>
          <a:bodyPr/>
          <a:lstStyle/>
          <a:p>
            <a:fld id="{FA08C491-9FB3-4286-94F7-094EE64CF09B}" type="slidenum">
              <a:rPr lang="it-IT" smtClean="0"/>
              <a:t>29</a:t>
            </a:fld>
            <a:endParaRPr lang="it-IT"/>
          </a:p>
        </p:txBody>
      </p:sp>
    </p:spTree>
    <p:extLst>
      <p:ext uri="{BB962C8B-B14F-4D97-AF65-F5344CB8AC3E}">
        <p14:creationId xmlns:p14="http://schemas.microsoft.com/office/powerpoint/2010/main" val="3203267438"/>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it-IT" dirty="0">
                <a:highlight>
                  <a:srgbClr val="FFFF00"/>
                </a:highlight>
              </a:rPr>
              <a:t>Nel 2022 a livello regionale la quota di attivazioni nei servizi per i maschi è 51,8% (-22,8% rispetto a RN), per le femmine 78,5% (-14,5% rispetto a RN).</a:t>
            </a:r>
          </a:p>
          <a:p>
            <a:r>
              <a:rPr lang="it-IT" dirty="0">
                <a:highlight>
                  <a:srgbClr val="FFFF00"/>
                </a:highlight>
              </a:rPr>
              <a:t>In regione la quota di attivazioni nell’industria per i maschi è 31,5% (+11% rispetto a RN), per le femmine 11,7% (+7% rispetto a RN).</a:t>
            </a:r>
          </a:p>
          <a:p>
            <a:r>
              <a:rPr lang="it-IT" dirty="0">
                <a:highlight>
                  <a:srgbClr val="FFFF00"/>
                </a:highlight>
              </a:rPr>
              <a:t>Le attivazioni maschili nel 2022 in regione sono superiori del 5,6% a quelle del 2019, quelle femminili del 13,5%.</a:t>
            </a:r>
          </a:p>
        </p:txBody>
      </p:sp>
      <p:sp>
        <p:nvSpPr>
          <p:cNvPr id="4" name="Segnaposto numero diapositiva 3"/>
          <p:cNvSpPr>
            <a:spLocks noGrp="1"/>
          </p:cNvSpPr>
          <p:nvPr>
            <p:ph type="sldNum" sz="quarter" idx="5"/>
          </p:nvPr>
        </p:nvSpPr>
        <p:spPr/>
        <p:txBody>
          <a:bodyPr/>
          <a:lstStyle/>
          <a:p>
            <a:fld id="{FA08C491-9FB3-4286-94F7-094EE64CF09B}" type="slidenum">
              <a:rPr lang="it-IT" smtClean="0"/>
              <a:t>30</a:t>
            </a:fld>
            <a:endParaRPr lang="it-IT"/>
          </a:p>
        </p:txBody>
      </p:sp>
    </p:spTree>
    <p:extLst>
      <p:ext uri="{BB962C8B-B14F-4D97-AF65-F5344CB8AC3E}">
        <p14:creationId xmlns:p14="http://schemas.microsoft.com/office/powerpoint/2010/main" val="2434609394"/>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r>
              <a:rPr lang="it-IT" dirty="0"/>
              <a:t>43,3% del saldo 2021 è a favore delle donne</a:t>
            </a:r>
            <a:br>
              <a:rPr lang="it-IT" dirty="0"/>
            </a:br>
            <a:r>
              <a:rPr lang="it-IT" dirty="0"/>
              <a:t>35,6% del saldo 2022 è a favore delle donne</a:t>
            </a:r>
          </a:p>
        </p:txBody>
      </p:sp>
      <p:sp>
        <p:nvSpPr>
          <p:cNvPr id="4" name="Segnaposto numero diapositiva 3"/>
          <p:cNvSpPr>
            <a:spLocks noGrp="1"/>
          </p:cNvSpPr>
          <p:nvPr>
            <p:ph type="sldNum" sz="quarter" idx="5"/>
          </p:nvPr>
        </p:nvSpPr>
        <p:spPr/>
        <p:txBody>
          <a:bodyPr/>
          <a:lstStyle/>
          <a:p>
            <a:fld id="{FA08C491-9FB3-4286-94F7-094EE64CF09B}" type="slidenum">
              <a:rPr lang="it-IT" smtClean="0"/>
              <a:t>31</a:t>
            </a:fld>
            <a:endParaRPr lang="it-IT"/>
          </a:p>
        </p:txBody>
      </p:sp>
    </p:spTree>
    <p:extLst>
      <p:ext uri="{BB962C8B-B14F-4D97-AF65-F5344CB8AC3E}">
        <p14:creationId xmlns:p14="http://schemas.microsoft.com/office/powerpoint/2010/main" val="3319270365"/>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r>
              <a:rPr lang="it-IT" sz="1800" dirty="0">
                <a:effectLst/>
                <a:latin typeface="Calibri" panose="020F0502020204030204" pitchFamily="34" charset="0"/>
                <a:ea typeface="Times New Roman" panose="02020603050405020304" pitchFamily="18" charset="0"/>
                <a:cs typeface="Times New Roman" panose="02020603050405020304" pitchFamily="18" charset="0"/>
              </a:rPr>
              <a:t>Il sistema socio-economico della provincia di Rimini ha risentito più del resto del territorio regionale degli effetti delle politiche di confinamento messe in atto per fronteggiare l’epidemia di COVID-19, come testimonia il saldo attivazioni-cessazioni negativo (pari a -465 posizioni in meno; fonte SILER) con cui la provincia ha chiuso il 2020 – Rimini è l’unica provincia della regione che non ha recuperato le perdite accumulate nel corso del 2020 entro la fine dello stesso anno.</a:t>
            </a:r>
            <a:endParaRPr lang="it-IT" dirty="0"/>
          </a:p>
        </p:txBody>
      </p:sp>
      <p:sp>
        <p:nvSpPr>
          <p:cNvPr id="4" name="Segnaposto numero diapositiva 3"/>
          <p:cNvSpPr>
            <a:spLocks noGrp="1"/>
          </p:cNvSpPr>
          <p:nvPr>
            <p:ph type="sldNum" sz="quarter" idx="5"/>
          </p:nvPr>
        </p:nvSpPr>
        <p:spPr/>
        <p:txBody>
          <a:bodyPr/>
          <a:lstStyle/>
          <a:p>
            <a:fld id="{FA08C491-9FB3-4286-94F7-094EE64CF09B}" type="slidenum">
              <a:rPr lang="it-IT" smtClean="0"/>
              <a:t>32</a:t>
            </a:fld>
            <a:endParaRPr lang="it-IT"/>
          </a:p>
        </p:txBody>
      </p:sp>
    </p:spTree>
    <p:extLst>
      <p:ext uri="{BB962C8B-B14F-4D97-AF65-F5344CB8AC3E}">
        <p14:creationId xmlns:p14="http://schemas.microsoft.com/office/powerpoint/2010/main" val="181641078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numero diapositiva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FA08C491-9FB3-4286-94F7-094EE64CF09B}"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069391758"/>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it-IT" dirty="0">
                <a:highlight>
                  <a:srgbClr val="FFFF00"/>
                </a:highlight>
              </a:rPr>
              <a:t>Nel 2022 a livello regionale la quota di attivazioni a termine per i maschi è 79,7% (-0,3% rispetto a RN), per le femmine 85,1% (-0,2% rispetto a RN).</a:t>
            </a:r>
          </a:p>
          <a:p>
            <a:endParaRPr lang="it-IT" dirty="0"/>
          </a:p>
        </p:txBody>
      </p:sp>
      <p:sp>
        <p:nvSpPr>
          <p:cNvPr id="4" name="Segnaposto numero diapositiva 3"/>
          <p:cNvSpPr>
            <a:spLocks noGrp="1"/>
          </p:cNvSpPr>
          <p:nvPr>
            <p:ph type="sldNum" sz="quarter" idx="5"/>
          </p:nvPr>
        </p:nvSpPr>
        <p:spPr/>
        <p:txBody>
          <a:bodyPr/>
          <a:lstStyle/>
          <a:p>
            <a:fld id="{FA08C491-9FB3-4286-94F7-094EE64CF09B}" type="slidenum">
              <a:rPr lang="it-IT" smtClean="0"/>
              <a:t>33</a:t>
            </a:fld>
            <a:endParaRPr lang="it-IT"/>
          </a:p>
        </p:txBody>
      </p:sp>
    </p:spTree>
    <p:extLst>
      <p:ext uri="{BB962C8B-B14F-4D97-AF65-F5344CB8AC3E}">
        <p14:creationId xmlns:p14="http://schemas.microsoft.com/office/powerpoint/2010/main" val="36435674"/>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numero diapositiva 3"/>
          <p:cNvSpPr>
            <a:spLocks noGrp="1"/>
          </p:cNvSpPr>
          <p:nvPr>
            <p:ph type="sldNum" sz="quarter" idx="5"/>
          </p:nvPr>
        </p:nvSpPr>
        <p:spPr/>
        <p:txBody>
          <a:bodyPr/>
          <a:lstStyle/>
          <a:p>
            <a:fld id="{FA08C491-9FB3-4286-94F7-094EE64CF09B}" type="slidenum">
              <a:rPr lang="it-IT" smtClean="0"/>
              <a:t>34</a:t>
            </a:fld>
            <a:endParaRPr lang="it-IT"/>
          </a:p>
        </p:txBody>
      </p:sp>
    </p:spTree>
    <p:extLst>
      <p:ext uri="{BB962C8B-B14F-4D97-AF65-F5344CB8AC3E}">
        <p14:creationId xmlns:p14="http://schemas.microsoft.com/office/powerpoint/2010/main" val="2114782897"/>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FCD476E-322B-5775-6262-B1F82D9136E9}"/>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62E315ED-F0D6-E83B-3CE4-913E6FFCEFBE}"/>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B3934064-9F19-4F53-671F-94738B8B4EBE}"/>
              </a:ext>
            </a:extLst>
          </p:cNvPr>
          <p:cNvSpPr>
            <a:spLocks noGrp="1"/>
          </p:cNvSpPr>
          <p:nvPr>
            <p:ph type="body" idx="1"/>
          </p:nvPr>
        </p:nvSpPr>
        <p:spPr/>
        <p:txBody>
          <a:bodyPr/>
          <a:lstStyle/>
          <a:p>
            <a:r>
              <a:rPr lang="it-IT"/>
              <a:t>1.501 il saldo da inizio anno. </a:t>
            </a:r>
          </a:p>
        </p:txBody>
      </p:sp>
      <p:sp>
        <p:nvSpPr>
          <p:cNvPr id="4" name="Segnaposto numero diapositiva 3">
            <a:extLst>
              <a:ext uri="{FF2B5EF4-FFF2-40B4-BE49-F238E27FC236}">
                <a16:creationId xmlns:a16="http://schemas.microsoft.com/office/drawing/2014/main" id="{F48DCF44-C475-4F09-7ADB-6FD0E72B8B70}"/>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FA08C491-9FB3-4286-94F7-094EE64CF09B}"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36</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09276417"/>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3E9133B-4AE2-3EAA-AA7B-07AF245A1860}"/>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163CD165-1577-4D22-CA69-EE97CFA64682}"/>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0614DCA6-EFD5-7035-CF74-DFD50373E228}"/>
              </a:ext>
            </a:extLst>
          </p:cNvPr>
          <p:cNvSpPr>
            <a:spLocks noGrp="1"/>
          </p:cNvSpPr>
          <p:nvPr>
            <p:ph type="body" idx="1"/>
          </p:nvPr>
        </p:nvSpPr>
        <p:spPr/>
        <p:txBody>
          <a:bodyPr/>
          <a:lstStyle/>
          <a:p>
            <a:r>
              <a:rPr lang="it-IT" dirty="0"/>
              <a:t>In RER: il 37,5% non ha l’auto/non ha la patente/non guida, il 39,4% per le donne e il 34,7% per gli uomini (pari a 4,7% la differenza fra F e M)</a:t>
            </a:r>
          </a:p>
          <a:p>
            <a:r>
              <a:rPr lang="it-IT" dirty="0"/>
              <a:t>A RN: la differenza fra la quota di M e quella delle F è pari a 1,7%</a:t>
            </a:r>
          </a:p>
        </p:txBody>
      </p:sp>
      <p:sp>
        <p:nvSpPr>
          <p:cNvPr id="4" name="Segnaposto numero diapositiva 3">
            <a:extLst>
              <a:ext uri="{FF2B5EF4-FFF2-40B4-BE49-F238E27FC236}">
                <a16:creationId xmlns:a16="http://schemas.microsoft.com/office/drawing/2014/main" id="{79CA0239-CBF2-D3E0-7EC6-4EEDEA8A8446}"/>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FA08C491-9FB3-4286-94F7-094EE64CF09B}"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37</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578653961"/>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CF903DC-FC09-8E54-E768-237946D9379D}"/>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7F23A4D1-DEC4-D837-E6FB-87203244DF1E}"/>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94D040E6-85FA-C711-7E68-A22BE62004E0}"/>
              </a:ext>
            </a:extLst>
          </p:cNvPr>
          <p:cNvSpPr>
            <a:spLocks noGrp="1"/>
          </p:cNvSpPr>
          <p:nvPr>
            <p:ph type="body" idx="1"/>
          </p:nvPr>
        </p:nvSpPr>
        <p:spPr/>
        <p:txBody>
          <a:bodyPr/>
          <a:lstStyle/>
          <a:p>
            <a:r>
              <a:rPr lang="it-IT" dirty="0"/>
              <a:t>Il 23,3% dei M e il 34,8% delle F ha vincoli a livello regionale</a:t>
            </a:r>
          </a:p>
          <a:p>
            <a:r>
              <a:rPr lang="it-IT" dirty="0"/>
              <a:t>La quota di chi non ha vincoli in regione è pari a 71,1% per i M e al 55,1% per le F (gender gap = 12,3%)</a:t>
            </a:r>
          </a:p>
        </p:txBody>
      </p:sp>
      <p:sp>
        <p:nvSpPr>
          <p:cNvPr id="4" name="Segnaposto numero diapositiva 3">
            <a:extLst>
              <a:ext uri="{FF2B5EF4-FFF2-40B4-BE49-F238E27FC236}">
                <a16:creationId xmlns:a16="http://schemas.microsoft.com/office/drawing/2014/main" id="{16AFADDF-A530-E02A-7370-E12507165B30}"/>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FA08C491-9FB3-4286-94F7-094EE64CF09B}"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38</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865125189"/>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numero diapositiva 3"/>
          <p:cNvSpPr>
            <a:spLocks noGrp="1"/>
          </p:cNvSpPr>
          <p:nvPr>
            <p:ph type="sldNum" sz="quarter" idx="5"/>
          </p:nvPr>
        </p:nvSpPr>
        <p:spPr/>
        <p:txBody>
          <a:bodyPr/>
          <a:lstStyle/>
          <a:p>
            <a:fld id="{FA08C491-9FB3-4286-94F7-094EE64CF09B}" type="slidenum">
              <a:rPr lang="it-IT" smtClean="0"/>
              <a:t>39</a:t>
            </a:fld>
            <a:endParaRPr lang="it-IT"/>
          </a:p>
        </p:txBody>
      </p:sp>
    </p:spTree>
    <p:extLst>
      <p:ext uri="{BB962C8B-B14F-4D97-AF65-F5344CB8AC3E}">
        <p14:creationId xmlns:p14="http://schemas.microsoft.com/office/powerpoint/2010/main" val="94835073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numero diapositiva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FA08C491-9FB3-4286-94F7-094EE64CF09B}"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0087971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r>
              <a:rPr lang="it-IT" dirty="0"/>
              <a:t>Anche qui metterei il tasso di occupazione complessivo</a:t>
            </a:r>
          </a:p>
        </p:txBody>
      </p:sp>
      <p:sp>
        <p:nvSpPr>
          <p:cNvPr id="4" name="Segnaposto numero diapositiva 3"/>
          <p:cNvSpPr>
            <a:spLocks noGrp="1"/>
          </p:cNvSpPr>
          <p:nvPr>
            <p:ph type="sldNum" sz="quarter" idx="5"/>
          </p:nvPr>
        </p:nvSpPr>
        <p:spPr/>
        <p:txBody>
          <a:bodyPr/>
          <a:lstStyle/>
          <a:p>
            <a:fld id="{FA08C491-9FB3-4286-94F7-094EE64CF09B}" type="slidenum">
              <a:rPr lang="it-IT" smtClean="0"/>
              <a:t>6</a:t>
            </a:fld>
            <a:endParaRPr lang="it-IT"/>
          </a:p>
        </p:txBody>
      </p:sp>
    </p:spTree>
    <p:extLst>
      <p:ext uri="{BB962C8B-B14F-4D97-AF65-F5344CB8AC3E}">
        <p14:creationId xmlns:p14="http://schemas.microsoft.com/office/powerpoint/2010/main" val="156212253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numero diapositiva 3"/>
          <p:cNvSpPr>
            <a:spLocks noGrp="1"/>
          </p:cNvSpPr>
          <p:nvPr>
            <p:ph type="sldNum" sz="quarter" idx="5"/>
          </p:nvPr>
        </p:nvSpPr>
        <p:spPr/>
        <p:txBody>
          <a:bodyPr/>
          <a:lstStyle/>
          <a:p>
            <a:fld id="{FA08C491-9FB3-4286-94F7-094EE64CF09B}" type="slidenum">
              <a:rPr lang="it-IT" smtClean="0"/>
              <a:t>7</a:t>
            </a:fld>
            <a:endParaRPr lang="it-IT"/>
          </a:p>
        </p:txBody>
      </p:sp>
    </p:spTree>
    <p:extLst>
      <p:ext uri="{BB962C8B-B14F-4D97-AF65-F5344CB8AC3E}">
        <p14:creationId xmlns:p14="http://schemas.microsoft.com/office/powerpoint/2010/main" val="412265949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numero diapositiva 3"/>
          <p:cNvSpPr>
            <a:spLocks noGrp="1"/>
          </p:cNvSpPr>
          <p:nvPr>
            <p:ph type="sldNum" sz="quarter" idx="5"/>
          </p:nvPr>
        </p:nvSpPr>
        <p:spPr/>
        <p:txBody>
          <a:bodyPr/>
          <a:lstStyle/>
          <a:p>
            <a:fld id="{FA08C491-9FB3-4286-94F7-094EE64CF09B}" type="slidenum">
              <a:rPr lang="it-IT" smtClean="0"/>
              <a:t>8</a:t>
            </a:fld>
            <a:endParaRPr lang="it-IT"/>
          </a:p>
        </p:txBody>
      </p:sp>
    </p:spTree>
    <p:extLst>
      <p:ext uri="{BB962C8B-B14F-4D97-AF65-F5344CB8AC3E}">
        <p14:creationId xmlns:p14="http://schemas.microsoft.com/office/powerpoint/2010/main" val="375334570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numero diapositiva 3"/>
          <p:cNvSpPr>
            <a:spLocks noGrp="1"/>
          </p:cNvSpPr>
          <p:nvPr>
            <p:ph type="sldNum" sz="quarter" idx="5"/>
          </p:nvPr>
        </p:nvSpPr>
        <p:spPr/>
        <p:txBody>
          <a:bodyPr/>
          <a:lstStyle/>
          <a:p>
            <a:fld id="{FA08C491-9FB3-4286-94F7-094EE64CF09B}" type="slidenum">
              <a:rPr lang="it-IT" smtClean="0"/>
              <a:t>9</a:t>
            </a:fld>
            <a:endParaRPr lang="it-IT"/>
          </a:p>
        </p:txBody>
      </p:sp>
    </p:spTree>
    <p:extLst>
      <p:ext uri="{BB962C8B-B14F-4D97-AF65-F5344CB8AC3E}">
        <p14:creationId xmlns:p14="http://schemas.microsoft.com/office/powerpoint/2010/main" val="202011088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numero diapositiva 3"/>
          <p:cNvSpPr>
            <a:spLocks noGrp="1"/>
          </p:cNvSpPr>
          <p:nvPr>
            <p:ph type="sldNum" sz="quarter" idx="5"/>
          </p:nvPr>
        </p:nvSpPr>
        <p:spPr/>
        <p:txBody>
          <a:bodyPr/>
          <a:lstStyle/>
          <a:p>
            <a:fld id="{FA08C491-9FB3-4286-94F7-094EE64CF09B}" type="slidenum">
              <a:rPr lang="it-IT" smtClean="0"/>
              <a:t>10</a:t>
            </a:fld>
            <a:endParaRPr lang="it-IT"/>
          </a:p>
        </p:txBody>
      </p:sp>
    </p:spTree>
    <p:extLst>
      <p:ext uri="{BB962C8B-B14F-4D97-AF65-F5344CB8AC3E}">
        <p14:creationId xmlns:p14="http://schemas.microsoft.com/office/powerpoint/2010/main" val="104636052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2.xml"/><Relationship Id="rId4" Type="http://schemas.openxmlformats.org/officeDocument/2006/relationships/image" Target="../media/image3.png"/></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2.xml"/><Relationship Id="rId5" Type="http://schemas.openxmlformats.org/officeDocument/2006/relationships/image" Target="../media/image4.png"/><Relationship Id="rId4" Type="http://schemas.openxmlformats.org/officeDocument/2006/relationships/image" Target="../media/image3.png"/></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2.xml"/><Relationship Id="rId5" Type="http://schemas.openxmlformats.org/officeDocument/2006/relationships/image" Target="../media/image5.png"/><Relationship Id="rId4" Type="http://schemas.openxmlformats.org/officeDocument/2006/relationships/image" Target="../media/image3.png"/></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3.xml"/><Relationship Id="rId4" Type="http://schemas.openxmlformats.org/officeDocument/2006/relationships/image" Target="../media/image3.png"/></Relationships>
</file>

<file path=ppt/slideLayouts/_rels/slideLayout2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3.xml"/><Relationship Id="rId5" Type="http://schemas.openxmlformats.org/officeDocument/2006/relationships/image" Target="../media/image4.png"/><Relationship Id="rId4" Type="http://schemas.openxmlformats.org/officeDocument/2006/relationships/image" Target="../media/image3.png"/></Relationships>
</file>

<file path=ppt/slideLayouts/_rels/slideLayout2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3.xml"/><Relationship Id="rId5" Type="http://schemas.openxmlformats.org/officeDocument/2006/relationships/image" Target="../media/image5.png"/><Relationship Id="rId4" Type="http://schemas.openxmlformats.org/officeDocument/2006/relationships/image" Target="../media/image3.png"/></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CCE3476-0CEE-0469-099D-03354C3DD3AB}"/>
              </a:ext>
            </a:extLst>
          </p:cNvPr>
          <p:cNvSpPr>
            <a:spLocks noGrp="1"/>
          </p:cNvSpPr>
          <p:nvPr>
            <p:ph type="ctrTitle"/>
          </p:nvPr>
        </p:nvSpPr>
        <p:spPr>
          <a:xfrm>
            <a:off x="1524000" y="1122363"/>
            <a:ext cx="9144000" cy="2387600"/>
          </a:xfrm>
        </p:spPr>
        <p:txBody>
          <a:bodyPr anchor="b"/>
          <a:lstStyle>
            <a:lvl1pPr algn="ctr">
              <a:defRPr sz="6000"/>
            </a:lvl1pPr>
          </a:lstStyle>
          <a:p>
            <a:r>
              <a:rPr lang="it-IT"/>
              <a:t>Fare clic per modificare lo stile del titolo dello schema</a:t>
            </a:r>
          </a:p>
        </p:txBody>
      </p:sp>
      <p:sp>
        <p:nvSpPr>
          <p:cNvPr id="3" name="Sottotitolo 2">
            <a:extLst>
              <a:ext uri="{FF2B5EF4-FFF2-40B4-BE49-F238E27FC236}">
                <a16:creationId xmlns:a16="http://schemas.microsoft.com/office/drawing/2014/main" id="{C9995CB7-938F-4D75-0E60-1CA864BBEE4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a:t>Fare clic per modificare lo stile del sottotitolo dello schema</a:t>
            </a:r>
          </a:p>
        </p:txBody>
      </p:sp>
      <p:sp>
        <p:nvSpPr>
          <p:cNvPr id="4" name="Segnaposto data 3">
            <a:extLst>
              <a:ext uri="{FF2B5EF4-FFF2-40B4-BE49-F238E27FC236}">
                <a16:creationId xmlns:a16="http://schemas.microsoft.com/office/drawing/2014/main" id="{3300F909-52C9-D5F8-1FEA-2B99D2ED94C2}"/>
              </a:ext>
            </a:extLst>
          </p:cNvPr>
          <p:cNvSpPr>
            <a:spLocks noGrp="1"/>
          </p:cNvSpPr>
          <p:nvPr>
            <p:ph type="dt" sz="half" idx="10"/>
          </p:nvPr>
        </p:nvSpPr>
        <p:spPr/>
        <p:txBody>
          <a:bodyPr/>
          <a:lstStyle/>
          <a:p>
            <a:endParaRPr lang="it-IT"/>
          </a:p>
        </p:txBody>
      </p:sp>
      <p:sp>
        <p:nvSpPr>
          <p:cNvPr id="5" name="Segnaposto piè di pagina 4">
            <a:extLst>
              <a:ext uri="{FF2B5EF4-FFF2-40B4-BE49-F238E27FC236}">
                <a16:creationId xmlns:a16="http://schemas.microsoft.com/office/drawing/2014/main" id="{90E77729-84DC-F362-61C9-1DBBC5573690}"/>
              </a:ext>
            </a:extLst>
          </p:cNvPr>
          <p:cNvSpPr>
            <a:spLocks noGrp="1"/>
          </p:cNvSpPr>
          <p:nvPr>
            <p:ph type="ftr" sz="quarter" idx="11"/>
          </p:nvPr>
        </p:nvSpPr>
        <p:spPr/>
        <p:txBody>
          <a:bodyPr/>
          <a:lstStyle/>
          <a:p>
            <a:r>
              <a:rPr lang="it-IT"/>
              <a:t>Elaborazioni su dati ISTAT</a:t>
            </a:r>
          </a:p>
        </p:txBody>
      </p:sp>
      <p:sp>
        <p:nvSpPr>
          <p:cNvPr id="6" name="Segnaposto numero diapositiva 5">
            <a:extLst>
              <a:ext uri="{FF2B5EF4-FFF2-40B4-BE49-F238E27FC236}">
                <a16:creationId xmlns:a16="http://schemas.microsoft.com/office/drawing/2014/main" id="{487EF145-5A1B-0BEA-FBA4-4D962433B0E3}"/>
              </a:ext>
            </a:extLst>
          </p:cNvPr>
          <p:cNvSpPr>
            <a:spLocks noGrp="1"/>
          </p:cNvSpPr>
          <p:nvPr>
            <p:ph type="sldNum" sz="quarter" idx="12"/>
          </p:nvPr>
        </p:nvSpPr>
        <p:spPr/>
        <p:txBody>
          <a:bodyPr/>
          <a:lstStyle/>
          <a:p>
            <a:fld id="{071425D3-6A0D-43A1-BAE5-D17E63648440}" type="slidenum">
              <a:rPr lang="it-IT" smtClean="0"/>
              <a:t>‹N›</a:t>
            </a:fld>
            <a:endParaRPr lang="it-IT"/>
          </a:p>
        </p:txBody>
      </p:sp>
    </p:spTree>
    <p:extLst>
      <p:ext uri="{BB962C8B-B14F-4D97-AF65-F5344CB8AC3E}">
        <p14:creationId xmlns:p14="http://schemas.microsoft.com/office/powerpoint/2010/main" val="9024590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3A91EEC-2E12-427B-7BBD-28517596C8B4}"/>
              </a:ext>
            </a:extLst>
          </p:cNvPr>
          <p:cNvSpPr>
            <a:spLocks noGrp="1"/>
          </p:cNvSpPr>
          <p:nvPr>
            <p:ph type="title"/>
          </p:nvPr>
        </p:nvSpPr>
        <p:spPr/>
        <p:txBody>
          <a:bodyPr/>
          <a:lstStyle/>
          <a:p>
            <a:r>
              <a:rPr lang="it-IT"/>
              <a:t>Fare clic per modificare lo stile del titolo dello schema</a:t>
            </a:r>
          </a:p>
        </p:txBody>
      </p:sp>
      <p:sp>
        <p:nvSpPr>
          <p:cNvPr id="3" name="Segnaposto testo verticale 2">
            <a:extLst>
              <a:ext uri="{FF2B5EF4-FFF2-40B4-BE49-F238E27FC236}">
                <a16:creationId xmlns:a16="http://schemas.microsoft.com/office/drawing/2014/main" id="{C348386A-6583-1745-D8CC-E89C2341F050}"/>
              </a:ext>
            </a:extLst>
          </p:cNvPr>
          <p:cNvSpPr>
            <a:spLocks noGrp="1"/>
          </p:cNvSpPr>
          <p:nvPr>
            <p:ph type="body" orient="vert" idx="1"/>
          </p:nvPr>
        </p:nvSpPr>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21779BBB-4693-A7C0-8295-7669740E4D53}"/>
              </a:ext>
            </a:extLst>
          </p:cNvPr>
          <p:cNvSpPr>
            <a:spLocks noGrp="1"/>
          </p:cNvSpPr>
          <p:nvPr>
            <p:ph type="dt" sz="half" idx="10"/>
          </p:nvPr>
        </p:nvSpPr>
        <p:spPr/>
        <p:txBody>
          <a:bodyPr/>
          <a:lstStyle/>
          <a:p>
            <a:endParaRPr lang="it-IT"/>
          </a:p>
        </p:txBody>
      </p:sp>
      <p:sp>
        <p:nvSpPr>
          <p:cNvPr id="5" name="Segnaposto piè di pagina 4">
            <a:extLst>
              <a:ext uri="{FF2B5EF4-FFF2-40B4-BE49-F238E27FC236}">
                <a16:creationId xmlns:a16="http://schemas.microsoft.com/office/drawing/2014/main" id="{4E518CEC-481A-700E-F7E4-1E2AE72ECFAE}"/>
              </a:ext>
            </a:extLst>
          </p:cNvPr>
          <p:cNvSpPr>
            <a:spLocks noGrp="1"/>
          </p:cNvSpPr>
          <p:nvPr>
            <p:ph type="ftr" sz="quarter" idx="11"/>
          </p:nvPr>
        </p:nvSpPr>
        <p:spPr/>
        <p:txBody>
          <a:bodyPr/>
          <a:lstStyle/>
          <a:p>
            <a:r>
              <a:rPr lang="it-IT"/>
              <a:t>Elaborazioni su dati ISTAT</a:t>
            </a:r>
          </a:p>
        </p:txBody>
      </p:sp>
      <p:sp>
        <p:nvSpPr>
          <p:cNvPr id="6" name="Segnaposto numero diapositiva 5">
            <a:extLst>
              <a:ext uri="{FF2B5EF4-FFF2-40B4-BE49-F238E27FC236}">
                <a16:creationId xmlns:a16="http://schemas.microsoft.com/office/drawing/2014/main" id="{7E987C43-86A3-8DF0-12EC-89886083CFEF}"/>
              </a:ext>
            </a:extLst>
          </p:cNvPr>
          <p:cNvSpPr>
            <a:spLocks noGrp="1"/>
          </p:cNvSpPr>
          <p:nvPr>
            <p:ph type="sldNum" sz="quarter" idx="12"/>
          </p:nvPr>
        </p:nvSpPr>
        <p:spPr/>
        <p:txBody>
          <a:bodyPr/>
          <a:lstStyle/>
          <a:p>
            <a:fld id="{071425D3-6A0D-43A1-BAE5-D17E63648440}" type="slidenum">
              <a:rPr lang="it-IT" smtClean="0"/>
              <a:t>‹N›</a:t>
            </a:fld>
            <a:endParaRPr lang="it-IT"/>
          </a:p>
        </p:txBody>
      </p:sp>
    </p:spTree>
    <p:extLst>
      <p:ext uri="{BB962C8B-B14F-4D97-AF65-F5344CB8AC3E}">
        <p14:creationId xmlns:p14="http://schemas.microsoft.com/office/powerpoint/2010/main" val="166820747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a:extLst>
              <a:ext uri="{FF2B5EF4-FFF2-40B4-BE49-F238E27FC236}">
                <a16:creationId xmlns:a16="http://schemas.microsoft.com/office/drawing/2014/main" id="{17463DB0-00E2-4D57-2CB4-BDCEE1BC14A6}"/>
              </a:ext>
            </a:extLst>
          </p:cNvPr>
          <p:cNvSpPr>
            <a:spLocks noGrp="1"/>
          </p:cNvSpPr>
          <p:nvPr>
            <p:ph type="title" orient="vert"/>
          </p:nvPr>
        </p:nvSpPr>
        <p:spPr>
          <a:xfrm>
            <a:off x="8724900" y="365125"/>
            <a:ext cx="2628900" cy="5811838"/>
          </a:xfrm>
        </p:spPr>
        <p:txBody>
          <a:bodyPr vert="eaVert"/>
          <a:lstStyle/>
          <a:p>
            <a:r>
              <a:rPr lang="it-IT"/>
              <a:t>Fare clic per modificare lo stile del titolo dello schema</a:t>
            </a:r>
          </a:p>
        </p:txBody>
      </p:sp>
      <p:sp>
        <p:nvSpPr>
          <p:cNvPr id="3" name="Segnaposto testo verticale 2">
            <a:extLst>
              <a:ext uri="{FF2B5EF4-FFF2-40B4-BE49-F238E27FC236}">
                <a16:creationId xmlns:a16="http://schemas.microsoft.com/office/drawing/2014/main" id="{B4B10936-6430-E8F0-49E7-C558A0370D72}"/>
              </a:ext>
            </a:extLst>
          </p:cNvPr>
          <p:cNvSpPr>
            <a:spLocks noGrp="1"/>
          </p:cNvSpPr>
          <p:nvPr>
            <p:ph type="body" orient="vert" idx="1"/>
          </p:nvPr>
        </p:nvSpPr>
        <p:spPr>
          <a:xfrm>
            <a:off x="838200" y="365125"/>
            <a:ext cx="7734300" cy="5811838"/>
          </a:xfrm>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BB98D5A0-F982-E5BC-9682-A4029682DF91}"/>
              </a:ext>
            </a:extLst>
          </p:cNvPr>
          <p:cNvSpPr>
            <a:spLocks noGrp="1"/>
          </p:cNvSpPr>
          <p:nvPr>
            <p:ph type="dt" sz="half" idx="10"/>
          </p:nvPr>
        </p:nvSpPr>
        <p:spPr/>
        <p:txBody>
          <a:bodyPr/>
          <a:lstStyle/>
          <a:p>
            <a:endParaRPr lang="it-IT"/>
          </a:p>
        </p:txBody>
      </p:sp>
      <p:sp>
        <p:nvSpPr>
          <p:cNvPr id="5" name="Segnaposto piè di pagina 4">
            <a:extLst>
              <a:ext uri="{FF2B5EF4-FFF2-40B4-BE49-F238E27FC236}">
                <a16:creationId xmlns:a16="http://schemas.microsoft.com/office/drawing/2014/main" id="{1E0C6C4A-3B7F-C9FB-B0C6-2F8CE31779CB}"/>
              </a:ext>
            </a:extLst>
          </p:cNvPr>
          <p:cNvSpPr>
            <a:spLocks noGrp="1"/>
          </p:cNvSpPr>
          <p:nvPr>
            <p:ph type="ftr" sz="quarter" idx="11"/>
          </p:nvPr>
        </p:nvSpPr>
        <p:spPr/>
        <p:txBody>
          <a:bodyPr/>
          <a:lstStyle/>
          <a:p>
            <a:r>
              <a:rPr lang="it-IT"/>
              <a:t>Elaborazioni su dati ISTAT</a:t>
            </a:r>
          </a:p>
        </p:txBody>
      </p:sp>
      <p:sp>
        <p:nvSpPr>
          <p:cNvPr id="6" name="Segnaposto numero diapositiva 5">
            <a:extLst>
              <a:ext uri="{FF2B5EF4-FFF2-40B4-BE49-F238E27FC236}">
                <a16:creationId xmlns:a16="http://schemas.microsoft.com/office/drawing/2014/main" id="{3ACC73C0-9759-0793-119B-3F45A664A94F}"/>
              </a:ext>
            </a:extLst>
          </p:cNvPr>
          <p:cNvSpPr>
            <a:spLocks noGrp="1"/>
          </p:cNvSpPr>
          <p:nvPr>
            <p:ph type="sldNum" sz="quarter" idx="12"/>
          </p:nvPr>
        </p:nvSpPr>
        <p:spPr/>
        <p:txBody>
          <a:bodyPr/>
          <a:lstStyle/>
          <a:p>
            <a:fld id="{071425D3-6A0D-43A1-BAE5-D17E63648440}" type="slidenum">
              <a:rPr lang="it-IT" smtClean="0"/>
              <a:t>‹N›</a:t>
            </a:fld>
            <a:endParaRPr lang="it-IT"/>
          </a:p>
        </p:txBody>
      </p:sp>
    </p:spTree>
    <p:extLst>
      <p:ext uri="{BB962C8B-B14F-4D97-AF65-F5344CB8AC3E}">
        <p14:creationId xmlns:p14="http://schemas.microsoft.com/office/powerpoint/2010/main" val="82238929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cover2">
    <p:spTree>
      <p:nvGrpSpPr>
        <p:cNvPr id="1" name=""/>
        <p:cNvGrpSpPr/>
        <p:nvPr/>
      </p:nvGrpSpPr>
      <p:grpSpPr>
        <a:xfrm>
          <a:off x="0" y="0"/>
          <a:ext cx="0" cy="0"/>
          <a:chOff x="0" y="0"/>
          <a:chExt cx="0" cy="0"/>
        </a:xfrm>
      </p:grpSpPr>
      <p:pic>
        <p:nvPicPr>
          <p:cNvPr id="6" name="Immagine 5">
            <a:extLst>
              <a:ext uri="{FF2B5EF4-FFF2-40B4-BE49-F238E27FC236}">
                <a16:creationId xmlns:a16="http://schemas.microsoft.com/office/drawing/2014/main" id="{49468D60-2C8E-D742-8D60-29306FDE9482}"/>
              </a:ext>
            </a:extLst>
          </p:cNvPr>
          <p:cNvPicPr>
            <a:picLocks noChangeAspect="1"/>
          </p:cNvPicPr>
          <p:nvPr userDrawn="1"/>
        </p:nvPicPr>
        <p:blipFill>
          <a:blip r:embed="rId2"/>
          <a:stretch>
            <a:fillRect/>
          </a:stretch>
        </p:blipFill>
        <p:spPr>
          <a:xfrm>
            <a:off x="5711333" y="313047"/>
            <a:ext cx="6252408" cy="6252408"/>
          </a:xfrm>
          <a:prstGeom prst="rect">
            <a:avLst/>
          </a:prstGeom>
        </p:spPr>
      </p:pic>
      <p:pic>
        <p:nvPicPr>
          <p:cNvPr id="9" name="Immagine 8">
            <a:extLst>
              <a:ext uri="{FF2B5EF4-FFF2-40B4-BE49-F238E27FC236}">
                <a16:creationId xmlns:a16="http://schemas.microsoft.com/office/drawing/2014/main" id="{4CFD8147-BBB4-D44C-A87C-62696D0BF929}"/>
              </a:ext>
            </a:extLst>
          </p:cNvPr>
          <p:cNvPicPr>
            <a:picLocks noChangeAspect="1"/>
          </p:cNvPicPr>
          <p:nvPr userDrawn="1"/>
        </p:nvPicPr>
        <p:blipFill>
          <a:blip r:embed="rId3"/>
          <a:stretch>
            <a:fillRect/>
          </a:stretch>
        </p:blipFill>
        <p:spPr>
          <a:xfrm>
            <a:off x="1993622" y="250776"/>
            <a:ext cx="3100890" cy="626288"/>
          </a:xfrm>
          <a:prstGeom prst="rect">
            <a:avLst/>
          </a:prstGeom>
        </p:spPr>
      </p:pic>
      <p:pic>
        <p:nvPicPr>
          <p:cNvPr id="8" name="Immagine 7">
            <a:extLst>
              <a:ext uri="{FF2B5EF4-FFF2-40B4-BE49-F238E27FC236}">
                <a16:creationId xmlns:a16="http://schemas.microsoft.com/office/drawing/2014/main" id="{C98B4173-C41D-5E49-AE92-948E01E692F6}"/>
              </a:ext>
            </a:extLst>
          </p:cNvPr>
          <p:cNvPicPr>
            <a:picLocks noChangeAspect="1"/>
          </p:cNvPicPr>
          <p:nvPr userDrawn="1"/>
        </p:nvPicPr>
        <p:blipFill>
          <a:blip r:embed="rId4"/>
          <a:stretch>
            <a:fillRect/>
          </a:stretch>
        </p:blipFill>
        <p:spPr>
          <a:xfrm>
            <a:off x="247504" y="313047"/>
            <a:ext cx="1533167" cy="542997"/>
          </a:xfrm>
          <a:prstGeom prst="rect">
            <a:avLst/>
          </a:prstGeom>
        </p:spPr>
      </p:pic>
      <p:sp>
        <p:nvSpPr>
          <p:cNvPr id="17" name="Segnaposto testo 16">
            <a:extLst>
              <a:ext uri="{FF2B5EF4-FFF2-40B4-BE49-F238E27FC236}">
                <a16:creationId xmlns:a16="http://schemas.microsoft.com/office/drawing/2014/main" id="{FB9F2E4D-6ABA-F54D-AC6A-784E3B7E9EB3}"/>
              </a:ext>
            </a:extLst>
          </p:cNvPr>
          <p:cNvSpPr>
            <a:spLocks noGrp="1"/>
          </p:cNvSpPr>
          <p:nvPr>
            <p:ph type="body" sz="quarter" idx="14" hasCustomPrompt="1"/>
          </p:nvPr>
        </p:nvSpPr>
        <p:spPr>
          <a:xfrm>
            <a:off x="206375" y="3668713"/>
            <a:ext cx="5338763" cy="1960562"/>
          </a:xfrm>
        </p:spPr>
        <p:txBody>
          <a:bodyPr>
            <a:normAutofit/>
          </a:bodyPr>
          <a:lstStyle>
            <a:lvl1pPr marL="0" indent="0">
              <a:lnSpc>
                <a:spcPct val="100000"/>
              </a:lnSpc>
              <a:spcBef>
                <a:spcPts val="0"/>
              </a:spcBef>
              <a:buNone/>
              <a:defRPr sz="10000" cap="all" baseline="0">
                <a:solidFill>
                  <a:srgbClr val="00B0F0"/>
                </a:solidFill>
              </a:defRPr>
            </a:lvl1pPr>
            <a:lvl2pPr marL="457200" indent="-449263">
              <a:lnSpc>
                <a:spcPts val="3500"/>
              </a:lnSpc>
              <a:spcBef>
                <a:spcPts val="0"/>
              </a:spcBef>
              <a:buNone/>
              <a:tabLst/>
              <a:defRPr sz="4000" cap="all" baseline="0">
                <a:solidFill>
                  <a:srgbClr val="00B0F0"/>
                </a:solidFill>
              </a:defRPr>
            </a:lvl2pPr>
          </a:lstStyle>
          <a:p>
            <a:pPr lvl="0"/>
            <a:r>
              <a:rPr lang="it-IT"/>
              <a:t>2020</a:t>
            </a:r>
          </a:p>
        </p:txBody>
      </p:sp>
      <p:sp>
        <p:nvSpPr>
          <p:cNvPr id="11" name="Segnaposto testo 10">
            <a:extLst>
              <a:ext uri="{FF2B5EF4-FFF2-40B4-BE49-F238E27FC236}">
                <a16:creationId xmlns:a16="http://schemas.microsoft.com/office/drawing/2014/main" id="{2CEDB01D-DFDF-2141-88A5-D5C53AC79A0A}"/>
              </a:ext>
            </a:extLst>
          </p:cNvPr>
          <p:cNvSpPr>
            <a:spLocks noGrp="1"/>
          </p:cNvSpPr>
          <p:nvPr>
            <p:ph type="body" sz="quarter" idx="13"/>
          </p:nvPr>
        </p:nvSpPr>
        <p:spPr>
          <a:xfrm>
            <a:off x="313617" y="1368529"/>
            <a:ext cx="7448642" cy="923330"/>
          </a:xfrm>
          <a:solidFill>
            <a:srgbClr val="3264AA"/>
          </a:solidFill>
        </p:spPr>
        <p:txBody>
          <a:bodyPr wrap="none">
            <a:spAutoFit/>
          </a:bodyPr>
          <a:lstStyle>
            <a:lvl1pPr marL="0" indent="0">
              <a:buNone/>
              <a:defRPr sz="6000">
                <a:solidFill>
                  <a:schemeClr val="bg1"/>
                </a:solidFill>
              </a:defRPr>
            </a:lvl1pPr>
          </a:lstStyle>
          <a:p>
            <a:pPr lvl="0"/>
            <a:r>
              <a:rPr lang="it-IT"/>
              <a:t>Fare clic per modificare</a:t>
            </a:r>
          </a:p>
        </p:txBody>
      </p:sp>
    </p:spTree>
    <p:extLst>
      <p:ext uri="{BB962C8B-B14F-4D97-AF65-F5344CB8AC3E}">
        <p14:creationId xmlns:p14="http://schemas.microsoft.com/office/powerpoint/2010/main" val="143203493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cover1">
    <p:spTree>
      <p:nvGrpSpPr>
        <p:cNvPr id="1" name=""/>
        <p:cNvGrpSpPr/>
        <p:nvPr/>
      </p:nvGrpSpPr>
      <p:grpSpPr>
        <a:xfrm>
          <a:off x="0" y="0"/>
          <a:ext cx="0" cy="0"/>
          <a:chOff x="0" y="0"/>
          <a:chExt cx="0" cy="0"/>
        </a:xfrm>
      </p:grpSpPr>
      <p:pic>
        <p:nvPicPr>
          <p:cNvPr id="6" name="Immagine 5">
            <a:extLst>
              <a:ext uri="{FF2B5EF4-FFF2-40B4-BE49-F238E27FC236}">
                <a16:creationId xmlns:a16="http://schemas.microsoft.com/office/drawing/2014/main" id="{49468D60-2C8E-D742-8D60-29306FDE9482}"/>
              </a:ext>
            </a:extLst>
          </p:cNvPr>
          <p:cNvPicPr>
            <a:picLocks noChangeAspect="1"/>
          </p:cNvPicPr>
          <p:nvPr userDrawn="1"/>
        </p:nvPicPr>
        <p:blipFill>
          <a:blip r:embed="rId2"/>
          <a:stretch>
            <a:fillRect/>
          </a:stretch>
        </p:blipFill>
        <p:spPr>
          <a:xfrm>
            <a:off x="5711333" y="313047"/>
            <a:ext cx="6252408" cy="6252408"/>
          </a:xfrm>
          <a:prstGeom prst="rect">
            <a:avLst/>
          </a:prstGeom>
        </p:spPr>
      </p:pic>
      <p:pic>
        <p:nvPicPr>
          <p:cNvPr id="9" name="Immagine 8">
            <a:extLst>
              <a:ext uri="{FF2B5EF4-FFF2-40B4-BE49-F238E27FC236}">
                <a16:creationId xmlns:a16="http://schemas.microsoft.com/office/drawing/2014/main" id="{4CFD8147-BBB4-D44C-A87C-62696D0BF929}"/>
              </a:ext>
            </a:extLst>
          </p:cNvPr>
          <p:cNvPicPr>
            <a:picLocks noChangeAspect="1"/>
          </p:cNvPicPr>
          <p:nvPr userDrawn="1"/>
        </p:nvPicPr>
        <p:blipFill>
          <a:blip r:embed="rId3"/>
          <a:stretch>
            <a:fillRect/>
          </a:stretch>
        </p:blipFill>
        <p:spPr>
          <a:xfrm>
            <a:off x="1993622" y="250776"/>
            <a:ext cx="3100890" cy="626288"/>
          </a:xfrm>
          <a:prstGeom prst="rect">
            <a:avLst/>
          </a:prstGeom>
        </p:spPr>
      </p:pic>
      <p:sp>
        <p:nvSpPr>
          <p:cNvPr id="4" name="Segnaposto testo 3">
            <a:extLst>
              <a:ext uri="{FF2B5EF4-FFF2-40B4-BE49-F238E27FC236}">
                <a16:creationId xmlns:a16="http://schemas.microsoft.com/office/drawing/2014/main" id="{09EB77D5-5716-2241-B41C-F1C58C0C0821}"/>
              </a:ext>
            </a:extLst>
          </p:cNvPr>
          <p:cNvSpPr>
            <a:spLocks noGrp="1"/>
          </p:cNvSpPr>
          <p:nvPr>
            <p:ph type="body" sz="quarter" idx="12"/>
          </p:nvPr>
        </p:nvSpPr>
        <p:spPr>
          <a:xfrm>
            <a:off x="206696" y="5713379"/>
            <a:ext cx="5338070" cy="845551"/>
          </a:xfrm>
        </p:spPr>
        <p:txBody>
          <a:bodyPr>
            <a:noAutofit/>
          </a:bodyPr>
          <a:lstStyle>
            <a:lvl1pPr marL="0" indent="0">
              <a:buNone/>
              <a:defRPr sz="2000"/>
            </a:lvl1pPr>
          </a:lstStyle>
          <a:p>
            <a:endParaRPr lang="it-IT"/>
          </a:p>
        </p:txBody>
      </p:sp>
      <p:pic>
        <p:nvPicPr>
          <p:cNvPr id="8" name="Immagine 7">
            <a:extLst>
              <a:ext uri="{FF2B5EF4-FFF2-40B4-BE49-F238E27FC236}">
                <a16:creationId xmlns:a16="http://schemas.microsoft.com/office/drawing/2014/main" id="{C98B4173-C41D-5E49-AE92-948E01E692F6}"/>
              </a:ext>
            </a:extLst>
          </p:cNvPr>
          <p:cNvPicPr>
            <a:picLocks noChangeAspect="1"/>
          </p:cNvPicPr>
          <p:nvPr userDrawn="1"/>
        </p:nvPicPr>
        <p:blipFill>
          <a:blip r:embed="rId4"/>
          <a:stretch>
            <a:fillRect/>
          </a:stretch>
        </p:blipFill>
        <p:spPr>
          <a:xfrm>
            <a:off x="247504" y="313047"/>
            <a:ext cx="1533167" cy="542997"/>
          </a:xfrm>
          <a:prstGeom prst="rect">
            <a:avLst/>
          </a:prstGeom>
        </p:spPr>
      </p:pic>
      <p:sp>
        <p:nvSpPr>
          <p:cNvPr id="17" name="Segnaposto testo 16">
            <a:extLst>
              <a:ext uri="{FF2B5EF4-FFF2-40B4-BE49-F238E27FC236}">
                <a16:creationId xmlns:a16="http://schemas.microsoft.com/office/drawing/2014/main" id="{FB9F2E4D-6ABA-F54D-AC6A-784E3B7E9EB3}"/>
              </a:ext>
            </a:extLst>
          </p:cNvPr>
          <p:cNvSpPr>
            <a:spLocks noGrp="1"/>
          </p:cNvSpPr>
          <p:nvPr>
            <p:ph type="body" sz="quarter" idx="14"/>
          </p:nvPr>
        </p:nvSpPr>
        <p:spPr>
          <a:xfrm>
            <a:off x="206375" y="3668713"/>
            <a:ext cx="5338763" cy="1960562"/>
          </a:xfrm>
        </p:spPr>
        <p:txBody>
          <a:bodyPr/>
          <a:lstStyle>
            <a:lvl1pPr marL="0" indent="0">
              <a:lnSpc>
                <a:spcPts val="3500"/>
              </a:lnSpc>
              <a:spcBef>
                <a:spcPts val="0"/>
              </a:spcBef>
              <a:buNone/>
              <a:defRPr sz="4000" cap="all" baseline="0">
                <a:solidFill>
                  <a:srgbClr val="3264AA"/>
                </a:solidFill>
              </a:defRPr>
            </a:lvl1pPr>
            <a:lvl2pPr marL="457200" indent="-449263">
              <a:lnSpc>
                <a:spcPts val="3500"/>
              </a:lnSpc>
              <a:spcBef>
                <a:spcPts val="0"/>
              </a:spcBef>
              <a:buNone/>
              <a:tabLst/>
              <a:defRPr sz="4000" cap="all" baseline="0">
                <a:solidFill>
                  <a:srgbClr val="00B0F0"/>
                </a:solidFill>
              </a:defRPr>
            </a:lvl2pPr>
          </a:lstStyle>
          <a:p>
            <a:pPr lvl="0"/>
            <a:r>
              <a:rPr lang="it-IT"/>
              <a:t>Modifica gli stili del testo dello schema</a:t>
            </a:r>
          </a:p>
          <a:p>
            <a:pPr lvl="1"/>
            <a:r>
              <a:rPr lang="it-IT"/>
              <a:t>Secondo livello</a:t>
            </a:r>
          </a:p>
        </p:txBody>
      </p:sp>
      <p:sp>
        <p:nvSpPr>
          <p:cNvPr id="10" name="Segnaposto testo 10">
            <a:extLst>
              <a:ext uri="{FF2B5EF4-FFF2-40B4-BE49-F238E27FC236}">
                <a16:creationId xmlns:a16="http://schemas.microsoft.com/office/drawing/2014/main" id="{3358CA34-FB63-6A4F-BD68-C6F6099A7A37}"/>
              </a:ext>
            </a:extLst>
          </p:cNvPr>
          <p:cNvSpPr>
            <a:spLocks noGrp="1"/>
          </p:cNvSpPr>
          <p:nvPr>
            <p:ph type="body" sz="quarter" idx="13"/>
          </p:nvPr>
        </p:nvSpPr>
        <p:spPr>
          <a:xfrm>
            <a:off x="313617" y="1368529"/>
            <a:ext cx="7448642" cy="923330"/>
          </a:xfrm>
          <a:solidFill>
            <a:srgbClr val="3264AA"/>
          </a:solidFill>
        </p:spPr>
        <p:txBody>
          <a:bodyPr wrap="none">
            <a:spAutoFit/>
          </a:bodyPr>
          <a:lstStyle>
            <a:lvl1pPr marL="0" indent="0">
              <a:buNone/>
              <a:defRPr sz="6000">
                <a:solidFill>
                  <a:schemeClr val="bg1"/>
                </a:solidFill>
              </a:defRPr>
            </a:lvl1pPr>
          </a:lstStyle>
          <a:p>
            <a:pPr lvl="0"/>
            <a:r>
              <a:rPr lang="it-IT"/>
              <a:t>Fare clic per modificare</a:t>
            </a:r>
          </a:p>
        </p:txBody>
      </p:sp>
    </p:spTree>
    <p:extLst>
      <p:ext uri="{BB962C8B-B14F-4D97-AF65-F5344CB8AC3E}">
        <p14:creationId xmlns:p14="http://schemas.microsoft.com/office/powerpoint/2010/main" val="428325196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cover2">
    <p:spTree>
      <p:nvGrpSpPr>
        <p:cNvPr id="1" name=""/>
        <p:cNvGrpSpPr/>
        <p:nvPr/>
      </p:nvGrpSpPr>
      <p:grpSpPr>
        <a:xfrm>
          <a:off x="0" y="0"/>
          <a:ext cx="0" cy="0"/>
          <a:chOff x="0" y="0"/>
          <a:chExt cx="0" cy="0"/>
        </a:xfrm>
      </p:grpSpPr>
      <p:pic>
        <p:nvPicPr>
          <p:cNvPr id="6" name="Immagine 5">
            <a:extLst>
              <a:ext uri="{FF2B5EF4-FFF2-40B4-BE49-F238E27FC236}">
                <a16:creationId xmlns:a16="http://schemas.microsoft.com/office/drawing/2014/main" id="{49468D60-2C8E-D742-8D60-29306FDE9482}"/>
              </a:ext>
            </a:extLst>
          </p:cNvPr>
          <p:cNvPicPr>
            <a:picLocks noChangeAspect="1"/>
          </p:cNvPicPr>
          <p:nvPr userDrawn="1"/>
        </p:nvPicPr>
        <p:blipFill>
          <a:blip r:embed="rId2"/>
          <a:stretch>
            <a:fillRect/>
          </a:stretch>
        </p:blipFill>
        <p:spPr>
          <a:xfrm>
            <a:off x="5711333" y="313047"/>
            <a:ext cx="6252408" cy="6252408"/>
          </a:xfrm>
          <a:prstGeom prst="rect">
            <a:avLst/>
          </a:prstGeom>
        </p:spPr>
      </p:pic>
      <p:pic>
        <p:nvPicPr>
          <p:cNvPr id="9" name="Immagine 8">
            <a:extLst>
              <a:ext uri="{FF2B5EF4-FFF2-40B4-BE49-F238E27FC236}">
                <a16:creationId xmlns:a16="http://schemas.microsoft.com/office/drawing/2014/main" id="{4CFD8147-BBB4-D44C-A87C-62696D0BF929}"/>
              </a:ext>
            </a:extLst>
          </p:cNvPr>
          <p:cNvPicPr>
            <a:picLocks noChangeAspect="1"/>
          </p:cNvPicPr>
          <p:nvPr userDrawn="1"/>
        </p:nvPicPr>
        <p:blipFill>
          <a:blip r:embed="rId3"/>
          <a:stretch>
            <a:fillRect/>
          </a:stretch>
        </p:blipFill>
        <p:spPr>
          <a:xfrm>
            <a:off x="1993622" y="250776"/>
            <a:ext cx="3100890" cy="626288"/>
          </a:xfrm>
          <a:prstGeom prst="rect">
            <a:avLst/>
          </a:prstGeom>
        </p:spPr>
      </p:pic>
      <p:pic>
        <p:nvPicPr>
          <p:cNvPr id="8" name="Immagine 7">
            <a:extLst>
              <a:ext uri="{FF2B5EF4-FFF2-40B4-BE49-F238E27FC236}">
                <a16:creationId xmlns:a16="http://schemas.microsoft.com/office/drawing/2014/main" id="{C98B4173-C41D-5E49-AE92-948E01E692F6}"/>
              </a:ext>
            </a:extLst>
          </p:cNvPr>
          <p:cNvPicPr>
            <a:picLocks noChangeAspect="1"/>
          </p:cNvPicPr>
          <p:nvPr userDrawn="1"/>
        </p:nvPicPr>
        <p:blipFill>
          <a:blip r:embed="rId4"/>
          <a:stretch>
            <a:fillRect/>
          </a:stretch>
        </p:blipFill>
        <p:spPr>
          <a:xfrm>
            <a:off x="247504" y="313047"/>
            <a:ext cx="1533167" cy="542997"/>
          </a:xfrm>
          <a:prstGeom prst="rect">
            <a:avLst/>
          </a:prstGeom>
        </p:spPr>
      </p:pic>
      <p:sp>
        <p:nvSpPr>
          <p:cNvPr id="17" name="Segnaposto testo 16">
            <a:extLst>
              <a:ext uri="{FF2B5EF4-FFF2-40B4-BE49-F238E27FC236}">
                <a16:creationId xmlns:a16="http://schemas.microsoft.com/office/drawing/2014/main" id="{FB9F2E4D-6ABA-F54D-AC6A-784E3B7E9EB3}"/>
              </a:ext>
            </a:extLst>
          </p:cNvPr>
          <p:cNvSpPr>
            <a:spLocks noGrp="1"/>
          </p:cNvSpPr>
          <p:nvPr>
            <p:ph type="body" sz="quarter" idx="14" hasCustomPrompt="1"/>
          </p:nvPr>
        </p:nvSpPr>
        <p:spPr>
          <a:xfrm>
            <a:off x="206375" y="3668713"/>
            <a:ext cx="5338763" cy="1960562"/>
          </a:xfrm>
        </p:spPr>
        <p:txBody>
          <a:bodyPr>
            <a:normAutofit/>
          </a:bodyPr>
          <a:lstStyle>
            <a:lvl1pPr marL="0" indent="0">
              <a:lnSpc>
                <a:spcPct val="100000"/>
              </a:lnSpc>
              <a:spcBef>
                <a:spcPts val="0"/>
              </a:spcBef>
              <a:buNone/>
              <a:defRPr sz="10000" cap="all" baseline="0">
                <a:solidFill>
                  <a:srgbClr val="00B0F0"/>
                </a:solidFill>
              </a:defRPr>
            </a:lvl1pPr>
            <a:lvl2pPr marL="457200" indent="-449263">
              <a:lnSpc>
                <a:spcPts val="3500"/>
              </a:lnSpc>
              <a:spcBef>
                <a:spcPts val="0"/>
              </a:spcBef>
              <a:buNone/>
              <a:tabLst/>
              <a:defRPr sz="4000" cap="all" baseline="0">
                <a:solidFill>
                  <a:srgbClr val="00B0F0"/>
                </a:solidFill>
              </a:defRPr>
            </a:lvl2pPr>
          </a:lstStyle>
          <a:p>
            <a:pPr lvl="0"/>
            <a:r>
              <a:rPr lang="it-IT"/>
              <a:t>2020</a:t>
            </a:r>
          </a:p>
        </p:txBody>
      </p:sp>
      <p:pic>
        <p:nvPicPr>
          <p:cNvPr id="10" name="Immagine 9">
            <a:extLst>
              <a:ext uri="{FF2B5EF4-FFF2-40B4-BE49-F238E27FC236}">
                <a16:creationId xmlns:a16="http://schemas.microsoft.com/office/drawing/2014/main" id="{9BF27335-ABA4-284C-986C-F1400750A877}"/>
              </a:ext>
            </a:extLst>
          </p:cNvPr>
          <p:cNvPicPr/>
          <p:nvPr userDrawn="1"/>
        </p:nvPicPr>
        <p:blipFill>
          <a:blip r:embed="rId5" cstate="hqprint">
            <a:extLst>
              <a:ext uri="{28A0092B-C50C-407E-A947-70E740481C1C}">
                <a14:useLocalDpi xmlns:a14="http://schemas.microsoft.com/office/drawing/2010/main" val="0"/>
              </a:ext>
            </a:extLst>
          </a:blip>
          <a:stretch>
            <a:fillRect/>
          </a:stretch>
        </p:blipFill>
        <p:spPr>
          <a:xfrm>
            <a:off x="228259" y="6099337"/>
            <a:ext cx="1157968" cy="445616"/>
          </a:xfrm>
          <a:prstGeom prst="rect">
            <a:avLst/>
          </a:prstGeom>
        </p:spPr>
      </p:pic>
      <p:sp>
        <p:nvSpPr>
          <p:cNvPr id="11" name="Segnaposto testo 10">
            <a:extLst>
              <a:ext uri="{FF2B5EF4-FFF2-40B4-BE49-F238E27FC236}">
                <a16:creationId xmlns:a16="http://schemas.microsoft.com/office/drawing/2014/main" id="{2CEDB01D-DFDF-2141-88A5-D5C53AC79A0A}"/>
              </a:ext>
            </a:extLst>
          </p:cNvPr>
          <p:cNvSpPr>
            <a:spLocks noGrp="1"/>
          </p:cNvSpPr>
          <p:nvPr>
            <p:ph type="body" sz="quarter" idx="13"/>
          </p:nvPr>
        </p:nvSpPr>
        <p:spPr>
          <a:xfrm>
            <a:off x="313617" y="1368529"/>
            <a:ext cx="7448642" cy="923330"/>
          </a:xfrm>
          <a:solidFill>
            <a:srgbClr val="3264AA"/>
          </a:solidFill>
        </p:spPr>
        <p:txBody>
          <a:bodyPr wrap="none">
            <a:spAutoFit/>
          </a:bodyPr>
          <a:lstStyle>
            <a:lvl1pPr marL="0" indent="0">
              <a:buNone/>
              <a:defRPr sz="6000">
                <a:solidFill>
                  <a:schemeClr val="bg1"/>
                </a:solidFill>
              </a:defRPr>
            </a:lvl1pPr>
          </a:lstStyle>
          <a:p>
            <a:pPr lvl="0"/>
            <a:r>
              <a:rPr lang="it-IT"/>
              <a:t>Fare clic per modificare</a:t>
            </a:r>
          </a:p>
        </p:txBody>
      </p:sp>
    </p:spTree>
    <p:extLst>
      <p:ext uri="{BB962C8B-B14F-4D97-AF65-F5344CB8AC3E}">
        <p14:creationId xmlns:p14="http://schemas.microsoft.com/office/powerpoint/2010/main" val="308376617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cover3">
    <p:spTree>
      <p:nvGrpSpPr>
        <p:cNvPr id="1" name=""/>
        <p:cNvGrpSpPr/>
        <p:nvPr/>
      </p:nvGrpSpPr>
      <p:grpSpPr>
        <a:xfrm>
          <a:off x="0" y="0"/>
          <a:ext cx="0" cy="0"/>
          <a:chOff x="0" y="0"/>
          <a:chExt cx="0" cy="0"/>
        </a:xfrm>
      </p:grpSpPr>
      <p:pic>
        <p:nvPicPr>
          <p:cNvPr id="6" name="Immagine 5">
            <a:extLst>
              <a:ext uri="{FF2B5EF4-FFF2-40B4-BE49-F238E27FC236}">
                <a16:creationId xmlns:a16="http://schemas.microsoft.com/office/drawing/2014/main" id="{49468D60-2C8E-D742-8D60-29306FDE9482}"/>
              </a:ext>
            </a:extLst>
          </p:cNvPr>
          <p:cNvPicPr>
            <a:picLocks noChangeAspect="1"/>
          </p:cNvPicPr>
          <p:nvPr userDrawn="1"/>
        </p:nvPicPr>
        <p:blipFill>
          <a:blip r:embed="rId2"/>
          <a:stretch>
            <a:fillRect/>
          </a:stretch>
        </p:blipFill>
        <p:spPr>
          <a:xfrm>
            <a:off x="5711333" y="313047"/>
            <a:ext cx="6252408" cy="6252408"/>
          </a:xfrm>
          <a:prstGeom prst="rect">
            <a:avLst/>
          </a:prstGeom>
        </p:spPr>
      </p:pic>
      <p:pic>
        <p:nvPicPr>
          <p:cNvPr id="9" name="Immagine 8">
            <a:extLst>
              <a:ext uri="{FF2B5EF4-FFF2-40B4-BE49-F238E27FC236}">
                <a16:creationId xmlns:a16="http://schemas.microsoft.com/office/drawing/2014/main" id="{4CFD8147-BBB4-D44C-A87C-62696D0BF929}"/>
              </a:ext>
            </a:extLst>
          </p:cNvPr>
          <p:cNvPicPr>
            <a:picLocks noChangeAspect="1"/>
          </p:cNvPicPr>
          <p:nvPr userDrawn="1"/>
        </p:nvPicPr>
        <p:blipFill>
          <a:blip r:embed="rId3"/>
          <a:stretch>
            <a:fillRect/>
          </a:stretch>
        </p:blipFill>
        <p:spPr>
          <a:xfrm>
            <a:off x="1993622" y="250776"/>
            <a:ext cx="3100890" cy="626288"/>
          </a:xfrm>
          <a:prstGeom prst="rect">
            <a:avLst/>
          </a:prstGeom>
        </p:spPr>
      </p:pic>
      <p:pic>
        <p:nvPicPr>
          <p:cNvPr id="8" name="Immagine 7">
            <a:extLst>
              <a:ext uri="{FF2B5EF4-FFF2-40B4-BE49-F238E27FC236}">
                <a16:creationId xmlns:a16="http://schemas.microsoft.com/office/drawing/2014/main" id="{C98B4173-C41D-5E49-AE92-948E01E692F6}"/>
              </a:ext>
            </a:extLst>
          </p:cNvPr>
          <p:cNvPicPr>
            <a:picLocks noChangeAspect="1"/>
          </p:cNvPicPr>
          <p:nvPr userDrawn="1"/>
        </p:nvPicPr>
        <p:blipFill>
          <a:blip r:embed="rId4"/>
          <a:stretch>
            <a:fillRect/>
          </a:stretch>
        </p:blipFill>
        <p:spPr>
          <a:xfrm>
            <a:off x="247504" y="313047"/>
            <a:ext cx="1533167" cy="542997"/>
          </a:xfrm>
          <a:prstGeom prst="rect">
            <a:avLst/>
          </a:prstGeom>
        </p:spPr>
      </p:pic>
      <p:pic>
        <p:nvPicPr>
          <p:cNvPr id="3" name="Immagine 2">
            <a:extLst>
              <a:ext uri="{FF2B5EF4-FFF2-40B4-BE49-F238E27FC236}">
                <a16:creationId xmlns:a16="http://schemas.microsoft.com/office/drawing/2014/main" id="{C7587C4F-DA8F-7C4B-BA47-DED0C82D2010}"/>
              </a:ext>
            </a:extLst>
          </p:cNvPr>
          <p:cNvPicPr>
            <a:picLocks noChangeAspect="1"/>
          </p:cNvPicPr>
          <p:nvPr userDrawn="1"/>
        </p:nvPicPr>
        <p:blipFill>
          <a:blip r:embed="rId5"/>
          <a:stretch>
            <a:fillRect/>
          </a:stretch>
        </p:blipFill>
        <p:spPr>
          <a:xfrm>
            <a:off x="206696" y="5877077"/>
            <a:ext cx="650436" cy="688378"/>
          </a:xfrm>
          <a:prstGeom prst="rect">
            <a:avLst/>
          </a:prstGeom>
        </p:spPr>
      </p:pic>
      <p:sp>
        <p:nvSpPr>
          <p:cNvPr id="11" name="Segnaposto testo 3">
            <a:extLst>
              <a:ext uri="{FF2B5EF4-FFF2-40B4-BE49-F238E27FC236}">
                <a16:creationId xmlns:a16="http://schemas.microsoft.com/office/drawing/2014/main" id="{E603B09B-F74B-3040-8AB0-2F9BFE45FA8C}"/>
              </a:ext>
            </a:extLst>
          </p:cNvPr>
          <p:cNvSpPr>
            <a:spLocks noGrp="1"/>
          </p:cNvSpPr>
          <p:nvPr>
            <p:ph type="body" sz="quarter" idx="12"/>
          </p:nvPr>
        </p:nvSpPr>
        <p:spPr>
          <a:xfrm>
            <a:off x="206696" y="3745924"/>
            <a:ext cx="5338070" cy="1544533"/>
          </a:xfrm>
        </p:spPr>
        <p:txBody>
          <a:bodyPr>
            <a:noAutofit/>
          </a:bodyPr>
          <a:lstStyle>
            <a:lvl1pPr marL="0" indent="0">
              <a:buNone/>
              <a:defRPr sz="3200" i="1"/>
            </a:lvl1pPr>
          </a:lstStyle>
          <a:p>
            <a:endParaRPr lang="it-IT"/>
          </a:p>
        </p:txBody>
      </p:sp>
      <p:sp>
        <p:nvSpPr>
          <p:cNvPr id="10" name="Segnaposto testo 10">
            <a:extLst>
              <a:ext uri="{FF2B5EF4-FFF2-40B4-BE49-F238E27FC236}">
                <a16:creationId xmlns:a16="http://schemas.microsoft.com/office/drawing/2014/main" id="{C59F81D4-E5AA-204D-B619-D1CE11261064}"/>
              </a:ext>
            </a:extLst>
          </p:cNvPr>
          <p:cNvSpPr>
            <a:spLocks noGrp="1"/>
          </p:cNvSpPr>
          <p:nvPr>
            <p:ph type="body" sz="quarter" idx="13"/>
          </p:nvPr>
        </p:nvSpPr>
        <p:spPr>
          <a:xfrm>
            <a:off x="313617" y="1368529"/>
            <a:ext cx="7448642" cy="923330"/>
          </a:xfrm>
          <a:solidFill>
            <a:srgbClr val="3264AA"/>
          </a:solidFill>
        </p:spPr>
        <p:txBody>
          <a:bodyPr wrap="none">
            <a:spAutoFit/>
          </a:bodyPr>
          <a:lstStyle>
            <a:lvl1pPr marL="0" indent="0">
              <a:buNone/>
              <a:defRPr sz="6000">
                <a:solidFill>
                  <a:schemeClr val="bg1"/>
                </a:solidFill>
              </a:defRPr>
            </a:lvl1pPr>
          </a:lstStyle>
          <a:p>
            <a:pPr lvl="0"/>
            <a:r>
              <a:rPr lang="it-IT"/>
              <a:t>Fare clic per modificare</a:t>
            </a:r>
          </a:p>
        </p:txBody>
      </p:sp>
      <p:sp>
        <p:nvSpPr>
          <p:cNvPr id="12" name="Segnaposto testo 10">
            <a:extLst>
              <a:ext uri="{FF2B5EF4-FFF2-40B4-BE49-F238E27FC236}">
                <a16:creationId xmlns:a16="http://schemas.microsoft.com/office/drawing/2014/main" id="{4DB71B9B-314F-E045-B56E-42CF2DB6AFB4}"/>
              </a:ext>
            </a:extLst>
          </p:cNvPr>
          <p:cNvSpPr>
            <a:spLocks noGrp="1"/>
          </p:cNvSpPr>
          <p:nvPr>
            <p:ph type="body" sz="quarter" idx="14"/>
          </p:nvPr>
        </p:nvSpPr>
        <p:spPr>
          <a:xfrm>
            <a:off x="313617" y="2440326"/>
            <a:ext cx="7448642" cy="923330"/>
          </a:xfrm>
          <a:solidFill>
            <a:srgbClr val="3264AA"/>
          </a:solidFill>
        </p:spPr>
        <p:txBody>
          <a:bodyPr wrap="none">
            <a:spAutoFit/>
          </a:bodyPr>
          <a:lstStyle>
            <a:lvl1pPr marL="0" indent="0">
              <a:buNone/>
              <a:defRPr sz="6000">
                <a:solidFill>
                  <a:schemeClr val="bg1"/>
                </a:solidFill>
              </a:defRPr>
            </a:lvl1pPr>
          </a:lstStyle>
          <a:p>
            <a:pPr lvl="0"/>
            <a:r>
              <a:rPr lang="it-IT"/>
              <a:t>Fare clic per modificare</a:t>
            </a:r>
          </a:p>
        </p:txBody>
      </p:sp>
    </p:spTree>
    <p:extLst>
      <p:ext uri="{BB962C8B-B14F-4D97-AF65-F5344CB8AC3E}">
        <p14:creationId xmlns:p14="http://schemas.microsoft.com/office/powerpoint/2010/main" val="117370682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obj" preserve="1">
  <p:cSld name="pagin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50DB0F3-561B-5441-AFF6-E733FE38FDED}"/>
              </a:ext>
            </a:extLst>
          </p:cNvPr>
          <p:cNvSpPr>
            <a:spLocks noGrp="1"/>
          </p:cNvSpPr>
          <p:nvPr>
            <p:ph type="title"/>
          </p:nvPr>
        </p:nvSpPr>
        <p:spPr>
          <a:xfrm>
            <a:off x="367393" y="307975"/>
            <a:ext cx="11487149" cy="598261"/>
          </a:xfrm>
        </p:spPr>
        <p:txBody>
          <a:bodyPr>
            <a:normAutofit/>
          </a:bodyPr>
          <a:lstStyle>
            <a:lvl1pPr>
              <a:defRPr sz="3600" b="1">
                <a:solidFill>
                  <a:srgbClr val="3264AA"/>
                </a:solidFill>
              </a:defRPr>
            </a:lvl1p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09C81124-F589-6F49-81C3-A530E7A587B9}"/>
              </a:ext>
            </a:extLst>
          </p:cNvPr>
          <p:cNvSpPr>
            <a:spLocks noGrp="1"/>
          </p:cNvSpPr>
          <p:nvPr>
            <p:ph idx="1"/>
          </p:nvPr>
        </p:nvSpPr>
        <p:spPr>
          <a:xfrm>
            <a:off x="367393" y="1396093"/>
            <a:ext cx="11487149" cy="4620986"/>
          </a:xfrm>
        </p:spPr>
        <p:txBody>
          <a:bodyPr/>
          <a:lstStyle/>
          <a:p>
            <a:r>
              <a:rPr lang="it-IT"/>
              <a:t>Modifica gli stili del testo dello schema
Secondo livello
Terzo livello
Quarto livello
Quinto livello</a:t>
            </a:r>
          </a:p>
        </p:txBody>
      </p:sp>
      <p:sp>
        <p:nvSpPr>
          <p:cNvPr id="7" name="Rettangolo 6">
            <a:extLst>
              <a:ext uri="{FF2B5EF4-FFF2-40B4-BE49-F238E27FC236}">
                <a16:creationId xmlns:a16="http://schemas.microsoft.com/office/drawing/2014/main" id="{A3B3E2A3-45E0-9F4B-AABA-3465515A8811}"/>
              </a:ext>
            </a:extLst>
          </p:cNvPr>
          <p:cNvSpPr/>
          <p:nvPr userDrawn="1"/>
        </p:nvSpPr>
        <p:spPr>
          <a:xfrm>
            <a:off x="367393" y="6218379"/>
            <a:ext cx="11487150" cy="252000"/>
          </a:xfrm>
          <a:prstGeom prst="rect">
            <a:avLst/>
          </a:prstGeom>
          <a:solidFill>
            <a:srgbClr val="3264AA"/>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it-IT" sz="1400" dirty="0"/>
              <a:t>Il mercato del lavoro in provincia di Rimini</a:t>
            </a:r>
          </a:p>
        </p:txBody>
      </p:sp>
      <p:sp>
        <p:nvSpPr>
          <p:cNvPr id="9" name="Segnaposto numero diapositiva 9">
            <a:extLst>
              <a:ext uri="{FF2B5EF4-FFF2-40B4-BE49-F238E27FC236}">
                <a16:creationId xmlns:a16="http://schemas.microsoft.com/office/drawing/2014/main" id="{7091A8B7-D404-5D4E-9BB8-755029E2C0F8}"/>
              </a:ext>
            </a:extLst>
          </p:cNvPr>
          <p:cNvSpPr>
            <a:spLocks noGrp="1"/>
          </p:cNvSpPr>
          <p:nvPr>
            <p:ph type="sldNum" sz="quarter" idx="12"/>
          </p:nvPr>
        </p:nvSpPr>
        <p:spPr>
          <a:xfrm>
            <a:off x="10622164" y="6212235"/>
            <a:ext cx="1232377" cy="252000"/>
          </a:xfrm>
        </p:spPr>
        <p:txBody>
          <a:bodyPr/>
          <a:lstStyle/>
          <a:p>
            <a:fld id="{8BF82156-9445-CA41-89E8-99C6AA80F868}" type="slidenum">
              <a:rPr lang="it-IT" smtClean="0">
                <a:solidFill>
                  <a:schemeClr val="bg1"/>
                </a:solidFill>
              </a:rPr>
              <a:t>‹N›</a:t>
            </a:fld>
            <a:endParaRPr lang="it-IT">
              <a:solidFill>
                <a:schemeClr val="bg1"/>
              </a:solidFill>
            </a:endParaRPr>
          </a:p>
        </p:txBody>
      </p:sp>
      <p:cxnSp>
        <p:nvCxnSpPr>
          <p:cNvPr id="5" name="Connettore 1 4">
            <a:extLst>
              <a:ext uri="{FF2B5EF4-FFF2-40B4-BE49-F238E27FC236}">
                <a16:creationId xmlns:a16="http://schemas.microsoft.com/office/drawing/2014/main" id="{C31A36DD-0883-A64D-BD3A-E7327755969C}"/>
              </a:ext>
            </a:extLst>
          </p:cNvPr>
          <p:cNvCxnSpPr>
            <a:cxnSpLocks/>
          </p:cNvCxnSpPr>
          <p:nvPr userDrawn="1"/>
        </p:nvCxnSpPr>
        <p:spPr>
          <a:xfrm>
            <a:off x="367393" y="1038646"/>
            <a:ext cx="11487149" cy="0"/>
          </a:xfrm>
          <a:prstGeom prst="line">
            <a:avLst/>
          </a:prstGeom>
          <a:ln w="12700">
            <a:solidFill>
              <a:srgbClr val="3264AA"/>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6293174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A882CBB-ED9F-5D46-8900-B648988E22BD}"/>
              </a:ext>
            </a:extLst>
          </p:cNvPr>
          <p:cNvSpPr>
            <a:spLocks noGrp="1"/>
          </p:cNvSpPr>
          <p:nvPr>
            <p:ph type="title"/>
          </p:nvPr>
        </p:nvSpPr>
        <p:spPr>
          <a:xfrm>
            <a:off x="831850" y="1709738"/>
            <a:ext cx="10515600" cy="2852737"/>
          </a:xfrm>
        </p:spPr>
        <p:txBody>
          <a:bodyPr anchor="b"/>
          <a:lstStyle>
            <a:lvl1pPr>
              <a:defRPr sz="6000"/>
            </a:lvl1pPr>
          </a:lstStyle>
          <a:p>
            <a:r>
              <a:rPr lang="it-IT"/>
              <a:t>Fare clic per modificare lo stile del titolo dello schema</a:t>
            </a:r>
          </a:p>
        </p:txBody>
      </p:sp>
      <p:sp>
        <p:nvSpPr>
          <p:cNvPr id="3" name="Segnaposto testo 2">
            <a:extLst>
              <a:ext uri="{FF2B5EF4-FFF2-40B4-BE49-F238E27FC236}">
                <a16:creationId xmlns:a16="http://schemas.microsoft.com/office/drawing/2014/main" id="{CD0003F8-8EF8-CF40-8A06-05D521611B7B}"/>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r>
              <a:rPr lang="it-IT"/>
              <a:t>Modifica gli stili del testo dello schema
Secondo livello
Terzo livello
Quarto livello
Quinto livello</a:t>
            </a:r>
          </a:p>
        </p:txBody>
      </p:sp>
      <p:sp>
        <p:nvSpPr>
          <p:cNvPr id="4" name="Segnaposto data 3">
            <a:extLst>
              <a:ext uri="{FF2B5EF4-FFF2-40B4-BE49-F238E27FC236}">
                <a16:creationId xmlns:a16="http://schemas.microsoft.com/office/drawing/2014/main" id="{2FD33C9F-4E1C-D84A-9310-43989A165A12}"/>
              </a:ext>
            </a:extLst>
          </p:cNvPr>
          <p:cNvSpPr>
            <a:spLocks noGrp="1"/>
          </p:cNvSpPr>
          <p:nvPr>
            <p:ph type="dt" sz="half" idx="10"/>
          </p:nvPr>
        </p:nvSpPr>
        <p:spPr/>
        <p:txBody>
          <a:bodyPr/>
          <a:lstStyle/>
          <a:p>
            <a:endParaRPr lang="it-IT"/>
          </a:p>
        </p:txBody>
      </p:sp>
      <p:sp>
        <p:nvSpPr>
          <p:cNvPr id="5" name="Segnaposto piè di pagina 4">
            <a:extLst>
              <a:ext uri="{FF2B5EF4-FFF2-40B4-BE49-F238E27FC236}">
                <a16:creationId xmlns:a16="http://schemas.microsoft.com/office/drawing/2014/main" id="{472E771E-D8D9-4141-9804-885CED867F7F}"/>
              </a:ext>
            </a:extLst>
          </p:cNvPr>
          <p:cNvSpPr>
            <a:spLocks noGrp="1"/>
          </p:cNvSpPr>
          <p:nvPr>
            <p:ph type="ftr" sz="quarter" idx="11"/>
          </p:nvPr>
        </p:nvSpPr>
        <p:spPr/>
        <p:txBody>
          <a:bodyPr/>
          <a:lstStyle/>
          <a:p>
            <a:r>
              <a:rPr lang="it-IT"/>
              <a:t>Elaborazioni su dati ISTAT</a:t>
            </a:r>
          </a:p>
        </p:txBody>
      </p:sp>
      <p:sp>
        <p:nvSpPr>
          <p:cNvPr id="6" name="Segnaposto numero diapositiva 5">
            <a:extLst>
              <a:ext uri="{FF2B5EF4-FFF2-40B4-BE49-F238E27FC236}">
                <a16:creationId xmlns:a16="http://schemas.microsoft.com/office/drawing/2014/main" id="{CCDABBDF-2F44-6740-9372-861CCF462745}"/>
              </a:ext>
            </a:extLst>
          </p:cNvPr>
          <p:cNvSpPr>
            <a:spLocks noGrp="1"/>
          </p:cNvSpPr>
          <p:nvPr>
            <p:ph type="sldNum" sz="quarter" idx="12"/>
          </p:nvPr>
        </p:nvSpPr>
        <p:spPr/>
        <p:txBody>
          <a:bodyPr/>
          <a:lstStyle/>
          <a:p>
            <a:fld id="{8BF82156-9445-CA41-89E8-99C6AA80F868}" type="slidenum">
              <a:rPr lang="it-IT" smtClean="0"/>
              <a:t>‹N›</a:t>
            </a:fld>
            <a:endParaRPr lang="it-IT"/>
          </a:p>
        </p:txBody>
      </p:sp>
    </p:spTree>
    <p:extLst>
      <p:ext uri="{BB962C8B-B14F-4D97-AF65-F5344CB8AC3E}">
        <p14:creationId xmlns:p14="http://schemas.microsoft.com/office/powerpoint/2010/main" val="61579232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0BD44A1-8658-CD41-AD22-1DAF0FBE645F}"/>
              </a:ext>
            </a:extLst>
          </p:cNvPr>
          <p:cNvSpPr>
            <a:spLocks noGrp="1"/>
          </p:cNvSpPr>
          <p:nvPr>
            <p:ph type="title"/>
          </p:nvPr>
        </p:nvSpPr>
        <p:spPr/>
        <p:txBody>
          <a:body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B245A231-6E7A-7047-A72B-800CC421F805}"/>
              </a:ext>
            </a:extLst>
          </p:cNvPr>
          <p:cNvSpPr>
            <a:spLocks noGrp="1"/>
          </p:cNvSpPr>
          <p:nvPr>
            <p:ph sz="half" idx="1"/>
          </p:nvPr>
        </p:nvSpPr>
        <p:spPr>
          <a:xfrm>
            <a:off x="838200" y="1825625"/>
            <a:ext cx="5181600" cy="4351338"/>
          </a:xfrm>
        </p:spPr>
        <p:txBody>
          <a:bodyPr/>
          <a:lstStyle/>
          <a:p>
            <a:r>
              <a:rPr lang="it-IT"/>
              <a:t>Modifica gli stili del testo dello schema
Secondo livello
Terzo livello
Quarto livello
Quinto livello</a:t>
            </a:r>
          </a:p>
        </p:txBody>
      </p:sp>
      <p:sp>
        <p:nvSpPr>
          <p:cNvPr id="4" name="Segnaposto contenuto 3">
            <a:extLst>
              <a:ext uri="{FF2B5EF4-FFF2-40B4-BE49-F238E27FC236}">
                <a16:creationId xmlns:a16="http://schemas.microsoft.com/office/drawing/2014/main" id="{2E12C41B-4885-6648-9661-5441958F8046}"/>
              </a:ext>
            </a:extLst>
          </p:cNvPr>
          <p:cNvSpPr>
            <a:spLocks noGrp="1"/>
          </p:cNvSpPr>
          <p:nvPr>
            <p:ph sz="half" idx="2"/>
          </p:nvPr>
        </p:nvSpPr>
        <p:spPr>
          <a:xfrm>
            <a:off x="6172200" y="1825625"/>
            <a:ext cx="5181600" cy="4351338"/>
          </a:xfrm>
        </p:spPr>
        <p:txBody>
          <a:bodyPr/>
          <a:lstStyle/>
          <a:p>
            <a:r>
              <a:rPr lang="it-IT"/>
              <a:t>Modifica gli stili del testo dello schema
Secondo livello
Terzo livello
Quarto livello
Quinto livello</a:t>
            </a:r>
          </a:p>
        </p:txBody>
      </p:sp>
      <p:sp>
        <p:nvSpPr>
          <p:cNvPr id="5" name="Segnaposto data 4">
            <a:extLst>
              <a:ext uri="{FF2B5EF4-FFF2-40B4-BE49-F238E27FC236}">
                <a16:creationId xmlns:a16="http://schemas.microsoft.com/office/drawing/2014/main" id="{10A85AE3-D060-8642-A721-25C70519DB09}"/>
              </a:ext>
            </a:extLst>
          </p:cNvPr>
          <p:cNvSpPr>
            <a:spLocks noGrp="1"/>
          </p:cNvSpPr>
          <p:nvPr>
            <p:ph type="dt" sz="half" idx="10"/>
          </p:nvPr>
        </p:nvSpPr>
        <p:spPr/>
        <p:txBody>
          <a:bodyPr/>
          <a:lstStyle/>
          <a:p>
            <a:endParaRPr lang="it-IT"/>
          </a:p>
        </p:txBody>
      </p:sp>
      <p:sp>
        <p:nvSpPr>
          <p:cNvPr id="6" name="Segnaposto piè di pagina 5">
            <a:extLst>
              <a:ext uri="{FF2B5EF4-FFF2-40B4-BE49-F238E27FC236}">
                <a16:creationId xmlns:a16="http://schemas.microsoft.com/office/drawing/2014/main" id="{A3F16A96-8F0E-FC49-91E2-6D0DF64CF31F}"/>
              </a:ext>
            </a:extLst>
          </p:cNvPr>
          <p:cNvSpPr>
            <a:spLocks noGrp="1"/>
          </p:cNvSpPr>
          <p:nvPr>
            <p:ph type="ftr" sz="quarter" idx="11"/>
          </p:nvPr>
        </p:nvSpPr>
        <p:spPr/>
        <p:txBody>
          <a:bodyPr/>
          <a:lstStyle/>
          <a:p>
            <a:r>
              <a:rPr lang="it-IT"/>
              <a:t>Elaborazioni su dati ISTAT</a:t>
            </a:r>
          </a:p>
        </p:txBody>
      </p:sp>
      <p:sp>
        <p:nvSpPr>
          <p:cNvPr id="7" name="Segnaposto numero diapositiva 6">
            <a:extLst>
              <a:ext uri="{FF2B5EF4-FFF2-40B4-BE49-F238E27FC236}">
                <a16:creationId xmlns:a16="http://schemas.microsoft.com/office/drawing/2014/main" id="{E70DF24E-CEFD-704D-B692-349BCFF36471}"/>
              </a:ext>
            </a:extLst>
          </p:cNvPr>
          <p:cNvSpPr>
            <a:spLocks noGrp="1"/>
          </p:cNvSpPr>
          <p:nvPr>
            <p:ph type="sldNum" sz="quarter" idx="12"/>
          </p:nvPr>
        </p:nvSpPr>
        <p:spPr/>
        <p:txBody>
          <a:bodyPr/>
          <a:lstStyle/>
          <a:p>
            <a:fld id="{8BF82156-9445-CA41-89E8-99C6AA80F868}" type="slidenum">
              <a:rPr lang="it-IT" smtClean="0"/>
              <a:t>‹N›</a:t>
            </a:fld>
            <a:endParaRPr lang="it-IT"/>
          </a:p>
        </p:txBody>
      </p:sp>
    </p:spTree>
    <p:extLst>
      <p:ext uri="{BB962C8B-B14F-4D97-AF65-F5344CB8AC3E}">
        <p14:creationId xmlns:p14="http://schemas.microsoft.com/office/powerpoint/2010/main" val="2612839635"/>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A2BB4F03-5A29-9847-A0BF-DA22C93906B4}"/>
              </a:ext>
            </a:extLst>
          </p:cNvPr>
          <p:cNvSpPr>
            <a:spLocks noGrp="1"/>
          </p:cNvSpPr>
          <p:nvPr>
            <p:ph type="title"/>
          </p:nvPr>
        </p:nvSpPr>
        <p:spPr>
          <a:xfrm>
            <a:off x="839788" y="365125"/>
            <a:ext cx="10515600" cy="1325563"/>
          </a:xfrm>
        </p:spPr>
        <p:txBody>
          <a:bodyPr/>
          <a:lstStyle/>
          <a:p>
            <a:r>
              <a:rPr lang="it-IT"/>
              <a:t>Fare clic per modificare lo stile del titolo dello schema</a:t>
            </a:r>
          </a:p>
        </p:txBody>
      </p:sp>
      <p:sp>
        <p:nvSpPr>
          <p:cNvPr id="3" name="Segnaposto testo 2">
            <a:extLst>
              <a:ext uri="{FF2B5EF4-FFF2-40B4-BE49-F238E27FC236}">
                <a16:creationId xmlns:a16="http://schemas.microsoft.com/office/drawing/2014/main" id="{50E050F6-DA07-1C44-913D-93CCCEFC689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r>
              <a:rPr lang="it-IT"/>
              <a:t>Modifica gli stili del testo dello schema
Secondo livello
Terzo livello
Quarto livello
Quinto livello</a:t>
            </a:r>
          </a:p>
        </p:txBody>
      </p:sp>
      <p:sp>
        <p:nvSpPr>
          <p:cNvPr id="4" name="Segnaposto contenuto 3">
            <a:extLst>
              <a:ext uri="{FF2B5EF4-FFF2-40B4-BE49-F238E27FC236}">
                <a16:creationId xmlns:a16="http://schemas.microsoft.com/office/drawing/2014/main" id="{C579FFD0-48C1-C74A-8314-F6D18C3164BD}"/>
              </a:ext>
            </a:extLst>
          </p:cNvPr>
          <p:cNvSpPr>
            <a:spLocks noGrp="1"/>
          </p:cNvSpPr>
          <p:nvPr>
            <p:ph sz="half" idx="2"/>
          </p:nvPr>
        </p:nvSpPr>
        <p:spPr>
          <a:xfrm>
            <a:off x="839788" y="2505075"/>
            <a:ext cx="5157787" cy="3684588"/>
          </a:xfrm>
        </p:spPr>
        <p:txBody>
          <a:bodyPr/>
          <a:lstStyle/>
          <a:p>
            <a:r>
              <a:rPr lang="it-IT"/>
              <a:t>Modifica gli stili del testo dello schema
Secondo livello
Terzo livello
Quarto livello
Quinto livello</a:t>
            </a:r>
          </a:p>
        </p:txBody>
      </p:sp>
      <p:sp>
        <p:nvSpPr>
          <p:cNvPr id="5" name="Segnaposto testo 4">
            <a:extLst>
              <a:ext uri="{FF2B5EF4-FFF2-40B4-BE49-F238E27FC236}">
                <a16:creationId xmlns:a16="http://schemas.microsoft.com/office/drawing/2014/main" id="{91285F92-3FFD-4449-8157-996387676F8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r>
              <a:rPr lang="it-IT"/>
              <a:t>Modifica gli stili del testo dello schema
Secondo livello
Terzo livello
Quarto livello
Quinto livello</a:t>
            </a:r>
          </a:p>
        </p:txBody>
      </p:sp>
      <p:sp>
        <p:nvSpPr>
          <p:cNvPr id="6" name="Segnaposto contenuto 5">
            <a:extLst>
              <a:ext uri="{FF2B5EF4-FFF2-40B4-BE49-F238E27FC236}">
                <a16:creationId xmlns:a16="http://schemas.microsoft.com/office/drawing/2014/main" id="{11029EAC-D3E6-C540-8636-0A588A9D36F2}"/>
              </a:ext>
            </a:extLst>
          </p:cNvPr>
          <p:cNvSpPr>
            <a:spLocks noGrp="1"/>
          </p:cNvSpPr>
          <p:nvPr>
            <p:ph sz="quarter" idx="4"/>
          </p:nvPr>
        </p:nvSpPr>
        <p:spPr>
          <a:xfrm>
            <a:off x="6172200" y="2505075"/>
            <a:ext cx="5183188" cy="3684588"/>
          </a:xfrm>
        </p:spPr>
        <p:txBody>
          <a:bodyPr/>
          <a:lstStyle/>
          <a:p>
            <a:r>
              <a:rPr lang="it-IT"/>
              <a:t>Modifica gli stili del testo dello schema
Secondo livello
Terzo livello
Quarto livello
Quinto livello</a:t>
            </a:r>
          </a:p>
        </p:txBody>
      </p:sp>
      <p:sp>
        <p:nvSpPr>
          <p:cNvPr id="7" name="Segnaposto data 6">
            <a:extLst>
              <a:ext uri="{FF2B5EF4-FFF2-40B4-BE49-F238E27FC236}">
                <a16:creationId xmlns:a16="http://schemas.microsoft.com/office/drawing/2014/main" id="{B2080B0D-25A5-FA47-B790-5E8344AD6065}"/>
              </a:ext>
            </a:extLst>
          </p:cNvPr>
          <p:cNvSpPr>
            <a:spLocks noGrp="1"/>
          </p:cNvSpPr>
          <p:nvPr>
            <p:ph type="dt" sz="half" idx="10"/>
          </p:nvPr>
        </p:nvSpPr>
        <p:spPr/>
        <p:txBody>
          <a:bodyPr/>
          <a:lstStyle/>
          <a:p>
            <a:endParaRPr lang="it-IT"/>
          </a:p>
        </p:txBody>
      </p:sp>
      <p:sp>
        <p:nvSpPr>
          <p:cNvPr id="8" name="Segnaposto piè di pagina 7">
            <a:extLst>
              <a:ext uri="{FF2B5EF4-FFF2-40B4-BE49-F238E27FC236}">
                <a16:creationId xmlns:a16="http://schemas.microsoft.com/office/drawing/2014/main" id="{0BAE80DB-1704-A74F-B1CB-F11970AF3F7C}"/>
              </a:ext>
            </a:extLst>
          </p:cNvPr>
          <p:cNvSpPr>
            <a:spLocks noGrp="1"/>
          </p:cNvSpPr>
          <p:nvPr>
            <p:ph type="ftr" sz="quarter" idx="11"/>
          </p:nvPr>
        </p:nvSpPr>
        <p:spPr/>
        <p:txBody>
          <a:bodyPr/>
          <a:lstStyle/>
          <a:p>
            <a:r>
              <a:rPr lang="it-IT"/>
              <a:t>Elaborazioni su dati ISTAT</a:t>
            </a:r>
          </a:p>
        </p:txBody>
      </p:sp>
      <p:sp>
        <p:nvSpPr>
          <p:cNvPr id="9" name="Segnaposto numero diapositiva 8">
            <a:extLst>
              <a:ext uri="{FF2B5EF4-FFF2-40B4-BE49-F238E27FC236}">
                <a16:creationId xmlns:a16="http://schemas.microsoft.com/office/drawing/2014/main" id="{7ECF0128-2F47-6548-93FC-CAD0EACBFA8C}"/>
              </a:ext>
            </a:extLst>
          </p:cNvPr>
          <p:cNvSpPr>
            <a:spLocks noGrp="1"/>
          </p:cNvSpPr>
          <p:nvPr>
            <p:ph type="sldNum" sz="quarter" idx="12"/>
          </p:nvPr>
        </p:nvSpPr>
        <p:spPr/>
        <p:txBody>
          <a:bodyPr/>
          <a:lstStyle/>
          <a:p>
            <a:fld id="{8BF82156-9445-CA41-89E8-99C6AA80F868}" type="slidenum">
              <a:rPr lang="it-IT" smtClean="0"/>
              <a:t>‹N›</a:t>
            </a:fld>
            <a:endParaRPr lang="it-IT"/>
          </a:p>
        </p:txBody>
      </p:sp>
    </p:spTree>
    <p:extLst>
      <p:ext uri="{BB962C8B-B14F-4D97-AF65-F5344CB8AC3E}">
        <p14:creationId xmlns:p14="http://schemas.microsoft.com/office/powerpoint/2010/main" val="70140142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AD509C39-9354-7218-106F-79FE7F58A9B8}"/>
              </a:ext>
            </a:extLst>
          </p:cNvPr>
          <p:cNvSpPr>
            <a:spLocks noGrp="1"/>
          </p:cNvSpPr>
          <p:nvPr>
            <p:ph type="title"/>
          </p:nvPr>
        </p:nvSpPr>
        <p:spPr/>
        <p:txBody>
          <a:body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833ECE37-3E60-1E56-B0E3-E663AF6F81CE}"/>
              </a:ext>
            </a:extLst>
          </p:cNvPr>
          <p:cNvSpPr>
            <a:spLocks noGrp="1"/>
          </p:cNvSpPr>
          <p:nvPr>
            <p:ph idx="1"/>
          </p:nvPr>
        </p:nvSpPr>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0AA637B4-4464-EFB8-CF80-79EDE169E875}"/>
              </a:ext>
            </a:extLst>
          </p:cNvPr>
          <p:cNvSpPr>
            <a:spLocks noGrp="1"/>
          </p:cNvSpPr>
          <p:nvPr>
            <p:ph type="dt" sz="half" idx="10"/>
          </p:nvPr>
        </p:nvSpPr>
        <p:spPr/>
        <p:txBody>
          <a:bodyPr/>
          <a:lstStyle/>
          <a:p>
            <a:endParaRPr lang="it-IT"/>
          </a:p>
        </p:txBody>
      </p:sp>
      <p:sp>
        <p:nvSpPr>
          <p:cNvPr id="5" name="Segnaposto piè di pagina 4">
            <a:extLst>
              <a:ext uri="{FF2B5EF4-FFF2-40B4-BE49-F238E27FC236}">
                <a16:creationId xmlns:a16="http://schemas.microsoft.com/office/drawing/2014/main" id="{F5DF52BD-4867-3AD8-9143-FE3291B2577B}"/>
              </a:ext>
            </a:extLst>
          </p:cNvPr>
          <p:cNvSpPr>
            <a:spLocks noGrp="1"/>
          </p:cNvSpPr>
          <p:nvPr>
            <p:ph type="ftr" sz="quarter" idx="11"/>
          </p:nvPr>
        </p:nvSpPr>
        <p:spPr/>
        <p:txBody>
          <a:bodyPr/>
          <a:lstStyle/>
          <a:p>
            <a:r>
              <a:rPr lang="it-IT"/>
              <a:t>Elaborazioni su dati ISTAT</a:t>
            </a:r>
          </a:p>
        </p:txBody>
      </p:sp>
      <p:sp>
        <p:nvSpPr>
          <p:cNvPr id="6" name="Segnaposto numero diapositiva 5">
            <a:extLst>
              <a:ext uri="{FF2B5EF4-FFF2-40B4-BE49-F238E27FC236}">
                <a16:creationId xmlns:a16="http://schemas.microsoft.com/office/drawing/2014/main" id="{19D67F63-A94F-4F0D-CEE6-D1127291FA9A}"/>
              </a:ext>
            </a:extLst>
          </p:cNvPr>
          <p:cNvSpPr>
            <a:spLocks noGrp="1"/>
          </p:cNvSpPr>
          <p:nvPr>
            <p:ph type="sldNum" sz="quarter" idx="12"/>
          </p:nvPr>
        </p:nvSpPr>
        <p:spPr/>
        <p:txBody>
          <a:bodyPr/>
          <a:lstStyle/>
          <a:p>
            <a:fld id="{071425D3-6A0D-43A1-BAE5-D17E63648440}" type="slidenum">
              <a:rPr lang="it-IT" smtClean="0"/>
              <a:t>‹N›</a:t>
            </a:fld>
            <a:endParaRPr lang="it-IT"/>
          </a:p>
        </p:txBody>
      </p:sp>
    </p:spTree>
    <p:extLst>
      <p:ext uri="{BB962C8B-B14F-4D97-AF65-F5344CB8AC3E}">
        <p14:creationId xmlns:p14="http://schemas.microsoft.com/office/powerpoint/2010/main" val="310627039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8E199F5-CF6C-564C-92AC-BE94F029725D}"/>
              </a:ext>
            </a:extLst>
          </p:cNvPr>
          <p:cNvSpPr>
            <a:spLocks noGrp="1"/>
          </p:cNvSpPr>
          <p:nvPr>
            <p:ph type="title"/>
          </p:nvPr>
        </p:nvSpPr>
        <p:spPr/>
        <p:txBody>
          <a:bodyPr/>
          <a:lstStyle/>
          <a:p>
            <a:r>
              <a:rPr lang="it-IT"/>
              <a:t>Fare clic per modificare lo stile del titolo dello schema</a:t>
            </a:r>
          </a:p>
        </p:txBody>
      </p:sp>
      <p:sp>
        <p:nvSpPr>
          <p:cNvPr id="3" name="Segnaposto data 2">
            <a:extLst>
              <a:ext uri="{FF2B5EF4-FFF2-40B4-BE49-F238E27FC236}">
                <a16:creationId xmlns:a16="http://schemas.microsoft.com/office/drawing/2014/main" id="{2D86F6B5-ED87-CA48-AAC8-2F5ECFA78356}"/>
              </a:ext>
            </a:extLst>
          </p:cNvPr>
          <p:cNvSpPr>
            <a:spLocks noGrp="1"/>
          </p:cNvSpPr>
          <p:nvPr>
            <p:ph type="dt" sz="half" idx="10"/>
          </p:nvPr>
        </p:nvSpPr>
        <p:spPr/>
        <p:txBody>
          <a:bodyPr/>
          <a:lstStyle/>
          <a:p>
            <a:endParaRPr lang="it-IT"/>
          </a:p>
        </p:txBody>
      </p:sp>
      <p:sp>
        <p:nvSpPr>
          <p:cNvPr id="4" name="Segnaposto piè di pagina 3">
            <a:extLst>
              <a:ext uri="{FF2B5EF4-FFF2-40B4-BE49-F238E27FC236}">
                <a16:creationId xmlns:a16="http://schemas.microsoft.com/office/drawing/2014/main" id="{1E31468A-9775-8041-B5E2-CA5BC6534341}"/>
              </a:ext>
            </a:extLst>
          </p:cNvPr>
          <p:cNvSpPr>
            <a:spLocks noGrp="1"/>
          </p:cNvSpPr>
          <p:nvPr>
            <p:ph type="ftr" sz="quarter" idx="11"/>
          </p:nvPr>
        </p:nvSpPr>
        <p:spPr/>
        <p:txBody>
          <a:bodyPr/>
          <a:lstStyle/>
          <a:p>
            <a:r>
              <a:rPr lang="it-IT"/>
              <a:t>Elaborazioni su dati ISTAT</a:t>
            </a:r>
          </a:p>
        </p:txBody>
      </p:sp>
      <p:sp>
        <p:nvSpPr>
          <p:cNvPr id="5" name="Segnaposto numero diapositiva 4">
            <a:extLst>
              <a:ext uri="{FF2B5EF4-FFF2-40B4-BE49-F238E27FC236}">
                <a16:creationId xmlns:a16="http://schemas.microsoft.com/office/drawing/2014/main" id="{30A1B171-7FBC-5448-8301-955B42BDDC51}"/>
              </a:ext>
            </a:extLst>
          </p:cNvPr>
          <p:cNvSpPr>
            <a:spLocks noGrp="1"/>
          </p:cNvSpPr>
          <p:nvPr>
            <p:ph type="sldNum" sz="quarter" idx="12"/>
          </p:nvPr>
        </p:nvSpPr>
        <p:spPr/>
        <p:txBody>
          <a:bodyPr/>
          <a:lstStyle/>
          <a:p>
            <a:fld id="{8BF82156-9445-CA41-89E8-99C6AA80F868}" type="slidenum">
              <a:rPr lang="it-IT" smtClean="0"/>
              <a:t>‹N›</a:t>
            </a:fld>
            <a:endParaRPr lang="it-IT"/>
          </a:p>
        </p:txBody>
      </p:sp>
    </p:spTree>
    <p:extLst>
      <p:ext uri="{BB962C8B-B14F-4D97-AF65-F5344CB8AC3E}">
        <p14:creationId xmlns:p14="http://schemas.microsoft.com/office/powerpoint/2010/main" val="2842171229"/>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a:extLst>
              <a:ext uri="{FF2B5EF4-FFF2-40B4-BE49-F238E27FC236}">
                <a16:creationId xmlns:a16="http://schemas.microsoft.com/office/drawing/2014/main" id="{8B77EBDE-9FBB-AC4C-AA79-36AECCDCA72C}"/>
              </a:ext>
            </a:extLst>
          </p:cNvPr>
          <p:cNvSpPr>
            <a:spLocks noGrp="1"/>
          </p:cNvSpPr>
          <p:nvPr>
            <p:ph type="dt" sz="half" idx="10"/>
          </p:nvPr>
        </p:nvSpPr>
        <p:spPr/>
        <p:txBody>
          <a:bodyPr/>
          <a:lstStyle/>
          <a:p>
            <a:endParaRPr lang="it-IT"/>
          </a:p>
        </p:txBody>
      </p:sp>
      <p:sp>
        <p:nvSpPr>
          <p:cNvPr id="3" name="Segnaposto piè di pagina 2">
            <a:extLst>
              <a:ext uri="{FF2B5EF4-FFF2-40B4-BE49-F238E27FC236}">
                <a16:creationId xmlns:a16="http://schemas.microsoft.com/office/drawing/2014/main" id="{674737F4-55F5-714C-B7AA-0F8838EF8CC4}"/>
              </a:ext>
            </a:extLst>
          </p:cNvPr>
          <p:cNvSpPr>
            <a:spLocks noGrp="1"/>
          </p:cNvSpPr>
          <p:nvPr>
            <p:ph type="ftr" sz="quarter" idx="11"/>
          </p:nvPr>
        </p:nvSpPr>
        <p:spPr/>
        <p:txBody>
          <a:bodyPr/>
          <a:lstStyle/>
          <a:p>
            <a:r>
              <a:rPr lang="it-IT"/>
              <a:t>Elaborazioni su dati ISTAT</a:t>
            </a:r>
          </a:p>
        </p:txBody>
      </p:sp>
      <p:sp>
        <p:nvSpPr>
          <p:cNvPr id="4" name="Segnaposto numero diapositiva 3">
            <a:extLst>
              <a:ext uri="{FF2B5EF4-FFF2-40B4-BE49-F238E27FC236}">
                <a16:creationId xmlns:a16="http://schemas.microsoft.com/office/drawing/2014/main" id="{B2B1609E-74E1-F743-B769-37D3BA8298D1}"/>
              </a:ext>
            </a:extLst>
          </p:cNvPr>
          <p:cNvSpPr>
            <a:spLocks noGrp="1"/>
          </p:cNvSpPr>
          <p:nvPr>
            <p:ph type="sldNum" sz="quarter" idx="12"/>
          </p:nvPr>
        </p:nvSpPr>
        <p:spPr/>
        <p:txBody>
          <a:bodyPr/>
          <a:lstStyle/>
          <a:p>
            <a:fld id="{8BF82156-9445-CA41-89E8-99C6AA80F868}" type="slidenum">
              <a:rPr lang="it-IT" smtClean="0"/>
              <a:t>‹N›</a:t>
            </a:fld>
            <a:endParaRPr lang="it-IT"/>
          </a:p>
        </p:txBody>
      </p:sp>
    </p:spTree>
    <p:extLst>
      <p:ext uri="{BB962C8B-B14F-4D97-AF65-F5344CB8AC3E}">
        <p14:creationId xmlns:p14="http://schemas.microsoft.com/office/powerpoint/2010/main" val="51853626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5EE864E-9656-F141-BDD6-4CAA70119518}"/>
              </a:ext>
            </a:extLst>
          </p:cNvPr>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147592F3-D025-C34F-8F69-B40A15C62C2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r>
              <a:rPr lang="it-IT"/>
              <a:t>Modifica gli stili del testo dello schema
Secondo livello
Terzo livello
Quarto livello
Quinto livello</a:t>
            </a:r>
          </a:p>
        </p:txBody>
      </p:sp>
      <p:sp>
        <p:nvSpPr>
          <p:cNvPr id="4" name="Segnaposto testo 3">
            <a:extLst>
              <a:ext uri="{FF2B5EF4-FFF2-40B4-BE49-F238E27FC236}">
                <a16:creationId xmlns:a16="http://schemas.microsoft.com/office/drawing/2014/main" id="{127F7EA0-7CFE-3748-A02F-52F46125A9D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r>
              <a:rPr lang="it-IT"/>
              <a:t>Modifica gli stili del testo dello schema
Secondo livello
Terzo livello
Quarto livello
Quinto livello</a:t>
            </a:r>
          </a:p>
        </p:txBody>
      </p:sp>
      <p:sp>
        <p:nvSpPr>
          <p:cNvPr id="5" name="Segnaposto data 4">
            <a:extLst>
              <a:ext uri="{FF2B5EF4-FFF2-40B4-BE49-F238E27FC236}">
                <a16:creationId xmlns:a16="http://schemas.microsoft.com/office/drawing/2014/main" id="{176F33E2-481E-9A41-A583-292601D6938A}"/>
              </a:ext>
            </a:extLst>
          </p:cNvPr>
          <p:cNvSpPr>
            <a:spLocks noGrp="1"/>
          </p:cNvSpPr>
          <p:nvPr>
            <p:ph type="dt" sz="half" idx="10"/>
          </p:nvPr>
        </p:nvSpPr>
        <p:spPr/>
        <p:txBody>
          <a:bodyPr/>
          <a:lstStyle/>
          <a:p>
            <a:endParaRPr lang="it-IT"/>
          </a:p>
        </p:txBody>
      </p:sp>
      <p:sp>
        <p:nvSpPr>
          <p:cNvPr id="6" name="Segnaposto piè di pagina 5">
            <a:extLst>
              <a:ext uri="{FF2B5EF4-FFF2-40B4-BE49-F238E27FC236}">
                <a16:creationId xmlns:a16="http://schemas.microsoft.com/office/drawing/2014/main" id="{9792CAF1-2BA1-EB49-B0F8-9B56B861D627}"/>
              </a:ext>
            </a:extLst>
          </p:cNvPr>
          <p:cNvSpPr>
            <a:spLocks noGrp="1"/>
          </p:cNvSpPr>
          <p:nvPr>
            <p:ph type="ftr" sz="quarter" idx="11"/>
          </p:nvPr>
        </p:nvSpPr>
        <p:spPr/>
        <p:txBody>
          <a:bodyPr/>
          <a:lstStyle/>
          <a:p>
            <a:r>
              <a:rPr lang="it-IT"/>
              <a:t>Elaborazioni su dati ISTAT</a:t>
            </a:r>
          </a:p>
        </p:txBody>
      </p:sp>
      <p:sp>
        <p:nvSpPr>
          <p:cNvPr id="7" name="Segnaposto numero diapositiva 6">
            <a:extLst>
              <a:ext uri="{FF2B5EF4-FFF2-40B4-BE49-F238E27FC236}">
                <a16:creationId xmlns:a16="http://schemas.microsoft.com/office/drawing/2014/main" id="{35081B30-0523-504F-823D-38DA75621822}"/>
              </a:ext>
            </a:extLst>
          </p:cNvPr>
          <p:cNvSpPr>
            <a:spLocks noGrp="1"/>
          </p:cNvSpPr>
          <p:nvPr>
            <p:ph type="sldNum" sz="quarter" idx="12"/>
          </p:nvPr>
        </p:nvSpPr>
        <p:spPr/>
        <p:txBody>
          <a:bodyPr/>
          <a:lstStyle/>
          <a:p>
            <a:fld id="{8BF82156-9445-CA41-89E8-99C6AA80F868}" type="slidenum">
              <a:rPr lang="it-IT" smtClean="0"/>
              <a:t>‹N›</a:t>
            </a:fld>
            <a:endParaRPr lang="it-IT"/>
          </a:p>
        </p:txBody>
      </p:sp>
    </p:spTree>
    <p:extLst>
      <p:ext uri="{BB962C8B-B14F-4D97-AF65-F5344CB8AC3E}">
        <p14:creationId xmlns:p14="http://schemas.microsoft.com/office/powerpoint/2010/main" val="2787217161"/>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44CAEF5B-6AF0-FB4C-88DB-4F7FCEB03937}"/>
              </a:ext>
            </a:extLst>
          </p:cNvPr>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p>
        </p:txBody>
      </p:sp>
      <p:sp>
        <p:nvSpPr>
          <p:cNvPr id="3" name="Segnaposto immagine 2">
            <a:extLst>
              <a:ext uri="{FF2B5EF4-FFF2-40B4-BE49-F238E27FC236}">
                <a16:creationId xmlns:a16="http://schemas.microsoft.com/office/drawing/2014/main" id="{4DC40EA6-B4C6-2849-95AE-C0862B09514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a:extLst>
              <a:ext uri="{FF2B5EF4-FFF2-40B4-BE49-F238E27FC236}">
                <a16:creationId xmlns:a16="http://schemas.microsoft.com/office/drawing/2014/main" id="{83183C4E-582A-874A-8980-83D06424198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r>
              <a:rPr lang="it-IT"/>
              <a:t>Modifica gli stili del testo dello schema
Secondo livello
Terzo livello
Quarto livello
Quinto livello</a:t>
            </a:r>
          </a:p>
        </p:txBody>
      </p:sp>
      <p:sp>
        <p:nvSpPr>
          <p:cNvPr id="5" name="Segnaposto data 4">
            <a:extLst>
              <a:ext uri="{FF2B5EF4-FFF2-40B4-BE49-F238E27FC236}">
                <a16:creationId xmlns:a16="http://schemas.microsoft.com/office/drawing/2014/main" id="{3DEEB123-214F-5348-8B83-6D546EE14AEE}"/>
              </a:ext>
            </a:extLst>
          </p:cNvPr>
          <p:cNvSpPr>
            <a:spLocks noGrp="1"/>
          </p:cNvSpPr>
          <p:nvPr>
            <p:ph type="dt" sz="half" idx="10"/>
          </p:nvPr>
        </p:nvSpPr>
        <p:spPr/>
        <p:txBody>
          <a:bodyPr/>
          <a:lstStyle/>
          <a:p>
            <a:endParaRPr lang="it-IT"/>
          </a:p>
        </p:txBody>
      </p:sp>
      <p:sp>
        <p:nvSpPr>
          <p:cNvPr id="6" name="Segnaposto piè di pagina 5">
            <a:extLst>
              <a:ext uri="{FF2B5EF4-FFF2-40B4-BE49-F238E27FC236}">
                <a16:creationId xmlns:a16="http://schemas.microsoft.com/office/drawing/2014/main" id="{9AF3B543-DB6F-6F4B-800D-5CE67759D642}"/>
              </a:ext>
            </a:extLst>
          </p:cNvPr>
          <p:cNvSpPr>
            <a:spLocks noGrp="1"/>
          </p:cNvSpPr>
          <p:nvPr>
            <p:ph type="ftr" sz="quarter" idx="11"/>
          </p:nvPr>
        </p:nvSpPr>
        <p:spPr/>
        <p:txBody>
          <a:bodyPr/>
          <a:lstStyle/>
          <a:p>
            <a:r>
              <a:rPr lang="it-IT"/>
              <a:t>Elaborazioni su dati ISTAT</a:t>
            </a:r>
          </a:p>
        </p:txBody>
      </p:sp>
      <p:sp>
        <p:nvSpPr>
          <p:cNvPr id="7" name="Segnaposto numero diapositiva 6">
            <a:extLst>
              <a:ext uri="{FF2B5EF4-FFF2-40B4-BE49-F238E27FC236}">
                <a16:creationId xmlns:a16="http://schemas.microsoft.com/office/drawing/2014/main" id="{228A6976-A8CD-CE4D-A721-DCC4430F0AA1}"/>
              </a:ext>
            </a:extLst>
          </p:cNvPr>
          <p:cNvSpPr>
            <a:spLocks noGrp="1"/>
          </p:cNvSpPr>
          <p:nvPr>
            <p:ph type="sldNum" sz="quarter" idx="12"/>
          </p:nvPr>
        </p:nvSpPr>
        <p:spPr/>
        <p:txBody>
          <a:bodyPr/>
          <a:lstStyle/>
          <a:p>
            <a:fld id="{8BF82156-9445-CA41-89E8-99C6AA80F868}" type="slidenum">
              <a:rPr lang="it-IT" smtClean="0"/>
              <a:t>‹N›</a:t>
            </a:fld>
            <a:endParaRPr lang="it-IT"/>
          </a:p>
        </p:txBody>
      </p:sp>
    </p:spTree>
    <p:extLst>
      <p:ext uri="{BB962C8B-B14F-4D97-AF65-F5344CB8AC3E}">
        <p14:creationId xmlns:p14="http://schemas.microsoft.com/office/powerpoint/2010/main" val="771728989"/>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811AD86-8224-8E4A-B3A4-E222B6DE4ED3}"/>
              </a:ext>
            </a:extLst>
          </p:cNvPr>
          <p:cNvSpPr>
            <a:spLocks noGrp="1"/>
          </p:cNvSpPr>
          <p:nvPr>
            <p:ph type="title"/>
          </p:nvPr>
        </p:nvSpPr>
        <p:spPr/>
        <p:txBody>
          <a:bodyPr/>
          <a:lstStyle/>
          <a:p>
            <a:r>
              <a:rPr lang="it-IT"/>
              <a:t>Fare clic per modificare lo stile del titolo dello schema</a:t>
            </a:r>
          </a:p>
        </p:txBody>
      </p:sp>
      <p:sp>
        <p:nvSpPr>
          <p:cNvPr id="3" name="Segnaposto testo verticale 2">
            <a:extLst>
              <a:ext uri="{FF2B5EF4-FFF2-40B4-BE49-F238E27FC236}">
                <a16:creationId xmlns:a16="http://schemas.microsoft.com/office/drawing/2014/main" id="{1948056A-A4AD-AC4B-9AFA-3EEE5A213FDC}"/>
              </a:ext>
            </a:extLst>
          </p:cNvPr>
          <p:cNvSpPr>
            <a:spLocks noGrp="1"/>
          </p:cNvSpPr>
          <p:nvPr>
            <p:ph type="body" orient="vert" idx="1"/>
          </p:nvPr>
        </p:nvSpPr>
        <p:spPr/>
        <p:txBody>
          <a:bodyPr vert="eaVert"/>
          <a:lstStyle/>
          <a:p>
            <a:r>
              <a:rPr lang="it-IT"/>
              <a:t>Modifica gli stili del testo dello schema
Secondo livello
Terzo livello
Quarto livello
Quinto livello</a:t>
            </a:r>
          </a:p>
        </p:txBody>
      </p:sp>
      <p:sp>
        <p:nvSpPr>
          <p:cNvPr id="4" name="Segnaposto data 3">
            <a:extLst>
              <a:ext uri="{FF2B5EF4-FFF2-40B4-BE49-F238E27FC236}">
                <a16:creationId xmlns:a16="http://schemas.microsoft.com/office/drawing/2014/main" id="{38397C6A-19FA-1E42-85F8-01AE6179C33A}"/>
              </a:ext>
            </a:extLst>
          </p:cNvPr>
          <p:cNvSpPr>
            <a:spLocks noGrp="1"/>
          </p:cNvSpPr>
          <p:nvPr>
            <p:ph type="dt" sz="half" idx="10"/>
          </p:nvPr>
        </p:nvSpPr>
        <p:spPr/>
        <p:txBody>
          <a:bodyPr/>
          <a:lstStyle/>
          <a:p>
            <a:endParaRPr lang="it-IT"/>
          </a:p>
        </p:txBody>
      </p:sp>
      <p:sp>
        <p:nvSpPr>
          <p:cNvPr id="5" name="Segnaposto piè di pagina 4">
            <a:extLst>
              <a:ext uri="{FF2B5EF4-FFF2-40B4-BE49-F238E27FC236}">
                <a16:creationId xmlns:a16="http://schemas.microsoft.com/office/drawing/2014/main" id="{AD493BB5-5E57-FB45-BB84-A227F6AF02BD}"/>
              </a:ext>
            </a:extLst>
          </p:cNvPr>
          <p:cNvSpPr>
            <a:spLocks noGrp="1"/>
          </p:cNvSpPr>
          <p:nvPr>
            <p:ph type="ftr" sz="quarter" idx="11"/>
          </p:nvPr>
        </p:nvSpPr>
        <p:spPr/>
        <p:txBody>
          <a:bodyPr/>
          <a:lstStyle/>
          <a:p>
            <a:r>
              <a:rPr lang="it-IT"/>
              <a:t>Elaborazioni su dati ISTAT</a:t>
            </a:r>
          </a:p>
        </p:txBody>
      </p:sp>
      <p:sp>
        <p:nvSpPr>
          <p:cNvPr id="6" name="Segnaposto numero diapositiva 5">
            <a:extLst>
              <a:ext uri="{FF2B5EF4-FFF2-40B4-BE49-F238E27FC236}">
                <a16:creationId xmlns:a16="http://schemas.microsoft.com/office/drawing/2014/main" id="{BBB38DB6-CFF2-5F41-979C-1391A1C61268}"/>
              </a:ext>
            </a:extLst>
          </p:cNvPr>
          <p:cNvSpPr>
            <a:spLocks noGrp="1"/>
          </p:cNvSpPr>
          <p:nvPr>
            <p:ph type="sldNum" sz="quarter" idx="12"/>
          </p:nvPr>
        </p:nvSpPr>
        <p:spPr/>
        <p:txBody>
          <a:bodyPr/>
          <a:lstStyle/>
          <a:p>
            <a:fld id="{8BF82156-9445-CA41-89E8-99C6AA80F868}" type="slidenum">
              <a:rPr lang="it-IT" smtClean="0"/>
              <a:t>‹N›</a:t>
            </a:fld>
            <a:endParaRPr lang="it-IT"/>
          </a:p>
        </p:txBody>
      </p:sp>
    </p:spTree>
    <p:extLst>
      <p:ext uri="{BB962C8B-B14F-4D97-AF65-F5344CB8AC3E}">
        <p14:creationId xmlns:p14="http://schemas.microsoft.com/office/powerpoint/2010/main" val="515518243"/>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a:extLst>
              <a:ext uri="{FF2B5EF4-FFF2-40B4-BE49-F238E27FC236}">
                <a16:creationId xmlns:a16="http://schemas.microsoft.com/office/drawing/2014/main" id="{FCDF8A09-C448-7244-80B2-11E11BE04A4C}"/>
              </a:ext>
            </a:extLst>
          </p:cNvPr>
          <p:cNvSpPr>
            <a:spLocks noGrp="1"/>
          </p:cNvSpPr>
          <p:nvPr>
            <p:ph type="title" orient="vert"/>
          </p:nvPr>
        </p:nvSpPr>
        <p:spPr>
          <a:xfrm>
            <a:off x="8724900" y="365125"/>
            <a:ext cx="2628900" cy="5811838"/>
          </a:xfrm>
        </p:spPr>
        <p:txBody>
          <a:bodyPr vert="eaVert"/>
          <a:lstStyle/>
          <a:p>
            <a:r>
              <a:rPr lang="it-IT"/>
              <a:t>Fare clic per modificare lo stile del titolo dello schema</a:t>
            </a:r>
          </a:p>
        </p:txBody>
      </p:sp>
      <p:sp>
        <p:nvSpPr>
          <p:cNvPr id="3" name="Segnaposto testo verticale 2">
            <a:extLst>
              <a:ext uri="{FF2B5EF4-FFF2-40B4-BE49-F238E27FC236}">
                <a16:creationId xmlns:a16="http://schemas.microsoft.com/office/drawing/2014/main" id="{E915E88B-BA71-5146-9C92-487CD3F5991A}"/>
              </a:ext>
            </a:extLst>
          </p:cNvPr>
          <p:cNvSpPr>
            <a:spLocks noGrp="1"/>
          </p:cNvSpPr>
          <p:nvPr>
            <p:ph type="body" orient="vert" idx="1"/>
          </p:nvPr>
        </p:nvSpPr>
        <p:spPr>
          <a:xfrm>
            <a:off x="838200" y="365125"/>
            <a:ext cx="7734300" cy="5811838"/>
          </a:xfrm>
        </p:spPr>
        <p:txBody>
          <a:bodyPr vert="eaVert"/>
          <a:lstStyle/>
          <a:p>
            <a:r>
              <a:rPr lang="it-IT"/>
              <a:t>Modifica gli stili del testo dello schema
Secondo livello
Terzo livello
Quarto livello
Quinto livello</a:t>
            </a:r>
          </a:p>
        </p:txBody>
      </p:sp>
      <p:sp>
        <p:nvSpPr>
          <p:cNvPr id="4" name="Segnaposto data 3">
            <a:extLst>
              <a:ext uri="{FF2B5EF4-FFF2-40B4-BE49-F238E27FC236}">
                <a16:creationId xmlns:a16="http://schemas.microsoft.com/office/drawing/2014/main" id="{9982DF14-3D2E-1240-8F98-37FB860DE455}"/>
              </a:ext>
            </a:extLst>
          </p:cNvPr>
          <p:cNvSpPr>
            <a:spLocks noGrp="1"/>
          </p:cNvSpPr>
          <p:nvPr>
            <p:ph type="dt" sz="half" idx="10"/>
          </p:nvPr>
        </p:nvSpPr>
        <p:spPr/>
        <p:txBody>
          <a:bodyPr/>
          <a:lstStyle/>
          <a:p>
            <a:endParaRPr lang="it-IT"/>
          </a:p>
        </p:txBody>
      </p:sp>
      <p:sp>
        <p:nvSpPr>
          <p:cNvPr id="5" name="Segnaposto piè di pagina 4">
            <a:extLst>
              <a:ext uri="{FF2B5EF4-FFF2-40B4-BE49-F238E27FC236}">
                <a16:creationId xmlns:a16="http://schemas.microsoft.com/office/drawing/2014/main" id="{9B7B8EF6-BFC2-3640-9B66-0F2BADBAC4B8}"/>
              </a:ext>
            </a:extLst>
          </p:cNvPr>
          <p:cNvSpPr>
            <a:spLocks noGrp="1"/>
          </p:cNvSpPr>
          <p:nvPr>
            <p:ph type="ftr" sz="quarter" idx="11"/>
          </p:nvPr>
        </p:nvSpPr>
        <p:spPr/>
        <p:txBody>
          <a:bodyPr/>
          <a:lstStyle/>
          <a:p>
            <a:r>
              <a:rPr lang="it-IT"/>
              <a:t>Elaborazioni su dati ISTAT</a:t>
            </a:r>
          </a:p>
        </p:txBody>
      </p:sp>
      <p:sp>
        <p:nvSpPr>
          <p:cNvPr id="6" name="Segnaposto numero diapositiva 5">
            <a:extLst>
              <a:ext uri="{FF2B5EF4-FFF2-40B4-BE49-F238E27FC236}">
                <a16:creationId xmlns:a16="http://schemas.microsoft.com/office/drawing/2014/main" id="{E04753A3-0C89-434B-AD71-A6041DFAFDDF}"/>
              </a:ext>
            </a:extLst>
          </p:cNvPr>
          <p:cNvSpPr>
            <a:spLocks noGrp="1"/>
          </p:cNvSpPr>
          <p:nvPr>
            <p:ph type="sldNum" sz="quarter" idx="12"/>
          </p:nvPr>
        </p:nvSpPr>
        <p:spPr/>
        <p:txBody>
          <a:bodyPr/>
          <a:lstStyle/>
          <a:p>
            <a:fld id="{8BF82156-9445-CA41-89E8-99C6AA80F868}" type="slidenum">
              <a:rPr lang="it-IT" smtClean="0"/>
              <a:t>‹N›</a:t>
            </a:fld>
            <a:endParaRPr lang="it-IT"/>
          </a:p>
        </p:txBody>
      </p:sp>
    </p:spTree>
    <p:extLst>
      <p:ext uri="{BB962C8B-B14F-4D97-AF65-F5344CB8AC3E}">
        <p14:creationId xmlns:p14="http://schemas.microsoft.com/office/powerpoint/2010/main" val="680320742"/>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cover1">
    <p:spTree>
      <p:nvGrpSpPr>
        <p:cNvPr id="1" name=""/>
        <p:cNvGrpSpPr/>
        <p:nvPr/>
      </p:nvGrpSpPr>
      <p:grpSpPr>
        <a:xfrm>
          <a:off x="0" y="0"/>
          <a:ext cx="0" cy="0"/>
          <a:chOff x="0" y="0"/>
          <a:chExt cx="0" cy="0"/>
        </a:xfrm>
      </p:grpSpPr>
      <p:pic>
        <p:nvPicPr>
          <p:cNvPr id="6" name="Immagine 5">
            <a:extLst>
              <a:ext uri="{FF2B5EF4-FFF2-40B4-BE49-F238E27FC236}">
                <a16:creationId xmlns:a16="http://schemas.microsoft.com/office/drawing/2014/main" id="{49468D60-2C8E-D742-8D60-29306FDE9482}"/>
              </a:ext>
            </a:extLst>
          </p:cNvPr>
          <p:cNvPicPr>
            <a:picLocks noChangeAspect="1"/>
          </p:cNvPicPr>
          <p:nvPr userDrawn="1"/>
        </p:nvPicPr>
        <p:blipFill>
          <a:blip r:embed="rId2"/>
          <a:stretch>
            <a:fillRect/>
          </a:stretch>
        </p:blipFill>
        <p:spPr>
          <a:xfrm>
            <a:off x="5711333" y="313047"/>
            <a:ext cx="6252408" cy="6252408"/>
          </a:xfrm>
          <a:prstGeom prst="rect">
            <a:avLst/>
          </a:prstGeom>
        </p:spPr>
      </p:pic>
      <p:pic>
        <p:nvPicPr>
          <p:cNvPr id="9" name="Immagine 8">
            <a:extLst>
              <a:ext uri="{FF2B5EF4-FFF2-40B4-BE49-F238E27FC236}">
                <a16:creationId xmlns:a16="http://schemas.microsoft.com/office/drawing/2014/main" id="{4CFD8147-BBB4-D44C-A87C-62696D0BF929}"/>
              </a:ext>
            </a:extLst>
          </p:cNvPr>
          <p:cNvPicPr>
            <a:picLocks noChangeAspect="1"/>
          </p:cNvPicPr>
          <p:nvPr userDrawn="1"/>
        </p:nvPicPr>
        <p:blipFill>
          <a:blip r:embed="rId3"/>
          <a:stretch>
            <a:fillRect/>
          </a:stretch>
        </p:blipFill>
        <p:spPr>
          <a:xfrm>
            <a:off x="1993622" y="250776"/>
            <a:ext cx="3100890" cy="626288"/>
          </a:xfrm>
          <a:prstGeom prst="rect">
            <a:avLst/>
          </a:prstGeom>
        </p:spPr>
      </p:pic>
      <p:sp>
        <p:nvSpPr>
          <p:cNvPr id="4" name="Segnaposto testo 3">
            <a:extLst>
              <a:ext uri="{FF2B5EF4-FFF2-40B4-BE49-F238E27FC236}">
                <a16:creationId xmlns:a16="http://schemas.microsoft.com/office/drawing/2014/main" id="{09EB77D5-5716-2241-B41C-F1C58C0C0821}"/>
              </a:ext>
            </a:extLst>
          </p:cNvPr>
          <p:cNvSpPr>
            <a:spLocks noGrp="1"/>
          </p:cNvSpPr>
          <p:nvPr>
            <p:ph type="body" sz="quarter" idx="12"/>
          </p:nvPr>
        </p:nvSpPr>
        <p:spPr>
          <a:xfrm>
            <a:off x="206696" y="5713379"/>
            <a:ext cx="5338070" cy="845551"/>
          </a:xfrm>
        </p:spPr>
        <p:txBody>
          <a:bodyPr>
            <a:noAutofit/>
          </a:bodyPr>
          <a:lstStyle>
            <a:lvl1pPr marL="0" indent="0">
              <a:buNone/>
              <a:defRPr sz="2000"/>
            </a:lvl1pPr>
          </a:lstStyle>
          <a:p>
            <a:endParaRPr lang="it-IT"/>
          </a:p>
        </p:txBody>
      </p:sp>
      <p:pic>
        <p:nvPicPr>
          <p:cNvPr id="8" name="Immagine 7">
            <a:extLst>
              <a:ext uri="{FF2B5EF4-FFF2-40B4-BE49-F238E27FC236}">
                <a16:creationId xmlns:a16="http://schemas.microsoft.com/office/drawing/2014/main" id="{C98B4173-C41D-5E49-AE92-948E01E692F6}"/>
              </a:ext>
            </a:extLst>
          </p:cNvPr>
          <p:cNvPicPr>
            <a:picLocks noChangeAspect="1"/>
          </p:cNvPicPr>
          <p:nvPr userDrawn="1"/>
        </p:nvPicPr>
        <p:blipFill>
          <a:blip r:embed="rId4"/>
          <a:stretch>
            <a:fillRect/>
          </a:stretch>
        </p:blipFill>
        <p:spPr>
          <a:xfrm>
            <a:off x="247504" y="313047"/>
            <a:ext cx="1533167" cy="542997"/>
          </a:xfrm>
          <a:prstGeom prst="rect">
            <a:avLst/>
          </a:prstGeom>
        </p:spPr>
      </p:pic>
      <p:sp>
        <p:nvSpPr>
          <p:cNvPr id="17" name="Segnaposto testo 16">
            <a:extLst>
              <a:ext uri="{FF2B5EF4-FFF2-40B4-BE49-F238E27FC236}">
                <a16:creationId xmlns:a16="http://schemas.microsoft.com/office/drawing/2014/main" id="{FB9F2E4D-6ABA-F54D-AC6A-784E3B7E9EB3}"/>
              </a:ext>
            </a:extLst>
          </p:cNvPr>
          <p:cNvSpPr>
            <a:spLocks noGrp="1"/>
          </p:cNvSpPr>
          <p:nvPr>
            <p:ph type="body" sz="quarter" idx="14"/>
          </p:nvPr>
        </p:nvSpPr>
        <p:spPr>
          <a:xfrm>
            <a:off x="206375" y="3668713"/>
            <a:ext cx="5338763" cy="1960562"/>
          </a:xfrm>
        </p:spPr>
        <p:txBody>
          <a:bodyPr/>
          <a:lstStyle>
            <a:lvl1pPr marL="0" indent="0">
              <a:lnSpc>
                <a:spcPts val="3500"/>
              </a:lnSpc>
              <a:spcBef>
                <a:spcPts val="0"/>
              </a:spcBef>
              <a:buNone/>
              <a:defRPr sz="4000" cap="all" baseline="0">
                <a:solidFill>
                  <a:srgbClr val="3264AA"/>
                </a:solidFill>
              </a:defRPr>
            </a:lvl1pPr>
            <a:lvl2pPr marL="457200" indent="-449263">
              <a:lnSpc>
                <a:spcPts val="3500"/>
              </a:lnSpc>
              <a:spcBef>
                <a:spcPts val="0"/>
              </a:spcBef>
              <a:buNone/>
              <a:tabLst/>
              <a:defRPr sz="4000" cap="all" baseline="0">
                <a:solidFill>
                  <a:srgbClr val="00B0F0"/>
                </a:solidFill>
              </a:defRPr>
            </a:lvl2pPr>
          </a:lstStyle>
          <a:p>
            <a:pPr lvl="0"/>
            <a:r>
              <a:rPr lang="it-IT"/>
              <a:t>Modifica gli stili del testo dello schema</a:t>
            </a:r>
          </a:p>
          <a:p>
            <a:pPr lvl="1"/>
            <a:r>
              <a:rPr lang="it-IT"/>
              <a:t>Secondo livello</a:t>
            </a:r>
          </a:p>
        </p:txBody>
      </p:sp>
      <p:sp>
        <p:nvSpPr>
          <p:cNvPr id="10" name="Segnaposto testo 10">
            <a:extLst>
              <a:ext uri="{FF2B5EF4-FFF2-40B4-BE49-F238E27FC236}">
                <a16:creationId xmlns:a16="http://schemas.microsoft.com/office/drawing/2014/main" id="{3358CA34-FB63-6A4F-BD68-C6F6099A7A37}"/>
              </a:ext>
            </a:extLst>
          </p:cNvPr>
          <p:cNvSpPr>
            <a:spLocks noGrp="1"/>
          </p:cNvSpPr>
          <p:nvPr>
            <p:ph type="body" sz="quarter" idx="13"/>
          </p:nvPr>
        </p:nvSpPr>
        <p:spPr>
          <a:xfrm>
            <a:off x="313617" y="1368529"/>
            <a:ext cx="7448642" cy="923330"/>
          </a:xfrm>
          <a:solidFill>
            <a:srgbClr val="3264AA"/>
          </a:solidFill>
        </p:spPr>
        <p:txBody>
          <a:bodyPr wrap="none">
            <a:spAutoFit/>
          </a:bodyPr>
          <a:lstStyle>
            <a:lvl1pPr marL="0" indent="0">
              <a:buNone/>
              <a:defRPr sz="6000">
                <a:solidFill>
                  <a:schemeClr val="bg1"/>
                </a:solidFill>
              </a:defRPr>
            </a:lvl1pPr>
          </a:lstStyle>
          <a:p>
            <a:pPr lvl="0"/>
            <a:r>
              <a:rPr lang="it-IT"/>
              <a:t>Fare clic per modificare</a:t>
            </a:r>
          </a:p>
        </p:txBody>
      </p:sp>
    </p:spTree>
    <p:extLst>
      <p:ext uri="{BB962C8B-B14F-4D97-AF65-F5344CB8AC3E}">
        <p14:creationId xmlns:p14="http://schemas.microsoft.com/office/powerpoint/2010/main" val="3092765475"/>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cover2">
    <p:spTree>
      <p:nvGrpSpPr>
        <p:cNvPr id="1" name=""/>
        <p:cNvGrpSpPr/>
        <p:nvPr/>
      </p:nvGrpSpPr>
      <p:grpSpPr>
        <a:xfrm>
          <a:off x="0" y="0"/>
          <a:ext cx="0" cy="0"/>
          <a:chOff x="0" y="0"/>
          <a:chExt cx="0" cy="0"/>
        </a:xfrm>
      </p:grpSpPr>
      <p:pic>
        <p:nvPicPr>
          <p:cNvPr id="6" name="Immagine 5">
            <a:extLst>
              <a:ext uri="{FF2B5EF4-FFF2-40B4-BE49-F238E27FC236}">
                <a16:creationId xmlns:a16="http://schemas.microsoft.com/office/drawing/2014/main" id="{49468D60-2C8E-D742-8D60-29306FDE9482}"/>
              </a:ext>
            </a:extLst>
          </p:cNvPr>
          <p:cNvPicPr>
            <a:picLocks noChangeAspect="1"/>
          </p:cNvPicPr>
          <p:nvPr userDrawn="1"/>
        </p:nvPicPr>
        <p:blipFill>
          <a:blip r:embed="rId2"/>
          <a:stretch>
            <a:fillRect/>
          </a:stretch>
        </p:blipFill>
        <p:spPr>
          <a:xfrm>
            <a:off x="5711333" y="313047"/>
            <a:ext cx="6252408" cy="6252408"/>
          </a:xfrm>
          <a:prstGeom prst="rect">
            <a:avLst/>
          </a:prstGeom>
        </p:spPr>
      </p:pic>
      <p:pic>
        <p:nvPicPr>
          <p:cNvPr id="9" name="Immagine 8">
            <a:extLst>
              <a:ext uri="{FF2B5EF4-FFF2-40B4-BE49-F238E27FC236}">
                <a16:creationId xmlns:a16="http://schemas.microsoft.com/office/drawing/2014/main" id="{4CFD8147-BBB4-D44C-A87C-62696D0BF929}"/>
              </a:ext>
            </a:extLst>
          </p:cNvPr>
          <p:cNvPicPr>
            <a:picLocks noChangeAspect="1"/>
          </p:cNvPicPr>
          <p:nvPr userDrawn="1"/>
        </p:nvPicPr>
        <p:blipFill>
          <a:blip r:embed="rId3"/>
          <a:stretch>
            <a:fillRect/>
          </a:stretch>
        </p:blipFill>
        <p:spPr>
          <a:xfrm>
            <a:off x="1993622" y="250776"/>
            <a:ext cx="3100890" cy="626288"/>
          </a:xfrm>
          <a:prstGeom prst="rect">
            <a:avLst/>
          </a:prstGeom>
        </p:spPr>
      </p:pic>
      <p:pic>
        <p:nvPicPr>
          <p:cNvPr id="8" name="Immagine 7">
            <a:extLst>
              <a:ext uri="{FF2B5EF4-FFF2-40B4-BE49-F238E27FC236}">
                <a16:creationId xmlns:a16="http://schemas.microsoft.com/office/drawing/2014/main" id="{C98B4173-C41D-5E49-AE92-948E01E692F6}"/>
              </a:ext>
            </a:extLst>
          </p:cNvPr>
          <p:cNvPicPr>
            <a:picLocks noChangeAspect="1"/>
          </p:cNvPicPr>
          <p:nvPr userDrawn="1"/>
        </p:nvPicPr>
        <p:blipFill>
          <a:blip r:embed="rId4"/>
          <a:stretch>
            <a:fillRect/>
          </a:stretch>
        </p:blipFill>
        <p:spPr>
          <a:xfrm>
            <a:off x="247504" y="313047"/>
            <a:ext cx="1533167" cy="542997"/>
          </a:xfrm>
          <a:prstGeom prst="rect">
            <a:avLst/>
          </a:prstGeom>
        </p:spPr>
      </p:pic>
      <p:sp>
        <p:nvSpPr>
          <p:cNvPr id="17" name="Segnaposto testo 16">
            <a:extLst>
              <a:ext uri="{FF2B5EF4-FFF2-40B4-BE49-F238E27FC236}">
                <a16:creationId xmlns:a16="http://schemas.microsoft.com/office/drawing/2014/main" id="{FB9F2E4D-6ABA-F54D-AC6A-784E3B7E9EB3}"/>
              </a:ext>
            </a:extLst>
          </p:cNvPr>
          <p:cNvSpPr>
            <a:spLocks noGrp="1"/>
          </p:cNvSpPr>
          <p:nvPr>
            <p:ph type="body" sz="quarter" idx="14" hasCustomPrompt="1"/>
          </p:nvPr>
        </p:nvSpPr>
        <p:spPr>
          <a:xfrm>
            <a:off x="206375" y="3668713"/>
            <a:ext cx="5338763" cy="1960562"/>
          </a:xfrm>
        </p:spPr>
        <p:txBody>
          <a:bodyPr>
            <a:normAutofit/>
          </a:bodyPr>
          <a:lstStyle>
            <a:lvl1pPr marL="0" indent="0">
              <a:lnSpc>
                <a:spcPct val="100000"/>
              </a:lnSpc>
              <a:spcBef>
                <a:spcPts val="0"/>
              </a:spcBef>
              <a:buNone/>
              <a:defRPr sz="10000" cap="all" baseline="0">
                <a:solidFill>
                  <a:srgbClr val="00B0F0"/>
                </a:solidFill>
              </a:defRPr>
            </a:lvl1pPr>
            <a:lvl2pPr marL="457200" indent="-449263">
              <a:lnSpc>
                <a:spcPts val="3500"/>
              </a:lnSpc>
              <a:spcBef>
                <a:spcPts val="0"/>
              </a:spcBef>
              <a:buNone/>
              <a:tabLst/>
              <a:defRPr sz="4000" cap="all" baseline="0">
                <a:solidFill>
                  <a:srgbClr val="00B0F0"/>
                </a:solidFill>
              </a:defRPr>
            </a:lvl2pPr>
          </a:lstStyle>
          <a:p>
            <a:pPr lvl="0"/>
            <a:r>
              <a:rPr lang="it-IT"/>
              <a:t>2020</a:t>
            </a:r>
          </a:p>
        </p:txBody>
      </p:sp>
      <p:pic>
        <p:nvPicPr>
          <p:cNvPr id="10" name="Immagine 9">
            <a:extLst>
              <a:ext uri="{FF2B5EF4-FFF2-40B4-BE49-F238E27FC236}">
                <a16:creationId xmlns:a16="http://schemas.microsoft.com/office/drawing/2014/main" id="{9BF27335-ABA4-284C-986C-F1400750A877}"/>
              </a:ext>
            </a:extLst>
          </p:cNvPr>
          <p:cNvPicPr/>
          <p:nvPr userDrawn="1"/>
        </p:nvPicPr>
        <p:blipFill>
          <a:blip r:embed="rId5" cstate="hqprint">
            <a:extLst>
              <a:ext uri="{28A0092B-C50C-407E-A947-70E740481C1C}">
                <a14:useLocalDpi xmlns:a14="http://schemas.microsoft.com/office/drawing/2010/main" val="0"/>
              </a:ext>
            </a:extLst>
          </a:blip>
          <a:stretch>
            <a:fillRect/>
          </a:stretch>
        </p:blipFill>
        <p:spPr>
          <a:xfrm>
            <a:off x="228259" y="6099337"/>
            <a:ext cx="1157968" cy="445616"/>
          </a:xfrm>
          <a:prstGeom prst="rect">
            <a:avLst/>
          </a:prstGeom>
        </p:spPr>
      </p:pic>
      <p:sp>
        <p:nvSpPr>
          <p:cNvPr id="11" name="Segnaposto testo 10">
            <a:extLst>
              <a:ext uri="{FF2B5EF4-FFF2-40B4-BE49-F238E27FC236}">
                <a16:creationId xmlns:a16="http://schemas.microsoft.com/office/drawing/2014/main" id="{2CEDB01D-DFDF-2141-88A5-D5C53AC79A0A}"/>
              </a:ext>
            </a:extLst>
          </p:cNvPr>
          <p:cNvSpPr>
            <a:spLocks noGrp="1"/>
          </p:cNvSpPr>
          <p:nvPr>
            <p:ph type="body" sz="quarter" idx="13"/>
          </p:nvPr>
        </p:nvSpPr>
        <p:spPr>
          <a:xfrm>
            <a:off x="313617" y="1368529"/>
            <a:ext cx="7448642" cy="923330"/>
          </a:xfrm>
          <a:solidFill>
            <a:srgbClr val="3264AA"/>
          </a:solidFill>
        </p:spPr>
        <p:txBody>
          <a:bodyPr wrap="none">
            <a:spAutoFit/>
          </a:bodyPr>
          <a:lstStyle>
            <a:lvl1pPr marL="0" indent="0">
              <a:buNone/>
              <a:defRPr sz="6000">
                <a:solidFill>
                  <a:schemeClr val="bg1"/>
                </a:solidFill>
              </a:defRPr>
            </a:lvl1pPr>
          </a:lstStyle>
          <a:p>
            <a:pPr lvl="0"/>
            <a:r>
              <a:rPr lang="it-IT"/>
              <a:t>Fare clic per modificare</a:t>
            </a:r>
          </a:p>
        </p:txBody>
      </p:sp>
    </p:spTree>
    <p:extLst>
      <p:ext uri="{BB962C8B-B14F-4D97-AF65-F5344CB8AC3E}">
        <p14:creationId xmlns:p14="http://schemas.microsoft.com/office/powerpoint/2010/main" val="897743122"/>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cover3">
    <p:spTree>
      <p:nvGrpSpPr>
        <p:cNvPr id="1" name=""/>
        <p:cNvGrpSpPr/>
        <p:nvPr/>
      </p:nvGrpSpPr>
      <p:grpSpPr>
        <a:xfrm>
          <a:off x="0" y="0"/>
          <a:ext cx="0" cy="0"/>
          <a:chOff x="0" y="0"/>
          <a:chExt cx="0" cy="0"/>
        </a:xfrm>
      </p:grpSpPr>
      <p:pic>
        <p:nvPicPr>
          <p:cNvPr id="6" name="Immagine 5">
            <a:extLst>
              <a:ext uri="{FF2B5EF4-FFF2-40B4-BE49-F238E27FC236}">
                <a16:creationId xmlns:a16="http://schemas.microsoft.com/office/drawing/2014/main" id="{49468D60-2C8E-D742-8D60-29306FDE9482}"/>
              </a:ext>
            </a:extLst>
          </p:cNvPr>
          <p:cNvPicPr>
            <a:picLocks noChangeAspect="1"/>
          </p:cNvPicPr>
          <p:nvPr userDrawn="1"/>
        </p:nvPicPr>
        <p:blipFill>
          <a:blip r:embed="rId2"/>
          <a:stretch>
            <a:fillRect/>
          </a:stretch>
        </p:blipFill>
        <p:spPr>
          <a:xfrm>
            <a:off x="5711333" y="313047"/>
            <a:ext cx="6252408" cy="6252408"/>
          </a:xfrm>
          <a:prstGeom prst="rect">
            <a:avLst/>
          </a:prstGeom>
        </p:spPr>
      </p:pic>
      <p:pic>
        <p:nvPicPr>
          <p:cNvPr id="9" name="Immagine 8">
            <a:extLst>
              <a:ext uri="{FF2B5EF4-FFF2-40B4-BE49-F238E27FC236}">
                <a16:creationId xmlns:a16="http://schemas.microsoft.com/office/drawing/2014/main" id="{4CFD8147-BBB4-D44C-A87C-62696D0BF929}"/>
              </a:ext>
            </a:extLst>
          </p:cNvPr>
          <p:cNvPicPr>
            <a:picLocks noChangeAspect="1"/>
          </p:cNvPicPr>
          <p:nvPr userDrawn="1"/>
        </p:nvPicPr>
        <p:blipFill>
          <a:blip r:embed="rId3"/>
          <a:stretch>
            <a:fillRect/>
          </a:stretch>
        </p:blipFill>
        <p:spPr>
          <a:xfrm>
            <a:off x="1993622" y="250776"/>
            <a:ext cx="3100890" cy="626288"/>
          </a:xfrm>
          <a:prstGeom prst="rect">
            <a:avLst/>
          </a:prstGeom>
        </p:spPr>
      </p:pic>
      <p:pic>
        <p:nvPicPr>
          <p:cNvPr id="8" name="Immagine 7">
            <a:extLst>
              <a:ext uri="{FF2B5EF4-FFF2-40B4-BE49-F238E27FC236}">
                <a16:creationId xmlns:a16="http://schemas.microsoft.com/office/drawing/2014/main" id="{C98B4173-C41D-5E49-AE92-948E01E692F6}"/>
              </a:ext>
            </a:extLst>
          </p:cNvPr>
          <p:cNvPicPr>
            <a:picLocks noChangeAspect="1"/>
          </p:cNvPicPr>
          <p:nvPr userDrawn="1"/>
        </p:nvPicPr>
        <p:blipFill>
          <a:blip r:embed="rId4"/>
          <a:stretch>
            <a:fillRect/>
          </a:stretch>
        </p:blipFill>
        <p:spPr>
          <a:xfrm>
            <a:off x="247504" y="313047"/>
            <a:ext cx="1533167" cy="542997"/>
          </a:xfrm>
          <a:prstGeom prst="rect">
            <a:avLst/>
          </a:prstGeom>
        </p:spPr>
      </p:pic>
      <p:pic>
        <p:nvPicPr>
          <p:cNvPr id="3" name="Immagine 2">
            <a:extLst>
              <a:ext uri="{FF2B5EF4-FFF2-40B4-BE49-F238E27FC236}">
                <a16:creationId xmlns:a16="http://schemas.microsoft.com/office/drawing/2014/main" id="{C7587C4F-DA8F-7C4B-BA47-DED0C82D2010}"/>
              </a:ext>
            </a:extLst>
          </p:cNvPr>
          <p:cNvPicPr>
            <a:picLocks noChangeAspect="1"/>
          </p:cNvPicPr>
          <p:nvPr userDrawn="1"/>
        </p:nvPicPr>
        <p:blipFill>
          <a:blip r:embed="rId5"/>
          <a:stretch>
            <a:fillRect/>
          </a:stretch>
        </p:blipFill>
        <p:spPr>
          <a:xfrm>
            <a:off x="206696" y="5877077"/>
            <a:ext cx="650436" cy="688378"/>
          </a:xfrm>
          <a:prstGeom prst="rect">
            <a:avLst/>
          </a:prstGeom>
        </p:spPr>
      </p:pic>
      <p:sp>
        <p:nvSpPr>
          <p:cNvPr id="11" name="Segnaposto testo 3">
            <a:extLst>
              <a:ext uri="{FF2B5EF4-FFF2-40B4-BE49-F238E27FC236}">
                <a16:creationId xmlns:a16="http://schemas.microsoft.com/office/drawing/2014/main" id="{E603B09B-F74B-3040-8AB0-2F9BFE45FA8C}"/>
              </a:ext>
            </a:extLst>
          </p:cNvPr>
          <p:cNvSpPr>
            <a:spLocks noGrp="1"/>
          </p:cNvSpPr>
          <p:nvPr>
            <p:ph type="body" sz="quarter" idx="12"/>
          </p:nvPr>
        </p:nvSpPr>
        <p:spPr>
          <a:xfrm>
            <a:off x="206696" y="3745924"/>
            <a:ext cx="5338070" cy="1544533"/>
          </a:xfrm>
        </p:spPr>
        <p:txBody>
          <a:bodyPr>
            <a:noAutofit/>
          </a:bodyPr>
          <a:lstStyle>
            <a:lvl1pPr marL="0" indent="0">
              <a:buNone/>
              <a:defRPr sz="3200" i="1"/>
            </a:lvl1pPr>
          </a:lstStyle>
          <a:p>
            <a:endParaRPr lang="it-IT"/>
          </a:p>
        </p:txBody>
      </p:sp>
      <p:sp>
        <p:nvSpPr>
          <p:cNvPr id="10" name="Segnaposto testo 10">
            <a:extLst>
              <a:ext uri="{FF2B5EF4-FFF2-40B4-BE49-F238E27FC236}">
                <a16:creationId xmlns:a16="http://schemas.microsoft.com/office/drawing/2014/main" id="{C59F81D4-E5AA-204D-B619-D1CE11261064}"/>
              </a:ext>
            </a:extLst>
          </p:cNvPr>
          <p:cNvSpPr>
            <a:spLocks noGrp="1"/>
          </p:cNvSpPr>
          <p:nvPr>
            <p:ph type="body" sz="quarter" idx="13"/>
          </p:nvPr>
        </p:nvSpPr>
        <p:spPr>
          <a:xfrm>
            <a:off x="313617" y="1368529"/>
            <a:ext cx="7448642" cy="923330"/>
          </a:xfrm>
          <a:solidFill>
            <a:srgbClr val="3264AA"/>
          </a:solidFill>
        </p:spPr>
        <p:txBody>
          <a:bodyPr wrap="none">
            <a:spAutoFit/>
          </a:bodyPr>
          <a:lstStyle>
            <a:lvl1pPr marL="0" indent="0">
              <a:buNone/>
              <a:defRPr sz="6000">
                <a:solidFill>
                  <a:schemeClr val="bg1"/>
                </a:solidFill>
              </a:defRPr>
            </a:lvl1pPr>
          </a:lstStyle>
          <a:p>
            <a:pPr lvl="0"/>
            <a:r>
              <a:rPr lang="it-IT"/>
              <a:t>Fare clic per modificare</a:t>
            </a:r>
          </a:p>
        </p:txBody>
      </p:sp>
      <p:sp>
        <p:nvSpPr>
          <p:cNvPr id="12" name="Segnaposto testo 10">
            <a:extLst>
              <a:ext uri="{FF2B5EF4-FFF2-40B4-BE49-F238E27FC236}">
                <a16:creationId xmlns:a16="http://schemas.microsoft.com/office/drawing/2014/main" id="{4DB71B9B-314F-E045-B56E-42CF2DB6AFB4}"/>
              </a:ext>
            </a:extLst>
          </p:cNvPr>
          <p:cNvSpPr>
            <a:spLocks noGrp="1"/>
          </p:cNvSpPr>
          <p:nvPr>
            <p:ph type="body" sz="quarter" idx="14"/>
          </p:nvPr>
        </p:nvSpPr>
        <p:spPr>
          <a:xfrm>
            <a:off x="313617" y="2440326"/>
            <a:ext cx="7448642" cy="923330"/>
          </a:xfrm>
          <a:solidFill>
            <a:srgbClr val="3264AA"/>
          </a:solidFill>
        </p:spPr>
        <p:txBody>
          <a:bodyPr wrap="none">
            <a:spAutoFit/>
          </a:bodyPr>
          <a:lstStyle>
            <a:lvl1pPr marL="0" indent="0">
              <a:buNone/>
              <a:defRPr sz="6000">
                <a:solidFill>
                  <a:schemeClr val="bg1"/>
                </a:solidFill>
              </a:defRPr>
            </a:lvl1pPr>
          </a:lstStyle>
          <a:p>
            <a:pPr lvl="0"/>
            <a:r>
              <a:rPr lang="it-IT"/>
              <a:t>Fare clic per modificare</a:t>
            </a:r>
          </a:p>
        </p:txBody>
      </p:sp>
    </p:spTree>
    <p:extLst>
      <p:ext uri="{BB962C8B-B14F-4D97-AF65-F5344CB8AC3E}">
        <p14:creationId xmlns:p14="http://schemas.microsoft.com/office/powerpoint/2010/main" val="4104646708"/>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obj" preserve="1">
  <p:cSld name="pagin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50DB0F3-561B-5441-AFF6-E733FE38FDED}"/>
              </a:ext>
            </a:extLst>
          </p:cNvPr>
          <p:cNvSpPr>
            <a:spLocks noGrp="1"/>
          </p:cNvSpPr>
          <p:nvPr>
            <p:ph type="title"/>
          </p:nvPr>
        </p:nvSpPr>
        <p:spPr>
          <a:xfrm>
            <a:off x="367393" y="307975"/>
            <a:ext cx="11487149" cy="598261"/>
          </a:xfrm>
        </p:spPr>
        <p:txBody>
          <a:bodyPr>
            <a:normAutofit/>
          </a:bodyPr>
          <a:lstStyle>
            <a:lvl1pPr>
              <a:defRPr sz="3600" b="1">
                <a:solidFill>
                  <a:srgbClr val="3264AA"/>
                </a:solidFill>
              </a:defRPr>
            </a:lvl1p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09C81124-F589-6F49-81C3-A530E7A587B9}"/>
              </a:ext>
            </a:extLst>
          </p:cNvPr>
          <p:cNvSpPr>
            <a:spLocks noGrp="1"/>
          </p:cNvSpPr>
          <p:nvPr>
            <p:ph idx="1"/>
          </p:nvPr>
        </p:nvSpPr>
        <p:spPr>
          <a:xfrm>
            <a:off x="367393" y="1396093"/>
            <a:ext cx="11487149" cy="4620986"/>
          </a:xfrm>
        </p:spPr>
        <p:txBody>
          <a:bodyPr/>
          <a:lstStyle/>
          <a:p>
            <a:r>
              <a:rPr lang="it-IT" dirty="0"/>
              <a:t>Modifica gli stili del testo dello schema
Secondo livello
Terzo livello
Quarto livello
Quinto livello</a:t>
            </a:r>
          </a:p>
        </p:txBody>
      </p:sp>
      <p:sp>
        <p:nvSpPr>
          <p:cNvPr id="7" name="Rettangolo 6">
            <a:extLst>
              <a:ext uri="{FF2B5EF4-FFF2-40B4-BE49-F238E27FC236}">
                <a16:creationId xmlns:a16="http://schemas.microsoft.com/office/drawing/2014/main" id="{A3B3E2A3-45E0-9F4B-AABA-3465515A8811}"/>
              </a:ext>
            </a:extLst>
          </p:cNvPr>
          <p:cNvSpPr/>
          <p:nvPr userDrawn="1"/>
        </p:nvSpPr>
        <p:spPr>
          <a:xfrm>
            <a:off x="367393" y="6218379"/>
            <a:ext cx="11487150" cy="252000"/>
          </a:xfrm>
          <a:prstGeom prst="rect">
            <a:avLst/>
          </a:prstGeom>
          <a:solidFill>
            <a:srgbClr val="3264AA"/>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it-IT" sz="1400" dirty="0"/>
              <a:t>Il mercato del lavoro in provincia di Rimini</a:t>
            </a:r>
          </a:p>
        </p:txBody>
      </p:sp>
      <p:sp>
        <p:nvSpPr>
          <p:cNvPr id="9" name="Segnaposto numero diapositiva 9">
            <a:extLst>
              <a:ext uri="{FF2B5EF4-FFF2-40B4-BE49-F238E27FC236}">
                <a16:creationId xmlns:a16="http://schemas.microsoft.com/office/drawing/2014/main" id="{7091A8B7-D404-5D4E-9BB8-755029E2C0F8}"/>
              </a:ext>
            </a:extLst>
          </p:cNvPr>
          <p:cNvSpPr>
            <a:spLocks noGrp="1"/>
          </p:cNvSpPr>
          <p:nvPr>
            <p:ph type="sldNum" sz="quarter" idx="12"/>
          </p:nvPr>
        </p:nvSpPr>
        <p:spPr>
          <a:xfrm>
            <a:off x="10622164" y="6212235"/>
            <a:ext cx="1232377" cy="252000"/>
          </a:xfrm>
        </p:spPr>
        <p:txBody>
          <a:bodyPr/>
          <a:lstStyle/>
          <a:p>
            <a:fld id="{8BF82156-9445-CA41-89E8-99C6AA80F868}" type="slidenum">
              <a:rPr lang="it-IT" smtClean="0">
                <a:solidFill>
                  <a:schemeClr val="bg1"/>
                </a:solidFill>
              </a:rPr>
              <a:t>‹N›</a:t>
            </a:fld>
            <a:endParaRPr lang="it-IT">
              <a:solidFill>
                <a:schemeClr val="bg1"/>
              </a:solidFill>
            </a:endParaRPr>
          </a:p>
        </p:txBody>
      </p:sp>
      <p:cxnSp>
        <p:nvCxnSpPr>
          <p:cNvPr id="5" name="Connettore 1 4">
            <a:extLst>
              <a:ext uri="{FF2B5EF4-FFF2-40B4-BE49-F238E27FC236}">
                <a16:creationId xmlns:a16="http://schemas.microsoft.com/office/drawing/2014/main" id="{C31A36DD-0883-A64D-BD3A-E7327755969C}"/>
              </a:ext>
            </a:extLst>
          </p:cNvPr>
          <p:cNvCxnSpPr>
            <a:cxnSpLocks/>
          </p:cNvCxnSpPr>
          <p:nvPr userDrawn="1"/>
        </p:nvCxnSpPr>
        <p:spPr>
          <a:xfrm>
            <a:off x="367393" y="1038646"/>
            <a:ext cx="11487149" cy="0"/>
          </a:xfrm>
          <a:prstGeom prst="line">
            <a:avLst/>
          </a:prstGeom>
          <a:ln w="12700">
            <a:solidFill>
              <a:srgbClr val="3264AA"/>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1280369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12B97AE-1D7D-A0A7-1F9A-834B679E4731}"/>
              </a:ext>
            </a:extLst>
          </p:cNvPr>
          <p:cNvSpPr>
            <a:spLocks noGrp="1"/>
          </p:cNvSpPr>
          <p:nvPr>
            <p:ph type="title"/>
          </p:nvPr>
        </p:nvSpPr>
        <p:spPr>
          <a:xfrm>
            <a:off x="831850" y="1709738"/>
            <a:ext cx="10515600" cy="2852737"/>
          </a:xfrm>
        </p:spPr>
        <p:txBody>
          <a:bodyPr anchor="b"/>
          <a:lstStyle>
            <a:lvl1pPr>
              <a:defRPr sz="6000"/>
            </a:lvl1pPr>
          </a:lstStyle>
          <a:p>
            <a:r>
              <a:rPr lang="it-IT"/>
              <a:t>Fare clic per modificare lo stile del titolo dello schema</a:t>
            </a:r>
          </a:p>
        </p:txBody>
      </p:sp>
      <p:sp>
        <p:nvSpPr>
          <p:cNvPr id="3" name="Segnaposto testo 2">
            <a:extLst>
              <a:ext uri="{FF2B5EF4-FFF2-40B4-BE49-F238E27FC236}">
                <a16:creationId xmlns:a16="http://schemas.microsoft.com/office/drawing/2014/main" id="{A26F0414-D5BE-1B01-462E-17DAAE34C952}"/>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it-IT"/>
              <a:t>Fare clic per modificare gli stili del testo dello schema</a:t>
            </a:r>
          </a:p>
        </p:txBody>
      </p:sp>
      <p:sp>
        <p:nvSpPr>
          <p:cNvPr id="4" name="Segnaposto data 3">
            <a:extLst>
              <a:ext uri="{FF2B5EF4-FFF2-40B4-BE49-F238E27FC236}">
                <a16:creationId xmlns:a16="http://schemas.microsoft.com/office/drawing/2014/main" id="{F6BDAE46-F972-457D-92C8-338591DBF376}"/>
              </a:ext>
            </a:extLst>
          </p:cNvPr>
          <p:cNvSpPr>
            <a:spLocks noGrp="1"/>
          </p:cNvSpPr>
          <p:nvPr>
            <p:ph type="dt" sz="half" idx="10"/>
          </p:nvPr>
        </p:nvSpPr>
        <p:spPr/>
        <p:txBody>
          <a:bodyPr/>
          <a:lstStyle/>
          <a:p>
            <a:endParaRPr lang="it-IT"/>
          </a:p>
        </p:txBody>
      </p:sp>
      <p:sp>
        <p:nvSpPr>
          <p:cNvPr id="5" name="Segnaposto piè di pagina 4">
            <a:extLst>
              <a:ext uri="{FF2B5EF4-FFF2-40B4-BE49-F238E27FC236}">
                <a16:creationId xmlns:a16="http://schemas.microsoft.com/office/drawing/2014/main" id="{3AD64182-F371-1A89-B1DE-554CD6F8F0C2}"/>
              </a:ext>
            </a:extLst>
          </p:cNvPr>
          <p:cNvSpPr>
            <a:spLocks noGrp="1"/>
          </p:cNvSpPr>
          <p:nvPr>
            <p:ph type="ftr" sz="quarter" idx="11"/>
          </p:nvPr>
        </p:nvSpPr>
        <p:spPr/>
        <p:txBody>
          <a:bodyPr/>
          <a:lstStyle/>
          <a:p>
            <a:r>
              <a:rPr lang="it-IT"/>
              <a:t>Elaborazioni su dati ISTAT</a:t>
            </a:r>
          </a:p>
        </p:txBody>
      </p:sp>
      <p:sp>
        <p:nvSpPr>
          <p:cNvPr id="6" name="Segnaposto numero diapositiva 5">
            <a:extLst>
              <a:ext uri="{FF2B5EF4-FFF2-40B4-BE49-F238E27FC236}">
                <a16:creationId xmlns:a16="http://schemas.microsoft.com/office/drawing/2014/main" id="{5DC3ED74-0462-37BA-4D12-E685AB245B9D}"/>
              </a:ext>
            </a:extLst>
          </p:cNvPr>
          <p:cNvSpPr>
            <a:spLocks noGrp="1"/>
          </p:cNvSpPr>
          <p:nvPr>
            <p:ph type="sldNum" sz="quarter" idx="12"/>
          </p:nvPr>
        </p:nvSpPr>
        <p:spPr/>
        <p:txBody>
          <a:bodyPr/>
          <a:lstStyle/>
          <a:p>
            <a:fld id="{071425D3-6A0D-43A1-BAE5-D17E63648440}" type="slidenum">
              <a:rPr lang="it-IT" smtClean="0"/>
              <a:t>‹N›</a:t>
            </a:fld>
            <a:endParaRPr lang="it-IT"/>
          </a:p>
        </p:txBody>
      </p:sp>
    </p:spTree>
    <p:extLst>
      <p:ext uri="{BB962C8B-B14F-4D97-AF65-F5344CB8AC3E}">
        <p14:creationId xmlns:p14="http://schemas.microsoft.com/office/powerpoint/2010/main" val="1792633102"/>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A882CBB-ED9F-5D46-8900-B648988E22BD}"/>
              </a:ext>
            </a:extLst>
          </p:cNvPr>
          <p:cNvSpPr>
            <a:spLocks noGrp="1"/>
          </p:cNvSpPr>
          <p:nvPr>
            <p:ph type="title"/>
          </p:nvPr>
        </p:nvSpPr>
        <p:spPr>
          <a:xfrm>
            <a:off x="831850" y="1709738"/>
            <a:ext cx="10515600" cy="2852737"/>
          </a:xfrm>
        </p:spPr>
        <p:txBody>
          <a:bodyPr anchor="b"/>
          <a:lstStyle>
            <a:lvl1pPr>
              <a:defRPr sz="6000"/>
            </a:lvl1pPr>
          </a:lstStyle>
          <a:p>
            <a:r>
              <a:rPr lang="it-IT"/>
              <a:t>Fare clic per modificare lo stile del titolo dello schema</a:t>
            </a:r>
          </a:p>
        </p:txBody>
      </p:sp>
      <p:sp>
        <p:nvSpPr>
          <p:cNvPr id="3" name="Segnaposto testo 2">
            <a:extLst>
              <a:ext uri="{FF2B5EF4-FFF2-40B4-BE49-F238E27FC236}">
                <a16:creationId xmlns:a16="http://schemas.microsoft.com/office/drawing/2014/main" id="{CD0003F8-8EF8-CF40-8A06-05D521611B7B}"/>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r>
              <a:rPr lang="it-IT"/>
              <a:t>Modifica gli stili del testo dello schema
Secondo livello
Terzo livello
Quarto livello
Quinto livello</a:t>
            </a:r>
          </a:p>
        </p:txBody>
      </p:sp>
      <p:sp>
        <p:nvSpPr>
          <p:cNvPr id="4" name="Segnaposto data 3">
            <a:extLst>
              <a:ext uri="{FF2B5EF4-FFF2-40B4-BE49-F238E27FC236}">
                <a16:creationId xmlns:a16="http://schemas.microsoft.com/office/drawing/2014/main" id="{2FD33C9F-4E1C-D84A-9310-43989A165A12}"/>
              </a:ext>
            </a:extLst>
          </p:cNvPr>
          <p:cNvSpPr>
            <a:spLocks noGrp="1"/>
          </p:cNvSpPr>
          <p:nvPr>
            <p:ph type="dt" sz="half" idx="10"/>
          </p:nvPr>
        </p:nvSpPr>
        <p:spPr/>
        <p:txBody>
          <a:bodyPr/>
          <a:lstStyle/>
          <a:p>
            <a:endParaRPr lang="it-IT"/>
          </a:p>
        </p:txBody>
      </p:sp>
      <p:sp>
        <p:nvSpPr>
          <p:cNvPr id="5" name="Segnaposto piè di pagina 4">
            <a:extLst>
              <a:ext uri="{FF2B5EF4-FFF2-40B4-BE49-F238E27FC236}">
                <a16:creationId xmlns:a16="http://schemas.microsoft.com/office/drawing/2014/main" id="{472E771E-D8D9-4141-9804-885CED867F7F}"/>
              </a:ext>
            </a:extLst>
          </p:cNvPr>
          <p:cNvSpPr>
            <a:spLocks noGrp="1"/>
          </p:cNvSpPr>
          <p:nvPr>
            <p:ph type="ftr" sz="quarter" idx="11"/>
          </p:nvPr>
        </p:nvSpPr>
        <p:spPr/>
        <p:txBody>
          <a:bodyPr/>
          <a:lstStyle/>
          <a:p>
            <a:r>
              <a:rPr lang="it-IT"/>
              <a:t>Elaborazioni su dati ISTAT</a:t>
            </a:r>
          </a:p>
        </p:txBody>
      </p:sp>
      <p:sp>
        <p:nvSpPr>
          <p:cNvPr id="6" name="Segnaposto numero diapositiva 5">
            <a:extLst>
              <a:ext uri="{FF2B5EF4-FFF2-40B4-BE49-F238E27FC236}">
                <a16:creationId xmlns:a16="http://schemas.microsoft.com/office/drawing/2014/main" id="{CCDABBDF-2F44-6740-9372-861CCF462745}"/>
              </a:ext>
            </a:extLst>
          </p:cNvPr>
          <p:cNvSpPr>
            <a:spLocks noGrp="1"/>
          </p:cNvSpPr>
          <p:nvPr>
            <p:ph type="sldNum" sz="quarter" idx="12"/>
          </p:nvPr>
        </p:nvSpPr>
        <p:spPr/>
        <p:txBody>
          <a:bodyPr/>
          <a:lstStyle/>
          <a:p>
            <a:fld id="{8BF82156-9445-CA41-89E8-99C6AA80F868}" type="slidenum">
              <a:rPr lang="it-IT" smtClean="0"/>
              <a:t>‹N›</a:t>
            </a:fld>
            <a:endParaRPr lang="it-IT"/>
          </a:p>
        </p:txBody>
      </p:sp>
    </p:spTree>
    <p:extLst>
      <p:ext uri="{BB962C8B-B14F-4D97-AF65-F5344CB8AC3E}">
        <p14:creationId xmlns:p14="http://schemas.microsoft.com/office/powerpoint/2010/main" val="1478433775"/>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0BD44A1-8658-CD41-AD22-1DAF0FBE645F}"/>
              </a:ext>
            </a:extLst>
          </p:cNvPr>
          <p:cNvSpPr>
            <a:spLocks noGrp="1"/>
          </p:cNvSpPr>
          <p:nvPr>
            <p:ph type="title"/>
          </p:nvPr>
        </p:nvSpPr>
        <p:spPr/>
        <p:txBody>
          <a:body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B245A231-6E7A-7047-A72B-800CC421F805}"/>
              </a:ext>
            </a:extLst>
          </p:cNvPr>
          <p:cNvSpPr>
            <a:spLocks noGrp="1"/>
          </p:cNvSpPr>
          <p:nvPr>
            <p:ph sz="half" idx="1"/>
          </p:nvPr>
        </p:nvSpPr>
        <p:spPr>
          <a:xfrm>
            <a:off x="838200" y="1825625"/>
            <a:ext cx="5181600" cy="4351338"/>
          </a:xfrm>
        </p:spPr>
        <p:txBody>
          <a:bodyPr/>
          <a:lstStyle/>
          <a:p>
            <a:r>
              <a:rPr lang="it-IT"/>
              <a:t>Modifica gli stili del testo dello schema
Secondo livello
Terzo livello
Quarto livello
Quinto livello</a:t>
            </a:r>
          </a:p>
        </p:txBody>
      </p:sp>
      <p:sp>
        <p:nvSpPr>
          <p:cNvPr id="4" name="Segnaposto contenuto 3">
            <a:extLst>
              <a:ext uri="{FF2B5EF4-FFF2-40B4-BE49-F238E27FC236}">
                <a16:creationId xmlns:a16="http://schemas.microsoft.com/office/drawing/2014/main" id="{2E12C41B-4885-6648-9661-5441958F8046}"/>
              </a:ext>
            </a:extLst>
          </p:cNvPr>
          <p:cNvSpPr>
            <a:spLocks noGrp="1"/>
          </p:cNvSpPr>
          <p:nvPr>
            <p:ph sz="half" idx="2"/>
          </p:nvPr>
        </p:nvSpPr>
        <p:spPr>
          <a:xfrm>
            <a:off x="6172200" y="1825625"/>
            <a:ext cx="5181600" cy="4351338"/>
          </a:xfrm>
        </p:spPr>
        <p:txBody>
          <a:bodyPr/>
          <a:lstStyle/>
          <a:p>
            <a:r>
              <a:rPr lang="it-IT"/>
              <a:t>Modifica gli stili del testo dello schema
Secondo livello
Terzo livello
Quarto livello
Quinto livello</a:t>
            </a:r>
          </a:p>
        </p:txBody>
      </p:sp>
      <p:sp>
        <p:nvSpPr>
          <p:cNvPr id="5" name="Segnaposto data 4">
            <a:extLst>
              <a:ext uri="{FF2B5EF4-FFF2-40B4-BE49-F238E27FC236}">
                <a16:creationId xmlns:a16="http://schemas.microsoft.com/office/drawing/2014/main" id="{10A85AE3-D060-8642-A721-25C70519DB09}"/>
              </a:ext>
            </a:extLst>
          </p:cNvPr>
          <p:cNvSpPr>
            <a:spLocks noGrp="1"/>
          </p:cNvSpPr>
          <p:nvPr>
            <p:ph type="dt" sz="half" idx="10"/>
          </p:nvPr>
        </p:nvSpPr>
        <p:spPr/>
        <p:txBody>
          <a:bodyPr/>
          <a:lstStyle/>
          <a:p>
            <a:endParaRPr lang="it-IT"/>
          </a:p>
        </p:txBody>
      </p:sp>
      <p:sp>
        <p:nvSpPr>
          <p:cNvPr id="6" name="Segnaposto piè di pagina 5">
            <a:extLst>
              <a:ext uri="{FF2B5EF4-FFF2-40B4-BE49-F238E27FC236}">
                <a16:creationId xmlns:a16="http://schemas.microsoft.com/office/drawing/2014/main" id="{A3F16A96-8F0E-FC49-91E2-6D0DF64CF31F}"/>
              </a:ext>
            </a:extLst>
          </p:cNvPr>
          <p:cNvSpPr>
            <a:spLocks noGrp="1"/>
          </p:cNvSpPr>
          <p:nvPr>
            <p:ph type="ftr" sz="quarter" idx="11"/>
          </p:nvPr>
        </p:nvSpPr>
        <p:spPr/>
        <p:txBody>
          <a:bodyPr/>
          <a:lstStyle/>
          <a:p>
            <a:r>
              <a:rPr lang="it-IT"/>
              <a:t>Elaborazioni su dati ISTAT</a:t>
            </a:r>
          </a:p>
        </p:txBody>
      </p:sp>
      <p:sp>
        <p:nvSpPr>
          <p:cNvPr id="7" name="Segnaposto numero diapositiva 6">
            <a:extLst>
              <a:ext uri="{FF2B5EF4-FFF2-40B4-BE49-F238E27FC236}">
                <a16:creationId xmlns:a16="http://schemas.microsoft.com/office/drawing/2014/main" id="{E70DF24E-CEFD-704D-B692-349BCFF36471}"/>
              </a:ext>
            </a:extLst>
          </p:cNvPr>
          <p:cNvSpPr>
            <a:spLocks noGrp="1"/>
          </p:cNvSpPr>
          <p:nvPr>
            <p:ph type="sldNum" sz="quarter" idx="12"/>
          </p:nvPr>
        </p:nvSpPr>
        <p:spPr/>
        <p:txBody>
          <a:bodyPr/>
          <a:lstStyle/>
          <a:p>
            <a:fld id="{8BF82156-9445-CA41-89E8-99C6AA80F868}" type="slidenum">
              <a:rPr lang="it-IT" smtClean="0"/>
              <a:t>‹N›</a:t>
            </a:fld>
            <a:endParaRPr lang="it-IT"/>
          </a:p>
        </p:txBody>
      </p:sp>
    </p:spTree>
    <p:extLst>
      <p:ext uri="{BB962C8B-B14F-4D97-AF65-F5344CB8AC3E}">
        <p14:creationId xmlns:p14="http://schemas.microsoft.com/office/powerpoint/2010/main" val="628699993"/>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A2BB4F03-5A29-9847-A0BF-DA22C93906B4}"/>
              </a:ext>
            </a:extLst>
          </p:cNvPr>
          <p:cNvSpPr>
            <a:spLocks noGrp="1"/>
          </p:cNvSpPr>
          <p:nvPr>
            <p:ph type="title"/>
          </p:nvPr>
        </p:nvSpPr>
        <p:spPr>
          <a:xfrm>
            <a:off x="839788" y="365125"/>
            <a:ext cx="10515600" cy="1325563"/>
          </a:xfrm>
        </p:spPr>
        <p:txBody>
          <a:bodyPr/>
          <a:lstStyle/>
          <a:p>
            <a:r>
              <a:rPr lang="it-IT"/>
              <a:t>Fare clic per modificare lo stile del titolo dello schema</a:t>
            </a:r>
          </a:p>
        </p:txBody>
      </p:sp>
      <p:sp>
        <p:nvSpPr>
          <p:cNvPr id="3" name="Segnaposto testo 2">
            <a:extLst>
              <a:ext uri="{FF2B5EF4-FFF2-40B4-BE49-F238E27FC236}">
                <a16:creationId xmlns:a16="http://schemas.microsoft.com/office/drawing/2014/main" id="{50E050F6-DA07-1C44-913D-93CCCEFC689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r>
              <a:rPr lang="it-IT"/>
              <a:t>Modifica gli stili del testo dello schema
Secondo livello
Terzo livello
Quarto livello
Quinto livello</a:t>
            </a:r>
          </a:p>
        </p:txBody>
      </p:sp>
      <p:sp>
        <p:nvSpPr>
          <p:cNvPr id="4" name="Segnaposto contenuto 3">
            <a:extLst>
              <a:ext uri="{FF2B5EF4-FFF2-40B4-BE49-F238E27FC236}">
                <a16:creationId xmlns:a16="http://schemas.microsoft.com/office/drawing/2014/main" id="{C579FFD0-48C1-C74A-8314-F6D18C3164BD}"/>
              </a:ext>
            </a:extLst>
          </p:cNvPr>
          <p:cNvSpPr>
            <a:spLocks noGrp="1"/>
          </p:cNvSpPr>
          <p:nvPr>
            <p:ph sz="half" idx="2"/>
          </p:nvPr>
        </p:nvSpPr>
        <p:spPr>
          <a:xfrm>
            <a:off x="839788" y="2505075"/>
            <a:ext cx="5157787" cy="3684588"/>
          </a:xfrm>
        </p:spPr>
        <p:txBody>
          <a:bodyPr/>
          <a:lstStyle/>
          <a:p>
            <a:r>
              <a:rPr lang="it-IT"/>
              <a:t>Modifica gli stili del testo dello schema
Secondo livello
Terzo livello
Quarto livello
Quinto livello</a:t>
            </a:r>
          </a:p>
        </p:txBody>
      </p:sp>
      <p:sp>
        <p:nvSpPr>
          <p:cNvPr id="5" name="Segnaposto testo 4">
            <a:extLst>
              <a:ext uri="{FF2B5EF4-FFF2-40B4-BE49-F238E27FC236}">
                <a16:creationId xmlns:a16="http://schemas.microsoft.com/office/drawing/2014/main" id="{91285F92-3FFD-4449-8157-996387676F8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r>
              <a:rPr lang="it-IT"/>
              <a:t>Modifica gli stili del testo dello schema
Secondo livello
Terzo livello
Quarto livello
Quinto livello</a:t>
            </a:r>
          </a:p>
        </p:txBody>
      </p:sp>
      <p:sp>
        <p:nvSpPr>
          <p:cNvPr id="6" name="Segnaposto contenuto 5">
            <a:extLst>
              <a:ext uri="{FF2B5EF4-FFF2-40B4-BE49-F238E27FC236}">
                <a16:creationId xmlns:a16="http://schemas.microsoft.com/office/drawing/2014/main" id="{11029EAC-D3E6-C540-8636-0A588A9D36F2}"/>
              </a:ext>
            </a:extLst>
          </p:cNvPr>
          <p:cNvSpPr>
            <a:spLocks noGrp="1"/>
          </p:cNvSpPr>
          <p:nvPr>
            <p:ph sz="quarter" idx="4"/>
          </p:nvPr>
        </p:nvSpPr>
        <p:spPr>
          <a:xfrm>
            <a:off x="6172200" y="2505075"/>
            <a:ext cx="5183188" cy="3684588"/>
          </a:xfrm>
        </p:spPr>
        <p:txBody>
          <a:bodyPr/>
          <a:lstStyle/>
          <a:p>
            <a:r>
              <a:rPr lang="it-IT"/>
              <a:t>Modifica gli stili del testo dello schema
Secondo livello
Terzo livello
Quarto livello
Quinto livello</a:t>
            </a:r>
          </a:p>
        </p:txBody>
      </p:sp>
      <p:sp>
        <p:nvSpPr>
          <p:cNvPr id="7" name="Segnaposto data 6">
            <a:extLst>
              <a:ext uri="{FF2B5EF4-FFF2-40B4-BE49-F238E27FC236}">
                <a16:creationId xmlns:a16="http://schemas.microsoft.com/office/drawing/2014/main" id="{B2080B0D-25A5-FA47-B790-5E8344AD6065}"/>
              </a:ext>
            </a:extLst>
          </p:cNvPr>
          <p:cNvSpPr>
            <a:spLocks noGrp="1"/>
          </p:cNvSpPr>
          <p:nvPr>
            <p:ph type="dt" sz="half" idx="10"/>
          </p:nvPr>
        </p:nvSpPr>
        <p:spPr/>
        <p:txBody>
          <a:bodyPr/>
          <a:lstStyle/>
          <a:p>
            <a:endParaRPr lang="it-IT"/>
          </a:p>
        </p:txBody>
      </p:sp>
      <p:sp>
        <p:nvSpPr>
          <p:cNvPr id="8" name="Segnaposto piè di pagina 7">
            <a:extLst>
              <a:ext uri="{FF2B5EF4-FFF2-40B4-BE49-F238E27FC236}">
                <a16:creationId xmlns:a16="http://schemas.microsoft.com/office/drawing/2014/main" id="{0BAE80DB-1704-A74F-B1CB-F11970AF3F7C}"/>
              </a:ext>
            </a:extLst>
          </p:cNvPr>
          <p:cNvSpPr>
            <a:spLocks noGrp="1"/>
          </p:cNvSpPr>
          <p:nvPr>
            <p:ph type="ftr" sz="quarter" idx="11"/>
          </p:nvPr>
        </p:nvSpPr>
        <p:spPr/>
        <p:txBody>
          <a:bodyPr/>
          <a:lstStyle/>
          <a:p>
            <a:r>
              <a:rPr lang="it-IT"/>
              <a:t>Elaborazioni su dati ISTAT</a:t>
            </a:r>
          </a:p>
        </p:txBody>
      </p:sp>
      <p:sp>
        <p:nvSpPr>
          <p:cNvPr id="9" name="Segnaposto numero diapositiva 8">
            <a:extLst>
              <a:ext uri="{FF2B5EF4-FFF2-40B4-BE49-F238E27FC236}">
                <a16:creationId xmlns:a16="http://schemas.microsoft.com/office/drawing/2014/main" id="{7ECF0128-2F47-6548-93FC-CAD0EACBFA8C}"/>
              </a:ext>
            </a:extLst>
          </p:cNvPr>
          <p:cNvSpPr>
            <a:spLocks noGrp="1"/>
          </p:cNvSpPr>
          <p:nvPr>
            <p:ph type="sldNum" sz="quarter" idx="12"/>
          </p:nvPr>
        </p:nvSpPr>
        <p:spPr/>
        <p:txBody>
          <a:bodyPr/>
          <a:lstStyle/>
          <a:p>
            <a:fld id="{8BF82156-9445-CA41-89E8-99C6AA80F868}" type="slidenum">
              <a:rPr lang="it-IT" smtClean="0"/>
              <a:t>‹N›</a:t>
            </a:fld>
            <a:endParaRPr lang="it-IT"/>
          </a:p>
        </p:txBody>
      </p:sp>
    </p:spTree>
    <p:extLst>
      <p:ext uri="{BB962C8B-B14F-4D97-AF65-F5344CB8AC3E}">
        <p14:creationId xmlns:p14="http://schemas.microsoft.com/office/powerpoint/2010/main" val="1515378715"/>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8E199F5-CF6C-564C-92AC-BE94F029725D}"/>
              </a:ext>
            </a:extLst>
          </p:cNvPr>
          <p:cNvSpPr>
            <a:spLocks noGrp="1"/>
          </p:cNvSpPr>
          <p:nvPr>
            <p:ph type="title"/>
          </p:nvPr>
        </p:nvSpPr>
        <p:spPr/>
        <p:txBody>
          <a:bodyPr/>
          <a:lstStyle/>
          <a:p>
            <a:r>
              <a:rPr lang="it-IT"/>
              <a:t>Fare clic per modificare lo stile del titolo dello schema</a:t>
            </a:r>
          </a:p>
        </p:txBody>
      </p:sp>
      <p:sp>
        <p:nvSpPr>
          <p:cNvPr id="3" name="Segnaposto data 2">
            <a:extLst>
              <a:ext uri="{FF2B5EF4-FFF2-40B4-BE49-F238E27FC236}">
                <a16:creationId xmlns:a16="http://schemas.microsoft.com/office/drawing/2014/main" id="{2D86F6B5-ED87-CA48-AAC8-2F5ECFA78356}"/>
              </a:ext>
            </a:extLst>
          </p:cNvPr>
          <p:cNvSpPr>
            <a:spLocks noGrp="1"/>
          </p:cNvSpPr>
          <p:nvPr>
            <p:ph type="dt" sz="half" idx="10"/>
          </p:nvPr>
        </p:nvSpPr>
        <p:spPr/>
        <p:txBody>
          <a:bodyPr/>
          <a:lstStyle/>
          <a:p>
            <a:endParaRPr lang="it-IT"/>
          </a:p>
        </p:txBody>
      </p:sp>
      <p:sp>
        <p:nvSpPr>
          <p:cNvPr id="4" name="Segnaposto piè di pagina 3">
            <a:extLst>
              <a:ext uri="{FF2B5EF4-FFF2-40B4-BE49-F238E27FC236}">
                <a16:creationId xmlns:a16="http://schemas.microsoft.com/office/drawing/2014/main" id="{1E31468A-9775-8041-B5E2-CA5BC6534341}"/>
              </a:ext>
            </a:extLst>
          </p:cNvPr>
          <p:cNvSpPr>
            <a:spLocks noGrp="1"/>
          </p:cNvSpPr>
          <p:nvPr>
            <p:ph type="ftr" sz="quarter" idx="11"/>
          </p:nvPr>
        </p:nvSpPr>
        <p:spPr/>
        <p:txBody>
          <a:bodyPr/>
          <a:lstStyle/>
          <a:p>
            <a:r>
              <a:rPr lang="it-IT"/>
              <a:t>Elaborazioni su dati ISTAT</a:t>
            </a:r>
          </a:p>
        </p:txBody>
      </p:sp>
      <p:sp>
        <p:nvSpPr>
          <p:cNvPr id="5" name="Segnaposto numero diapositiva 4">
            <a:extLst>
              <a:ext uri="{FF2B5EF4-FFF2-40B4-BE49-F238E27FC236}">
                <a16:creationId xmlns:a16="http://schemas.microsoft.com/office/drawing/2014/main" id="{30A1B171-7FBC-5448-8301-955B42BDDC51}"/>
              </a:ext>
            </a:extLst>
          </p:cNvPr>
          <p:cNvSpPr>
            <a:spLocks noGrp="1"/>
          </p:cNvSpPr>
          <p:nvPr>
            <p:ph type="sldNum" sz="quarter" idx="12"/>
          </p:nvPr>
        </p:nvSpPr>
        <p:spPr/>
        <p:txBody>
          <a:bodyPr/>
          <a:lstStyle/>
          <a:p>
            <a:fld id="{8BF82156-9445-CA41-89E8-99C6AA80F868}" type="slidenum">
              <a:rPr lang="it-IT" smtClean="0"/>
              <a:t>‹N›</a:t>
            </a:fld>
            <a:endParaRPr lang="it-IT"/>
          </a:p>
        </p:txBody>
      </p:sp>
    </p:spTree>
    <p:extLst>
      <p:ext uri="{BB962C8B-B14F-4D97-AF65-F5344CB8AC3E}">
        <p14:creationId xmlns:p14="http://schemas.microsoft.com/office/powerpoint/2010/main" val="232575684"/>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a:extLst>
              <a:ext uri="{FF2B5EF4-FFF2-40B4-BE49-F238E27FC236}">
                <a16:creationId xmlns:a16="http://schemas.microsoft.com/office/drawing/2014/main" id="{8B77EBDE-9FBB-AC4C-AA79-36AECCDCA72C}"/>
              </a:ext>
            </a:extLst>
          </p:cNvPr>
          <p:cNvSpPr>
            <a:spLocks noGrp="1"/>
          </p:cNvSpPr>
          <p:nvPr>
            <p:ph type="dt" sz="half" idx="10"/>
          </p:nvPr>
        </p:nvSpPr>
        <p:spPr/>
        <p:txBody>
          <a:bodyPr/>
          <a:lstStyle/>
          <a:p>
            <a:endParaRPr lang="it-IT"/>
          </a:p>
        </p:txBody>
      </p:sp>
      <p:sp>
        <p:nvSpPr>
          <p:cNvPr id="3" name="Segnaposto piè di pagina 2">
            <a:extLst>
              <a:ext uri="{FF2B5EF4-FFF2-40B4-BE49-F238E27FC236}">
                <a16:creationId xmlns:a16="http://schemas.microsoft.com/office/drawing/2014/main" id="{674737F4-55F5-714C-B7AA-0F8838EF8CC4}"/>
              </a:ext>
            </a:extLst>
          </p:cNvPr>
          <p:cNvSpPr>
            <a:spLocks noGrp="1"/>
          </p:cNvSpPr>
          <p:nvPr>
            <p:ph type="ftr" sz="quarter" idx="11"/>
          </p:nvPr>
        </p:nvSpPr>
        <p:spPr/>
        <p:txBody>
          <a:bodyPr/>
          <a:lstStyle/>
          <a:p>
            <a:r>
              <a:rPr lang="it-IT"/>
              <a:t>Elaborazioni su dati ISTAT</a:t>
            </a:r>
          </a:p>
        </p:txBody>
      </p:sp>
      <p:sp>
        <p:nvSpPr>
          <p:cNvPr id="4" name="Segnaposto numero diapositiva 3">
            <a:extLst>
              <a:ext uri="{FF2B5EF4-FFF2-40B4-BE49-F238E27FC236}">
                <a16:creationId xmlns:a16="http://schemas.microsoft.com/office/drawing/2014/main" id="{B2B1609E-74E1-F743-B769-37D3BA8298D1}"/>
              </a:ext>
            </a:extLst>
          </p:cNvPr>
          <p:cNvSpPr>
            <a:spLocks noGrp="1"/>
          </p:cNvSpPr>
          <p:nvPr>
            <p:ph type="sldNum" sz="quarter" idx="12"/>
          </p:nvPr>
        </p:nvSpPr>
        <p:spPr/>
        <p:txBody>
          <a:bodyPr/>
          <a:lstStyle/>
          <a:p>
            <a:fld id="{8BF82156-9445-CA41-89E8-99C6AA80F868}" type="slidenum">
              <a:rPr lang="it-IT" smtClean="0"/>
              <a:t>‹N›</a:t>
            </a:fld>
            <a:endParaRPr lang="it-IT"/>
          </a:p>
        </p:txBody>
      </p:sp>
    </p:spTree>
    <p:extLst>
      <p:ext uri="{BB962C8B-B14F-4D97-AF65-F5344CB8AC3E}">
        <p14:creationId xmlns:p14="http://schemas.microsoft.com/office/powerpoint/2010/main" val="1094073500"/>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5EE864E-9656-F141-BDD6-4CAA70119518}"/>
              </a:ext>
            </a:extLst>
          </p:cNvPr>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147592F3-D025-C34F-8F69-B40A15C62C2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r>
              <a:rPr lang="it-IT"/>
              <a:t>Modifica gli stili del testo dello schema
Secondo livello
Terzo livello
Quarto livello
Quinto livello</a:t>
            </a:r>
          </a:p>
        </p:txBody>
      </p:sp>
      <p:sp>
        <p:nvSpPr>
          <p:cNvPr id="4" name="Segnaposto testo 3">
            <a:extLst>
              <a:ext uri="{FF2B5EF4-FFF2-40B4-BE49-F238E27FC236}">
                <a16:creationId xmlns:a16="http://schemas.microsoft.com/office/drawing/2014/main" id="{127F7EA0-7CFE-3748-A02F-52F46125A9D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r>
              <a:rPr lang="it-IT"/>
              <a:t>Modifica gli stili del testo dello schema
Secondo livello
Terzo livello
Quarto livello
Quinto livello</a:t>
            </a:r>
          </a:p>
        </p:txBody>
      </p:sp>
      <p:sp>
        <p:nvSpPr>
          <p:cNvPr id="5" name="Segnaposto data 4">
            <a:extLst>
              <a:ext uri="{FF2B5EF4-FFF2-40B4-BE49-F238E27FC236}">
                <a16:creationId xmlns:a16="http://schemas.microsoft.com/office/drawing/2014/main" id="{176F33E2-481E-9A41-A583-292601D6938A}"/>
              </a:ext>
            </a:extLst>
          </p:cNvPr>
          <p:cNvSpPr>
            <a:spLocks noGrp="1"/>
          </p:cNvSpPr>
          <p:nvPr>
            <p:ph type="dt" sz="half" idx="10"/>
          </p:nvPr>
        </p:nvSpPr>
        <p:spPr/>
        <p:txBody>
          <a:bodyPr/>
          <a:lstStyle/>
          <a:p>
            <a:endParaRPr lang="it-IT"/>
          </a:p>
        </p:txBody>
      </p:sp>
      <p:sp>
        <p:nvSpPr>
          <p:cNvPr id="6" name="Segnaposto piè di pagina 5">
            <a:extLst>
              <a:ext uri="{FF2B5EF4-FFF2-40B4-BE49-F238E27FC236}">
                <a16:creationId xmlns:a16="http://schemas.microsoft.com/office/drawing/2014/main" id="{9792CAF1-2BA1-EB49-B0F8-9B56B861D627}"/>
              </a:ext>
            </a:extLst>
          </p:cNvPr>
          <p:cNvSpPr>
            <a:spLocks noGrp="1"/>
          </p:cNvSpPr>
          <p:nvPr>
            <p:ph type="ftr" sz="quarter" idx="11"/>
          </p:nvPr>
        </p:nvSpPr>
        <p:spPr/>
        <p:txBody>
          <a:bodyPr/>
          <a:lstStyle/>
          <a:p>
            <a:r>
              <a:rPr lang="it-IT"/>
              <a:t>Elaborazioni su dati ISTAT</a:t>
            </a:r>
          </a:p>
        </p:txBody>
      </p:sp>
      <p:sp>
        <p:nvSpPr>
          <p:cNvPr id="7" name="Segnaposto numero diapositiva 6">
            <a:extLst>
              <a:ext uri="{FF2B5EF4-FFF2-40B4-BE49-F238E27FC236}">
                <a16:creationId xmlns:a16="http://schemas.microsoft.com/office/drawing/2014/main" id="{35081B30-0523-504F-823D-38DA75621822}"/>
              </a:ext>
            </a:extLst>
          </p:cNvPr>
          <p:cNvSpPr>
            <a:spLocks noGrp="1"/>
          </p:cNvSpPr>
          <p:nvPr>
            <p:ph type="sldNum" sz="quarter" idx="12"/>
          </p:nvPr>
        </p:nvSpPr>
        <p:spPr/>
        <p:txBody>
          <a:bodyPr/>
          <a:lstStyle/>
          <a:p>
            <a:fld id="{8BF82156-9445-CA41-89E8-99C6AA80F868}" type="slidenum">
              <a:rPr lang="it-IT" smtClean="0"/>
              <a:t>‹N›</a:t>
            </a:fld>
            <a:endParaRPr lang="it-IT"/>
          </a:p>
        </p:txBody>
      </p:sp>
    </p:spTree>
    <p:extLst>
      <p:ext uri="{BB962C8B-B14F-4D97-AF65-F5344CB8AC3E}">
        <p14:creationId xmlns:p14="http://schemas.microsoft.com/office/powerpoint/2010/main" val="895414562"/>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44CAEF5B-6AF0-FB4C-88DB-4F7FCEB03937}"/>
              </a:ext>
            </a:extLst>
          </p:cNvPr>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p>
        </p:txBody>
      </p:sp>
      <p:sp>
        <p:nvSpPr>
          <p:cNvPr id="3" name="Segnaposto immagine 2">
            <a:extLst>
              <a:ext uri="{FF2B5EF4-FFF2-40B4-BE49-F238E27FC236}">
                <a16:creationId xmlns:a16="http://schemas.microsoft.com/office/drawing/2014/main" id="{4DC40EA6-B4C6-2849-95AE-C0862B09514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a:extLst>
              <a:ext uri="{FF2B5EF4-FFF2-40B4-BE49-F238E27FC236}">
                <a16:creationId xmlns:a16="http://schemas.microsoft.com/office/drawing/2014/main" id="{83183C4E-582A-874A-8980-83D06424198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r>
              <a:rPr lang="it-IT"/>
              <a:t>Modifica gli stili del testo dello schema
Secondo livello
Terzo livello
Quarto livello
Quinto livello</a:t>
            </a:r>
          </a:p>
        </p:txBody>
      </p:sp>
      <p:sp>
        <p:nvSpPr>
          <p:cNvPr id="5" name="Segnaposto data 4">
            <a:extLst>
              <a:ext uri="{FF2B5EF4-FFF2-40B4-BE49-F238E27FC236}">
                <a16:creationId xmlns:a16="http://schemas.microsoft.com/office/drawing/2014/main" id="{3DEEB123-214F-5348-8B83-6D546EE14AEE}"/>
              </a:ext>
            </a:extLst>
          </p:cNvPr>
          <p:cNvSpPr>
            <a:spLocks noGrp="1"/>
          </p:cNvSpPr>
          <p:nvPr>
            <p:ph type="dt" sz="half" idx="10"/>
          </p:nvPr>
        </p:nvSpPr>
        <p:spPr/>
        <p:txBody>
          <a:bodyPr/>
          <a:lstStyle/>
          <a:p>
            <a:endParaRPr lang="it-IT"/>
          </a:p>
        </p:txBody>
      </p:sp>
      <p:sp>
        <p:nvSpPr>
          <p:cNvPr id="6" name="Segnaposto piè di pagina 5">
            <a:extLst>
              <a:ext uri="{FF2B5EF4-FFF2-40B4-BE49-F238E27FC236}">
                <a16:creationId xmlns:a16="http://schemas.microsoft.com/office/drawing/2014/main" id="{9AF3B543-DB6F-6F4B-800D-5CE67759D642}"/>
              </a:ext>
            </a:extLst>
          </p:cNvPr>
          <p:cNvSpPr>
            <a:spLocks noGrp="1"/>
          </p:cNvSpPr>
          <p:nvPr>
            <p:ph type="ftr" sz="quarter" idx="11"/>
          </p:nvPr>
        </p:nvSpPr>
        <p:spPr/>
        <p:txBody>
          <a:bodyPr/>
          <a:lstStyle/>
          <a:p>
            <a:r>
              <a:rPr lang="it-IT"/>
              <a:t>Elaborazioni su dati ISTAT</a:t>
            </a:r>
          </a:p>
        </p:txBody>
      </p:sp>
      <p:sp>
        <p:nvSpPr>
          <p:cNvPr id="7" name="Segnaposto numero diapositiva 6">
            <a:extLst>
              <a:ext uri="{FF2B5EF4-FFF2-40B4-BE49-F238E27FC236}">
                <a16:creationId xmlns:a16="http://schemas.microsoft.com/office/drawing/2014/main" id="{228A6976-A8CD-CE4D-A721-DCC4430F0AA1}"/>
              </a:ext>
            </a:extLst>
          </p:cNvPr>
          <p:cNvSpPr>
            <a:spLocks noGrp="1"/>
          </p:cNvSpPr>
          <p:nvPr>
            <p:ph type="sldNum" sz="quarter" idx="12"/>
          </p:nvPr>
        </p:nvSpPr>
        <p:spPr/>
        <p:txBody>
          <a:bodyPr/>
          <a:lstStyle/>
          <a:p>
            <a:fld id="{8BF82156-9445-CA41-89E8-99C6AA80F868}" type="slidenum">
              <a:rPr lang="it-IT" smtClean="0"/>
              <a:t>‹N›</a:t>
            </a:fld>
            <a:endParaRPr lang="it-IT"/>
          </a:p>
        </p:txBody>
      </p:sp>
    </p:spTree>
    <p:extLst>
      <p:ext uri="{BB962C8B-B14F-4D97-AF65-F5344CB8AC3E}">
        <p14:creationId xmlns:p14="http://schemas.microsoft.com/office/powerpoint/2010/main" val="2057672700"/>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811AD86-8224-8E4A-B3A4-E222B6DE4ED3}"/>
              </a:ext>
            </a:extLst>
          </p:cNvPr>
          <p:cNvSpPr>
            <a:spLocks noGrp="1"/>
          </p:cNvSpPr>
          <p:nvPr>
            <p:ph type="title"/>
          </p:nvPr>
        </p:nvSpPr>
        <p:spPr/>
        <p:txBody>
          <a:bodyPr/>
          <a:lstStyle/>
          <a:p>
            <a:r>
              <a:rPr lang="it-IT"/>
              <a:t>Fare clic per modificare lo stile del titolo dello schema</a:t>
            </a:r>
          </a:p>
        </p:txBody>
      </p:sp>
      <p:sp>
        <p:nvSpPr>
          <p:cNvPr id="3" name="Segnaposto testo verticale 2">
            <a:extLst>
              <a:ext uri="{FF2B5EF4-FFF2-40B4-BE49-F238E27FC236}">
                <a16:creationId xmlns:a16="http://schemas.microsoft.com/office/drawing/2014/main" id="{1948056A-A4AD-AC4B-9AFA-3EEE5A213FDC}"/>
              </a:ext>
            </a:extLst>
          </p:cNvPr>
          <p:cNvSpPr>
            <a:spLocks noGrp="1"/>
          </p:cNvSpPr>
          <p:nvPr>
            <p:ph type="body" orient="vert" idx="1"/>
          </p:nvPr>
        </p:nvSpPr>
        <p:spPr/>
        <p:txBody>
          <a:bodyPr vert="eaVert"/>
          <a:lstStyle/>
          <a:p>
            <a:r>
              <a:rPr lang="it-IT"/>
              <a:t>Modifica gli stili del testo dello schema
Secondo livello
Terzo livello
Quarto livello
Quinto livello</a:t>
            </a:r>
          </a:p>
        </p:txBody>
      </p:sp>
      <p:sp>
        <p:nvSpPr>
          <p:cNvPr id="4" name="Segnaposto data 3">
            <a:extLst>
              <a:ext uri="{FF2B5EF4-FFF2-40B4-BE49-F238E27FC236}">
                <a16:creationId xmlns:a16="http://schemas.microsoft.com/office/drawing/2014/main" id="{38397C6A-19FA-1E42-85F8-01AE6179C33A}"/>
              </a:ext>
            </a:extLst>
          </p:cNvPr>
          <p:cNvSpPr>
            <a:spLocks noGrp="1"/>
          </p:cNvSpPr>
          <p:nvPr>
            <p:ph type="dt" sz="half" idx="10"/>
          </p:nvPr>
        </p:nvSpPr>
        <p:spPr/>
        <p:txBody>
          <a:bodyPr/>
          <a:lstStyle/>
          <a:p>
            <a:endParaRPr lang="it-IT"/>
          </a:p>
        </p:txBody>
      </p:sp>
      <p:sp>
        <p:nvSpPr>
          <p:cNvPr id="5" name="Segnaposto piè di pagina 4">
            <a:extLst>
              <a:ext uri="{FF2B5EF4-FFF2-40B4-BE49-F238E27FC236}">
                <a16:creationId xmlns:a16="http://schemas.microsoft.com/office/drawing/2014/main" id="{AD493BB5-5E57-FB45-BB84-A227F6AF02BD}"/>
              </a:ext>
            </a:extLst>
          </p:cNvPr>
          <p:cNvSpPr>
            <a:spLocks noGrp="1"/>
          </p:cNvSpPr>
          <p:nvPr>
            <p:ph type="ftr" sz="quarter" idx="11"/>
          </p:nvPr>
        </p:nvSpPr>
        <p:spPr/>
        <p:txBody>
          <a:bodyPr/>
          <a:lstStyle/>
          <a:p>
            <a:r>
              <a:rPr lang="it-IT"/>
              <a:t>Elaborazioni su dati ISTAT</a:t>
            </a:r>
          </a:p>
        </p:txBody>
      </p:sp>
      <p:sp>
        <p:nvSpPr>
          <p:cNvPr id="6" name="Segnaposto numero diapositiva 5">
            <a:extLst>
              <a:ext uri="{FF2B5EF4-FFF2-40B4-BE49-F238E27FC236}">
                <a16:creationId xmlns:a16="http://schemas.microsoft.com/office/drawing/2014/main" id="{BBB38DB6-CFF2-5F41-979C-1391A1C61268}"/>
              </a:ext>
            </a:extLst>
          </p:cNvPr>
          <p:cNvSpPr>
            <a:spLocks noGrp="1"/>
          </p:cNvSpPr>
          <p:nvPr>
            <p:ph type="sldNum" sz="quarter" idx="12"/>
          </p:nvPr>
        </p:nvSpPr>
        <p:spPr/>
        <p:txBody>
          <a:bodyPr/>
          <a:lstStyle/>
          <a:p>
            <a:fld id="{8BF82156-9445-CA41-89E8-99C6AA80F868}" type="slidenum">
              <a:rPr lang="it-IT" smtClean="0"/>
              <a:t>‹N›</a:t>
            </a:fld>
            <a:endParaRPr lang="it-IT"/>
          </a:p>
        </p:txBody>
      </p:sp>
    </p:spTree>
    <p:extLst>
      <p:ext uri="{BB962C8B-B14F-4D97-AF65-F5344CB8AC3E}">
        <p14:creationId xmlns:p14="http://schemas.microsoft.com/office/powerpoint/2010/main" val="137515785"/>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a:extLst>
              <a:ext uri="{FF2B5EF4-FFF2-40B4-BE49-F238E27FC236}">
                <a16:creationId xmlns:a16="http://schemas.microsoft.com/office/drawing/2014/main" id="{FCDF8A09-C448-7244-80B2-11E11BE04A4C}"/>
              </a:ext>
            </a:extLst>
          </p:cNvPr>
          <p:cNvSpPr>
            <a:spLocks noGrp="1"/>
          </p:cNvSpPr>
          <p:nvPr>
            <p:ph type="title" orient="vert"/>
          </p:nvPr>
        </p:nvSpPr>
        <p:spPr>
          <a:xfrm>
            <a:off x="8724900" y="365125"/>
            <a:ext cx="2628900" cy="5811838"/>
          </a:xfrm>
        </p:spPr>
        <p:txBody>
          <a:bodyPr vert="eaVert"/>
          <a:lstStyle/>
          <a:p>
            <a:r>
              <a:rPr lang="it-IT"/>
              <a:t>Fare clic per modificare lo stile del titolo dello schema</a:t>
            </a:r>
          </a:p>
        </p:txBody>
      </p:sp>
      <p:sp>
        <p:nvSpPr>
          <p:cNvPr id="3" name="Segnaposto testo verticale 2">
            <a:extLst>
              <a:ext uri="{FF2B5EF4-FFF2-40B4-BE49-F238E27FC236}">
                <a16:creationId xmlns:a16="http://schemas.microsoft.com/office/drawing/2014/main" id="{E915E88B-BA71-5146-9C92-487CD3F5991A}"/>
              </a:ext>
            </a:extLst>
          </p:cNvPr>
          <p:cNvSpPr>
            <a:spLocks noGrp="1"/>
          </p:cNvSpPr>
          <p:nvPr>
            <p:ph type="body" orient="vert" idx="1"/>
          </p:nvPr>
        </p:nvSpPr>
        <p:spPr>
          <a:xfrm>
            <a:off x="838200" y="365125"/>
            <a:ext cx="7734300" cy="5811838"/>
          </a:xfrm>
        </p:spPr>
        <p:txBody>
          <a:bodyPr vert="eaVert"/>
          <a:lstStyle/>
          <a:p>
            <a:r>
              <a:rPr lang="it-IT"/>
              <a:t>Modifica gli stili del testo dello schema
Secondo livello
Terzo livello
Quarto livello
Quinto livello</a:t>
            </a:r>
          </a:p>
        </p:txBody>
      </p:sp>
      <p:sp>
        <p:nvSpPr>
          <p:cNvPr id="4" name="Segnaposto data 3">
            <a:extLst>
              <a:ext uri="{FF2B5EF4-FFF2-40B4-BE49-F238E27FC236}">
                <a16:creationId xmlns:a16="http://schemas.microsoft.com/office/drawing/2014/main" id="{9982DF14-3D2E-1240-8F98-37FB860DE455}"/>
              </a:ext>
            </a:extLst>
          </p:cNvPr>
          <p:cNvSpPr>
            <a:spLocks noGrp="1"/>
          </p:cNvSpPr>
          <p:nvPr>
            <p:ph type="dt" sz="half" idx="10"/>
          </p:nvPr>
        </p:nvSpPr>
        <p:spPr/>
        <p:txBody>
          <a:bodyPr/>
          <a:lstStyle/>
          <a:p>
            <a:endParaRPr lang="it-IT"/>
          </a:p>
        </p:txBody>
      </p:sp>
      <p:sp>
        <p:nvSpPr>
          <p:cNvPr id="5" name="Segnaposto piè di pagina 4">
            <a:extLst>
              <a:ext uri="{FF2B5EF4-FFF2-40B4-BE49-F238E27FC236}">
                <a16:creationId xmlns:a16="http://schemas.microsoft.com/office/drawing/2014/main" id="{9B7B8EF6-BFC2-3640-9B66-0F2BADBAC4B8}"/>
              </a:ext>
            </a:extLst>
          </p:cNvPr>
          <p:cNvSpPr>
            <a:spLocks noGrp="1"/>
          </p:cNvSpPr>
          <p:nvPr>
            <p:ph type="ftr" sz="quarter" idx="11"/>
          </p:nvPr>
        </p:nvSpPr>
        <p:spPr/>
        <p:txBody>
          <a:bodyPr/>
          <a:lstStyle/>
          <a:p>
            <a:r>
              <a:rPr lang="it-IT"/>
              <a:t>Elaborazioni su dati ISTAT</a:t>
            </a:r>
          </a:p>
        </p:txBody>
      </p:sp>
      <p:sp>
        <p:nvSpPr>
          <p:cNvPr id="6" name="Segnaposto numero diapositiva 5">
            <a:extLst>
              <a:ext uri="{FF2B5EF4-FFF2-40B4-BE49-F238E27FC236}">
                <a16:creationId xmlns:a16="http://schemas.microsoft.com/office/drawing/2014/main" id="{E04753A3-0C89-434B-AD71-A6041DFAFDDF}"/>
              </a:ext>
            </a:extLst>
          </p:cNvPr>
          <p:cNvSpPr>
            <a:spLocks noGrp="1"/>
          </p:cNvSpPr>
          <p:nvPr>
            <p:ph type="sldNum" sz="quarter" idx="12"/>
          </p:nvPr>
        </p:nvSpPr>
        <p:spPr/>
        <p:txBody>
          <a:bodyPr/>
          <a:lstStyle/>
          <a:p>
            <a:fld id="{8BF82156-9445-CA41-89E8-99C6AA80F868}" type="slidenum">
              <a:rPr lang="it-IT" smtClean="0"/>
              <a:t>‹N›</a:t>
            </a:fld>
            <a:endParaRPr lang="it-IT"/>
          </a:p>
        </p:txBody>
      </p:sp>
    </p:spTree>
    <p:extLst>
      <p:ext uri="{BB962C8B-B14F-4D97-AF65-F5344CB8AC3E}">
        <p14:creationId xmlns:p14="http://schemas.microsoft.com/office/powerpoint/2010/main" val="834654856"/>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matchingName="pagina" type="obj">
  <p:cSld name="pagina">
    <p:spTree>
      <p:nvGrpSpPr>
        <p:cNvPr id="1" name="Shape 97"/>
        <p:cNvGrpSpPr/>
        <p:nvPr/>
      </p:nvGrpSpPr>
      <p:grpSpPr>
        <a:xfrm>
          <a:off x="0" y="0"/>
          <a:ext cx="0" cy="0"/>
          <a:chOff x="0" y="0"/>
          <a:chExt cx="0" cy="0"/>
        </a:xfrm>
      </p:grpSpPr>
      <p:sp>
        <p:nvSpPr>
          <p:cNvPr id="98" name="Google Shape;98;p76"/>
          <p:cNvSpPr txBox="1">
            <a:spLocks noGrp="1"/>
          </p:cNvSpPr>
          <p:nvPr>
            <p:ph type="title"/>
          </p:nvPr>
        </p:nvSpPr>
        <p:spPr>
          <a:xfrm>
            <a:off x="367393" y="307975"/>
            <a:ext cx="11487149" cy="598261"/>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rgbClr val="3264AA"/>
              </a:buClr>
              <a:buSzPts val="3600"/>
              <a:buFont typeface="Calibri"/>
              <a:buNone/>
              <a:defRPr sz="3600" b="1">
                <a:solidFill>
                  <a:srgbClr val="3264AA"/>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99" name="Google Shape;99;p76"/>
          <p:cNvSpPr txBox="1">
            <a:spLocks noGrp="1"/>
          </p:cNvSpPr>
          <p:nvPr>
            <p:ph type="body" idx="1"/>
          </p:nvPr>
        </p:nvSpPr>
        <p:spPr>
          <a:xfrm>
            <a:off x="367393" y="1396093"/>
            <a:ext cx="11487149" cy="4620986"/>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100" name="Google Shape;100;p76"/>
          <p:cNvSpPr/>
          <p:nvPr/>
        </p:nvSpPr>
        <p:spPr>
          <a:xfrm>
            <a:off x="367393" y="6218379"/>
            <a:ext cx="11487150" cy="252000"/>
          </a:xfrm>
          <a:prstGeom prst="rect">
            <a:avLst/>
          </a:prstGeom>
          <a:solidFill>
            <a:srgbClr val="3264AA"/>
          </a:solidFill>
          <a:ln w="12700" cap="flat" cmpd="sng">
            <a:solidFill>
              <a:srgbClr val="31538F"/>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r>
              <a:rPr lang="it-IT" sz="1400" b="0" i="0" u="none" strike="noStrike" cap="none">
                <a:solidFill>
                  <a:schemeClr val="lt1"/>
                </a:solidFill>
                <a:latin typeface="Calibri"/>
                <a:ea typeface="Calibri"/>
                <a:cs typeface="Calibri"/>
                <a:sym typeface="Calibri"/>
              </a:rPr>
              <a:t>Il mercato del lavoro in Emilia-Romagna nei dati Istat</a:t>
            </a:r>
            <a:endParaRPr/>
          </a:p>
        </p:txBody>
      </p:sp>
      <p:sp>
        <p:nvSpPr>
          <p:cNvPr id="101" name="Google Shape;101;p76"/>
          <p:cNvSpPr txBox="1">
            <a:spLocks noGrp="1"/>
          </p:cNvSpPr>
          <p:nvPr>
            <p:ph type="sldNum" idx="12"/>
          </p:nvPr>
        </p:nvSpPr>
        <p:spPr>
          <a:xfrm>
            <a:off x="10622164" y="6212235"/>
            <a:ext cx="1232377" cy="252000"/>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solidFill>
                  <a:schemeClr val="lt1"/>
                </a:solidFill>
              </a:defRPr>
            </a:lvl1pPr>
            <a:lvl2pPr marL="0" lvl="1" indent="0" algn="r">
              <a:spcBef>
                <a:spcPts val="0"/>
              </a:spcBef>
              <a:buNone/>
              <a:defRPr>
                <a:solidFill>
                  <a:schemeClr val="lt1"/>
                </a:solidFill>
              </a:defRPr>
            </a:lvl2pPr>
            <a:lvl3pPr marL="0" lvl="2" indent="0" algn="r">
              <a:spcBef>
                <a:spcPts val="0"/>
              </a:spcBef>
              <a:buNone/>
              <a:defRPr>
                <a:solidFill>
                  <a:schemeClr val="lt1"/>
                </a:solidFill>
              </a:defRPr>
            </a:lvl3pPr>
            <a:lvl4pPr marL="0" lvl="3" indent="0" algn="r">
              <a:spcBef>
                <a:spcPts val="0"/>
              </a:spcBef>
              <a:buNone/>
              <a:defRPr>
                <a:solidFill>
                  <a:schemeClr val="lt1"/>
                </a:solidFill>
              </a:defRPr>
            </a:lvl4pPr>
            <a:lvl5pPr marL="0" lvl="4" indent="0" algn="r">
              <a:spcBef>
                <a:spcPts val="0"/>
              </a:spcBef>
              <a:buNone/>
              <a:defRPr>
                <a:solidFill>
                  <a:schemeClr val="lt1"/>
                </a:solidFill>
              </a:defRPr>
            </a:lvl5pPr>
            <a:lvl6pPr marL="0" lvl="5" indent="0" algn="r">
              <a:spcBef>
                <a:spcPts val="0"/>
              </a:spcBef>
              <a:buNone/>
              <a:defRPr>
                <a:solidFill>
                  <a:schemeClr val="lt1"/>
                </a:solidFill>
              </a:defRPr>
            </a:lvl6pPr>
            <a:lvl7pPr marL="0" lvl="6" indent="0" algn="r">
              <a:spcBef>
                <a:spcPts val="0"/>
              </a:spcBef>
              <a:buNone/>
              <a:defRPr>
                <a:solidFill>
                  <a:schemeClr val="lt1"/>
                </a:solidFill>
              </a:defRPr>
            </a:lvl7pPr>
            <a:lvl8pPr marL="0" lvl="7" indent="0" algn="r">
              <a:spcBef>
                <a:spcPts val="0"/>
              </a:spcBef>
              <a:buNone/>
              <a:defRPr>
                <a:solidFill>
                  <a:schemeClr val="lt1"/>
                </a:solidFill>
              </a:defRPr>
            </a:lvl8pPr>
            <a:lvl9pPr marL="0" lvl="8" indent="0" algn="r">
              <a:spcBef>
                <a:spcPts val="0"/>
              </a:spcBef>
              <a:buNone/>
              <a:defRPr>
                <a:solidFill>
                  <a:schemeClr val="lt1"/>
                </a:solidFill>
              </a:defRPr>
            </a:lvl9pPr>
          </a:lstStyle>
          <a:p>
            <a:pPr marL="0" lvl="0" indent="0" algn="r" rtl="0">
              <a:spcBef>
                <a:spcPts val="0"/>
              </a:spcBef>
              <a:spcAft>
                <a:spcPts val="0"/>
              </a:spcAft>
              <a:buNone/>
            </a:pPr>
            <a:fld id="{00000000-1234-1234-1234-123412341234}" type="slidenum">
              <a:rPr lang="it-IT"/>
              <a:t>‹N›</a:t>
            </a:fld>
            <a:endParaRPr/>
          </a:p>
        </p:txBody>
      </p:sp>
      <p:cxnSp>
        <p:nvCxnSpPr>
          <p:cNvPr id="102" name="Google Shape;102;p76"/>
          <p:cNvCxnSpPr/>
          <p:nvPr/>
        </p:nvCxnSpPr>
        <p:spPr>
          <a:xfrm>
            <a:off x="367393" y="1038646"/>
            <a:ext cx="11487149" cy="0"/>
          </a:xfrm>
          <a:prstGeom prst="straightConnector1">
            <a:avLst/>
          </a:prstGeom>
          <a:noFill/>
          <a:ln w="12700" cap="flat" cmpd="sng">
            <a:solidFill>
              <a:srgbClr val="3264AA"/>
            </a:solidFill>
            <a:prstDash val="solid"/>
            <a:miter lim="800000"/>
            <a:headEnd type="none" w="sm" len="sm"/>
            <a:tailEnd type="none" w="sm" len="sm"/>
          </a:ln>
        </p:spPr>
      </p:cxnSp>
    </p:spTree>
    <p:extLst>
      <p:ext uri="{BB962C8B-B14F-4D97-AF65-F5344CB8AC3E}">
        <p14:creationId xmlns:p14="http://schemas.microsoft.com/office/powerpoint/2010/main" val="12824164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E0995A1-2023-1DFB-EBDD-9B8D615F9B6F}"/>
              </a:ext>
            </a:extLst>
          </p:cNvPr>
          <p:cNvSpPr>
            <a:spLocks noGrp="1"/>
          </p:cNvSpPr>
          <p:nvPr>
            <p:ph type="title"/>
          </p:nvPr>
        </p:nvSpPr>
        <p:spPr/>
        <p:txBody>
          <a:body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AD5C2CF7-9FF9-5058-174B-22A2B20D704C}"/>
              </a:ext>
            </a:extLst>
          </p:cNvPr>
          <p:cNvSpPr>
            <a:spLocks noGrp="1"/>
          </p:cNvSpPr>
          <p:nvPr>
            <p:ph sz="half" idx="1"/>
          </p:nvPr>
        </p:nvSpPr>
        <p:spPr>
          <a:xfrm>
            <a:off x="838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a:extLst>
              <a:ext uri="{FF2B5EF4-FFF2-40B4-BE49-F238E27FC236}">
                <a16:creationId xmlns:a16="http://schemas.microsoft.com/office/drawing/2014/main" id="{ABD2F1ED-53DC-D77F-6F80-3EDD4F23152B}"/>
              </a:ext>
            </a:extLst>
          </p:cNvPr>
          <p:cNvSpPr>
            <a:spLocks noGrp="1"/>
          </p:cNvSpPr>
          <p:nvPr>
            <p:ph sz="half" idx="2"/>
          </p:nvPr>
        </p:nvSpPr>
        <p:spPr>
          <a:xfrm>
            <a:off x="6172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data 4">
            <a:extLst>
              <a:ext uri="{FF2B5EF4-FFF2-40B4-BE49-F238E27FC236}">
                <a16:creationId xmlns:a16="http://schemas.microsoft.com/office/drawing/2014/main" id="{9E1AA9A5-AC7D-3916-55D9-B0CF3C441971}"/>
              </a:ext>
            </a:extLst>
          </p:cNvPr>
          <p:cNvSpPr>
            <a:spLocks noGrp="1"/>
          </p:cNvSpPr>
          <p:nvPr>
            <p:ph type="dt" sz="half" idx="10"/>
          </p:nvPr>
        </p:nvSpPr>
        <p:spPr/>
        <p:txBody>
          <a:bodyPr/>
          <a:lstStyle/>
          <a:p>
            <a:endParaRPr lang="it-IT"/>
          </a:p>
        </p:txBody>
      </p:sp>
      <p:sp>
        <p:nvSpPr>
          <p:cNvPr id="6" name="Segnaposto piè di pagina 5">
            <a:extLst>
              <a:ext uri="{FF2B5EF4-FFF2-40B4-BE49-F238E27FC236}">
                <a16:creationId xmlns:a16="http://schemas.microsoft.com/office/drawing/2014/main" id="{4A6E4A31-421D-28DA-DE18-A3FD57710440}"/>
              </a:ext>
            </a:extLst>
          </p:cNvPr>
          <p:cNvSpPr>
            <a:spLocks noGrp="1"/>
          </p:cNvSpPr>
          <p:nvPr>
            <p:ph type="ftr" sz="quarter" idx="11"/>
          </p:nvPr>
        </p:nvSpPr>
        <p:spPr/>
        <p:txBody>
          <a:bodyPr/>
          <a:lstStyle/>
          <a:p>
            <a:r>
              <a:rPr lang="it-IT"/>
              <a:t>Elaborazioni su dati ISTAT</a:t>
            </a:r>
          </a:p>
        </p:txBody>
      </p:sp>
      <p:sp>
        <p:nvSpPr>
          <p:cNvPr id="7" name="Segnaposto numero diapositiva 6">
            <a:extLst>
              <a:ext uri="{FF2B5EF4-FFF2-40B4-BE49-F238E27FC236}">
                <a16:creationId xmlns:a16="http://schemas.microsoft.com/office/drawing/2014/main" id="{018AA684-D20D-86CD-6BB8-7BF774DB9062}"/>
              </a:ext>
            </a:extLst>
          </p:cNvPr>
          <p:cNvSpPr>
            <a:spLocks noGrp="1"/>
          </p:cNvSpPr>
          <p:nvPr>
            <p:ph type="sldNum" sz="quarter" idx="12"/>
          </p:nvPr>
        </p:nvSpPr>
        <p:spPr/>
        <p:txBody>
          <a:bodyPr/>
          <a:lstStyle/>
          <a:p>
            <a:fld id="{071425D3-6A0D-43A1-BAE5-D17E63648440}" type="slidenum">
              <a:rPr lang="it-IT" smtClean="0"/>
              <a:t>‹N›</a:t>
            </a:fld>
            <a:endParaRPr lang="it-IT"/>
          </a:p>
        </p:txBody>
      </p:sp>
    </p:spTree>
    <p:extLst>
      <p:ext uri="{BB962C8B-B14F-4D97-AF65-F5344CB8AC3E}">
        <p14:creationId xmlns:p14="http://schemas.microsoft.com/office/powerpoint/2010/main" val="7220827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A19A28F-333E-876F-2489-541DFFF2041E}"/>
              </a:ext>
            </a:extLst>
          </p:cNvPr>
          <p:cNvSpPr>
            <a:spLocks noGrp="1"/>
          </p:cNvSpPr>
          <p:nvPr>
            <p:ph type="title"/>
          </p:nvPr>
        </p:nvSpPr>
        <p:spPr>
          <a:xfrm>
            <a:off x="839788" y="365125"/>
            <a:ext cx="10515600" cy="1325563"/>
          </a:xfrm>
        </p:spPr>
        <p:txBody>
          <a:bodyPr/>
          <a:lstStyle/>
          <a:p>
            <a:r>
              <a:rPr lang="it-IT"/>
              <a:t>Fare clic per modificare lo stile del titolo dello schema</a:t>
            </a:r>
          </a:p>
        </p:txBody>
      </p:sp>
      <p:sp>
        <p:nvSpPr>
          <p:cNvPr id="3" name="Segnaposto testo 2">
            <a:extLst>
              <a:ext uri="{FF2B5EF4-FFF2-40B4-BE49-F238E27FC236}">
                <a16:creationId xmlns:a16="http://schemas.microsoft.com/office/drawing/2014/main" id="{A6FC9473-5462-7C22-8127-8CCE8074011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4" name="Segnaposto contenuto 3">
            <a:extLst>
              <a:ext uri="{FF2B5EF4-FFF2-40B4-BE49-F238E27FC236}">
                <a16:creationId xmlns:a16="http://schemas.microsoft.com/office/drawing/2014/main" id="{53943F06-F962-9719-5078-A67269BEF0A0}"/>
              </a:ext>
            </a:extLst>
          </p:cNvPr>
          <p:cNvSpPr>
            <a:spLocks noGrp="1"/>
          </p:cNvSpPr>
          <p:nvPr>
            <p:ph sz="half" idx="2"/>
          </p:nvPr>
        </p:nvSpPr>
        <p:spPr>
          <a:xfrm>
            <a:off x="839788" y="2505075"/>
            <a:ext cx="5157787"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testo 4">
            <a:extLst>
              <a:ext uri="{FF2B5EF4-FFF2-40B4-BE49-F238E27FC236}">
                <a16:creationId xmlns:a16="http://schemas.microsoft.com/office/drawing/2014/main" id="{2366AD42-F89F-8601-02CB-FE9855436B6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6" name="Segnaposto contenuto 5">
            <a:extLst>
              <a:ext uri="{FF2B5EF4-FFF2-40B4-BE49-F238E27FC236}">
                <a16:creationId xmlns:a16="http://schemas.microsoft.com/office/drawing/2014/main" id="{FAADE34B-5E45-1478-DEF9-831F4DFCD2E5}"/>
              </a:ext>
            </a:extLst>
          </p:cNvPr>
          <p:cNvSpPr>
            <a:spLocks noGrp="1"/>
          </p:cNvSpPr>
          <p:nvPr>
            <p:ph sz="quarter" idx="4"/>
          </p:nvPr>
        </p:nvSpPr>
        <p:spPr>
          <a:xfrm>
            <a:off x="6172200" y="2505075"/>
            <a:ext cx="5183188"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7" name="Segnaposto data 6">
            <a:extLst>
              <a:ext uri="{FF2B5EF4-FFF2-40B4-BE49-F238E27FC236}">
                <a16:creationId xmlns:a16="http://schemas.microsoft.com/office/drawing/2014/main" id="{E512FC8A-8A17-6204-13B2-1F4DAA7A8535}"/>
              </a:ext>
            </a:extLst>
          </p:cNvPr>
          <p:cNvSpPr>
            <a:spLocks noGrp="1"/>
          </p:cNvSpPr>
          <p:nvPr>
            <p:ph type="dt" sz="half" idx="10"/>
          </p:nvPr>
        </p:nvSpPr>
        <p:spPr/>
        <p:txBody>
          <a:bodyPr/>
          <a:lstStyle/>
          <a:p>
            <a:endParaRPr lang="it-IT"/>
          </a:p>
        </p:txBody>
      </p:sp>
      <p:sp>
        <p:nvSpPr>
          <p:cNvPr id="8" name="Segnaposto piè di pagina 7">
            <a:extLst>
              <a:ext uri="{FF2B5EF4-FFF2-40B4-BE49-F238E27FC236}">
                <a16:creationId xmlns:a16="http://schemas.microsoft.com/office/drawing/2014/main" id="{1EC67BDD-DB55-9274-B811-8ABF8F5723A5}"/>
              </a:ext>
            </a:extLst>
          </p:cNvPr>
          <p:cNvSpPr>
            <a:spLocks noGrp="1"/>
          </p:cNvSpPr>
          <p:nvPr>
            <p:ph type="ftr" sz="quarter" idx="11"/>
          </p:nvPr>
        </p:nvSpPr>
        <p:spPr/>
        <p:txBody>
          <a:bodyPr/>
          <a:lstStyle/>
          <a:p>
            <a:r>
              <a:rPr lang="it-IT"/>
              <a:t>Elaborazioni su dati ISTAT</a:t>
            </a:r>
          </a:p>
        </p:txBody>
      </p:sp>
      <p:sp>
        <p:nvSpPr>
          <p:cNvPr id="9" name="Segnaposto numero diapositiva 8">
            <a:extLst>
              <a:ext uri="{FF2B5EF4-FFF2-40B4-BE49-F238E27FC236}">
                <a16:creationId xmlns:a16="http://schemas.microsoft.com/office/drawing/2014/main" id="{858FB29A-5FE1-5CE0-9131-A63175EDF72D}"/>
              </a:ext>
            </a:extLst>
          </p:cNvPr>
          <p:cNvSpPr>
            <a:spLocks noGrp="1"/>
          </p:cNvSpPr>
          <p:nvPr>
            <p:ph type="sldNum" sz="quarter" idx="12"/>
          </p:nvPr>
        </p:nvSpPr>
        <p:spPr/>
        <p:txBody>
          <a:bodyPr/>
          <a:lstStyle/>
          <a:p>
            <a:fld id="{071425D3-6A0D-43A1-BAE5-D17E63648440}" type="slidenum">
              <a:rPr lang="it-IT" smtClean="0"/>
              <a:t>‹N›</a:t>
            </a:fld>
            <a:endParaRPr lang="it-IT"/>
          </a:p>
        </p:txBody>
      </p:sp>
    </p:spTree>
    <p:extLst>
      <p:ext uri="{BB962C8B-B14F-4D97-AF65-F5344CB8AC3E}">
        <p14:creationId xmlns:p14="http://schemas.microsoft.com/office/powerpoint/2010/main" val="133168015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3AAD622-87DA-5935-EC46-00511023FAC7}"/>
              </a:ext>
            </a:extLst>
          </p:cNvPr>
          <p:cNvSpPr>
            <a:spLocks noGrp="1"/>
          </p:cNvSpPr>
          <p:nvPr>
            <p:ph type="title"/>
          </p:nvPr>
        </p:nvSpPr>
        <p:spPr/>
        <p:txBody>
          <a:bodyPr/>
          <a:lstStyle/>
          <a:p>
            <a:r>
              <a:rPr lang="it-IT"/>
              <a:t>Fare clic per modificare lo stile del titolo dello schema</a:t>
            </a:r>
          </a:p>
        </p:txBody>
      </p:sp>
      <p:sp>
        <p:nvSpPr>
          <p:cNvPr id="3" name="Segnaposto data 2">
            <a:extLst>
              <a:ext uri="{FF2B5EF4-FFF2-40B4-BE49-F238E27FC236}">
                <a16:creationId xmlns:a16="http://schemas.microsoft.com/office/drawing/2014/main" id="{458E09B8-4E39-5069-E78B-B8310D7DC316}"/>
              </a:ext>
            </a:extLst>
          </p:cNvPr>
          <p:cNvSpPr>
            <a:spLocks noGrp="1"/>
          </p:cNvSpPr>
          <p:nvPr>
            <p:ph type="dt" sz="half" idx="10"/>
          </p:nvPr>
        </p:nvSpPr>
        <p:spPr/>
        <p:txBody>
          <a:bodyPr/>
          <a:lstStyle/>
          <a:p>
            <a:endParaRPr lang="it-IT"/>
          </a:p>
        </p:txBody>
      </p:sp>
      <p:sp>
        <p:nvSpPr>
          <p:cNvPr id="4" name="Segnaposto piè di pagina 3">
            <a:extLst>
              <a:ext uri="{FF2B5EF4-FFF2-40B4-BE49-F238E27FC236}">
                <a16:creationId xmlns:a16="http://schemas.microsoft.com/office/drawing/2014/main" id="{C28C48C7-055A-8E68-64C2-5D23387C9E9F}"/>
              </a:ext>
            </a:extLst>
          </p:cNvPr>
          <p:cNvSpPr>
            <a:spLocks noGrp="1"/>
          </p:cNvSpPr>
          <p:nvPr>
            <p:ph type="ftr" sz="quarter" idx="11"/>
          </p:nvPr>
        </p:nvSpPr>
        <p:spPr/>
        <p:txBody>
          <a:bodyPr/>
          <a:lstStyle/>
          <a:p>
            <a:r>
              <a:rPr lang="it-IT"/>
              <a:t>Elaborazioni su dati ISTAT</a:t>
            </a:r>
          </a:p>
        </p:txBody>
      </p:sp>
      <p:sp>
        <p:nvSpPr>
          <p:cNvPr id="5" name="Segnaposto numero diapositiva 4">
            <a:extLst>
              <a:ext uri="{FF2B5EF4-FFF2-40B4-BE49-F238E27FC236}">
                <a16:creationId xmlns:a16="http://schemas.microsoft.com/office/drawing/2014/main" id="{170220BE-1986-860F-9F9C-BE0B067E7FF5}"/>
              </a:ext>
            </a:extLst>
          </p:cNvPr>
          <p:cNvSpPr>
            <a:spLocks noGrp="1"/>
          </p:cNvSpPr>
          <p:nvPr>
            <p:ph type="sldNum" sz="quarter" idx="12"/>
          </p:nvPr>
        </p:nvSpPr>
        <p:spPr/>
        <p:txBody>
          <a:bodyPr/>
          <a:lstStyle/>
          <a:p>
            <a:fld id="{071425D3-6A0D-43A1-BAE5-D17E63648440}" type="slidenum">
              <a:rPr lang="it-IT" smtClean="0"/>
              <a:t>‹N›</a:t>
            </a:fld>
            <a:endParaRPr lang="it-IT"/>
          </a:p>
        </p:txBody>
      </p:sp>
    </p:spTree>
    <p:extLst>
      <p:ext uri="{BB962C8B-B14F-4D97-AF65-F5344CB8AC3E}">
        <p14:creationId xmlns:p14="http://schemas.microsoft.com/office/powerpoint/2010/main" val="286526775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a:extLst>
              <a:ext uri="{FF2B5EF4-FFF2-40B4-BE49-F238E27FC236}">
                <a16:creationId xmlns:a16="http://schemas.microsoft.com/office/drawing/2014/main" id="{D97A5AE6-3AE0-2302-1D05-BFE8CD6C3B40}"/>
              </a:ext>
            </a:extLst>
          </p:cNvPr>
          <p:cNvSpPr>
            <a:spLocks noGrp="1"/>
          </p:cNvSpPr>
          <p:nvPr>
            <p:ph type="dt" sz="half" idx="10"/>
          </p:nvPr>
        </p:nvSpPr>
        <p:spPr/>
        <p:txBody>
          <a:bodyPr/>
          <a:lstStyle/>
          <a:p>
            <a:endParaRPr lang="it-IT"/>
          </a:p>
        </p:txBody>
      </p:sp>
      <p:sp>
        <p:nvSpPr>
          <p:cNvPr id="3" name="Segnaposto piè di pagina 2">
            <a:extLst>
              <a:ext uri="{FF2B5EF4-FFF2-40B4-BE49-F238E27FC236}">
                <a16:creationId xmlns:a16="http://schemas.microsoft.com/office/drawing/2014/main" id="{86CA55A5-6ED3-3779-FB00-89D04B6A2903}"/>
              </a:ext>
            </a:extLst>
          </p:cNvPr>
          <p:cNvSpPr>
            <a:spLocks noGrp="1"/>
          </p:cNvSpPr>
          <p:nvPr>
            <p:ph type="ftr" sz="quarter" idx="11"/>
          </p:nvPr>
        </p:nvSpPr>
        <p:spPr/>
        <p:txBody>
          <a:bodyPr/>
          <a:lstStyle/>
          <a:p>
            <a:r>
              <a:rPr lang="it-IT"/>
              <a:t>Elaborazioni su dati ISTAT</a:t>
            </a:r>
          </a:p>
        </p:txBody>
      </p:sp>
      <p:sp>
        <p:nvSpPr>
          <p:cNvPr id="4" name="Segnaposto numero diapositiva 3">
            <a:extLst>
              <a:ext uri="{FF2B5EF4-FFF2-40B4-BE49-F238E27FC236}">
                <a16:creationId xmlns:a16="http://schemas.microsoft.com/office/drawing/2014/main" id="{7EC7817F-675D-1247-496E-F0BCEFC4CB18}"/>
              </a:ext>
            </a:extLst>
          </p:cNvPr>
          <p:cNvSpPr>
            <a:spLocks noGrp="1"/>
          </p:cNvSpPr>
          <p:nvPr>
            <p:ph type="sldNum" sz="quarter" idx="12"/>
          </p:nvPr>
        </p:nvSpPr>
        <p:spPr/>
        <p:txBody>
          <a:bodyPr/>
          <a:lstStyle/>
          <a:p>
            <a:fld id="{071425D3-6A0D-43A1-BAE5-D17E63648440}" type="slidenum">
              <a:rPr lang="it-IT" smtClean="0"/>
              <a:t>‹N›</a:t>
            </a:fld>
            <a:endParaRPr lang="it-IT"/>
          </a:p>
        </p:txBody>
      </p:sp>
    </p:spTree>
    <p:extLst>
      <p:ext uri="{BB962C8B-B14F-4D97-AF65-F5344CB8AC3E}">
        <p14:creationId xmlns:p14="http://schemas.microsoft.com/office/powerpoint/2010/main" val="224563450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D7B595B-90D2-3ED5-7112-44917505B9EA}"/>
              </a:ext>
            </a:extLst>
          </p:cNvPr>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904935AA-6745-DBC1-BF0B-2A42334666F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testo 3">
            <a:extLst>
              <a:ext uri="{FF2B5EF4-FFF2-40B4-BE49-F238E27FC236}">
                <a16:creationId xmlns:a16="http://schemas.microsoft.com/office/drawing/2014/main" id="{912DE03D-9F98-B8C4-84D5-BE40D8A213A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Segnaposto data 4">
            <a:extLst>
              <a:ext uri="{FF2B5EF4-FFF2-40B4-BE49-F238E27FC236}">
                <a16:creationId xmlns:a16="http://schemas.microsoft.com/office/drawing/2014/main" id="{C299A87B-CC86-4E98-9A36-43378DDACF4D}"/>
              </a:ext>
            </a:extLst>
          </p:cNvPr>
          <p:cNvSpPr>
            <a:spLocks noGrp="1"/>
          </p:cNvSpPr>
          <p:nvPr>
            <p:ph type="dt" sz="half" idx="10"/>
          </p:nvPr>
        </p:nvSpPr>
        <p:spPr/>
        <p:txBody>
          <a:bodyPr/>
          <a:lstStyle/>
          <a:p>
            <a:endParaRPr lang="it-IT"/>
          </a:p>
        </p:txBody>
      </p:sp>
      <p:sp>
        <p:nvSpPr>
          <p:cNvPr id="6" name="Segnaposto piè di pagina 5">
            <a:extLst>
              <a:ext uri="{FF2B5EF4-FFF2-40B4-BE49-F238E27FC236}">
                <a16:creationId xmlns:a16="http://schemas.microsoft.com/office/drawing/2014/main" id="{3EC27DEA-FADD-E996-F59B-728D6D7DBA20}"/>
              </a:ext>
            </a:extLst>
          </p:cNvPr>
          <p:cNvSpPr>
            <a:spLocks noGrp="1"/>
          </p:cNvSpPr>
          <p:nvPr>
            <p:ph type="ftr" sz="quarter" idx="11"/>
          </p:nvPr>
        </p:nvSpPr>
        <p:spPr/>
        <p:txBody>
          <a:bodyPr/>
          <a:lstStyle/>
          <a:p>
            <a:r>
              <a:rPr lang="it-IT"/>
              <a:t>Elaborazioni su dati ISTAT</a:t>
            </a:r>
          </a:p>
        </p:txBody>
      </p:sp>
      <p:sp>
        <p:nvSpPr>
          <p:cNvPr id="7" name="Segnaposto numero diapositiva 6">
            <a:extLst>
              <a:ext uri="{FF2B5EF4-FFF2-40B4-BE49-F238E27FC236}">
                <a16:creationId xmlns:a16="http://schemas.microsoft.com/office/drawing/2014/main" id="{1DC3FF3F-E313-3C73-37A3-9F102360992F}"/>
              </a:ext>
            </a:extLst>
          </p:cNvPr>
          <p:cNvSpPr>
            <a:spLocks noGrp="1"/>
          </p:cNvSpPr>
          <p:nvPr>
            <p:ph type="sldNum" sz="quarter" idx="12"/>
          </p:nvPr>
        </p:nvSpPr>
        <p:spPr/>
        <p:txBody>
          <a:bodyPr/>
          <a:lstStyle/>
          <a:p>
            <a:fld id="{071425D3-6A0D-43A1-BAE5-D17E63648440}" type="slidenum">
              <a:rPr lang="it-IT" smtClean="0"/>
              <a:t>‹N›</a:t>
            </a:fld>
            <a:endParaRPr lang="it-IT"/>
          </a:p>
        </p:txBody>
      </p:sp>
    </p:spTree>
    <p:extLst>
      <p:ext uri="{BB962C8B-B14F-4D97-AF65-F5344CB8AC3E}">
        <p14:creationId xmlns:p14="http://schemas.microsoft.com/office/powerpoint/2010/main" val="41217410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7D8D6CB-90B9-6908-82D0-59578883B468}"/>
              </a:ext>
            </a:extLst>
          </p:cNvPr>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p>
        </p:txBody>
      </p:sp>
      <p:sp>
        <p:nvSpPr>
          <p:cNvPr id="3" name="Segnaposto immagine 2">
            <a:extLst>
              <a:ext uri="{FF2B5EF4-FFF2-40B4-BE49-F238E27FC236}">
                <a16:creationId xmlns:a16="http://schemas.microsoft.com/office/drawing/2014/main" id="{617C1F7B-963F-6483-A815-B7449F26DCB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a:extLst>
              <a:ext uri="{FF2B5EF4-FFF2-40B4-BE49-F238E27FC236}">
                <a16:creationId xmlns:a16="http://schemas.microsoft.com/office/drawing/2014/main" id="{0C78AD4C-73FD-03BA-EFB8-570F1354CC6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Segnaposto data 4">
            <a:extLst>
              <a:ext uri="{FF2B5EF4-FFF2-40B4-BE49-F238E27FC236}">
                <a16:creationId xmlns:a16="http://schemas.microsoft.com/office/drawing/2014/main" id="{FE99D72B-B75C-A53C-3547-4BE6CA617863}"/>
              </a:ext>
            </a:extLst>
          </p:cNvPr>
          <p:cNvSpPr>
            <a:spLocks noGrp="1"/>
          </p:cNvSpPr>
          <p:nvPr>
            <p:ph type="dt" sz="half" idx="10"/>
          </p:nvPr>
        </p:nvSpPr>
        <p:spPr/>
        <p:txBody>
          <a:bodyPr/>
          <a:lstStyle/>
          <a:p>
            <a:endParaRPr lang="it-IT"/>
          </a:p>
        </p:txBody>
      </p:sp>
      <p:sp>
        <p:nvSpPr>
          <p:cNvPr id="6" name="Segnaposto piè di pagina 5">
            <a:extLst>
              <a:ext uri="{FF2B5EF4-FFF2-40B4-BE49-F238E27FC236}">
                <a16:creationId xmlns:a16="http://schemas.microsoft.com/office/drawing/2014/main" id="{2E285F4C-1874-DFA8-6519-66CD98F7BBA9}"/>
              </a:ext>
            </a:extLst>
          </p:cNvPr>
          <p:cNvSpPr>
            <a:spLocks noGrp="1"/>
          </p:cNvSpPr>
          <p:nvPr>
            <p:ph type="ftr" sz="quarter" idx="11"/>
          </p:nvPr>
        </p:nvSpPr>
        <p:spPr/>
        <p:txBody>
          <a:bodyPr/>
          <a:lstStyle/>
          <a:p>
            <a:r>
              <a:rPr lang="it-IT"/>
              <a:t>Elaborazioni su dati ISTAT</a:t>
            </a:r>
          </a:p>
        </p:txBody>
      </p:sp>
      <p:sp>
        <p:nvSpPr>
          <p:cNvPr id="7" name="Segnaposto numero diapositiva 6">
            <a:extLst>
              <a:ext uri="{FF2B5EF4-FFF2-40B4-BE49-F238E27FC236}">
                <a16:creationId xmlns:a16="http://schemas.microsoft.com/office/drawing/2014/main" id="{1D8E7F7C-D4D6-B144-1273-F5A0DD9DB3E5}"/>
              </a:ext>
            </a:extLst>
          </p:cNvPr>
          <p:cNvSpPr>
            <a:spLocks noGrp="1"/>
          </p:cNvSpPr>
          <p:nvPr>
            <p:ph type="sldNum" sz="quarter" idx="12"/>
          </p:nvPr>
        </p:nvSpPr>
        <p:spPr/>
        <p:txBody>
          <a:bodyPr/>
          <a:lstStyle/>
          <a:p>
            <a:fld id="{071425D3-6A0D-43A1-BAE5-D17E63648440}" type="slidenum">
              <a:rPr lang="it-IT" smtClean="0"/>
              <a:t>‹N›</a:t>
            </a:fld>
            <a:endParaRPr lang="it-IT"/>
          </a:p>
        </p:txBody>
      </p:sp>
    </p:spTree>
    <p:extLst>
      <p:ext uri="{BB962C8B-B14F-4D97-AF65-F5344CB8AC3E}">
        <p14:creationId xmlns:p14="http://schemas.microsoft.com/office/powerpoint/2010/main" val="362256435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slideLayout" Target="../slideLayouts/slideLayout25.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 Id="rId14" Type="http://schemas.openxmlformats.org/officeDocument/2006/relationships/theme" Target="../theme/theme2.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3.xml"/><Relationship Id="rId13" Type="http://schemas.openxmlformats.org/officeDocument/2006/relationships/slideLayout" Target="../slideLayouts/slideLayout38.xml"/><Relationship Id="rId3" Type="http://schemas.openxmlformats.org/officeDocument/2006/relationships/slideLayout" Target="../slideLayouts/slideLayout28.xml"/><Relationship Id="rId7" Type="http://schemas.openxmlformats.org/officeDocument/2006/relationships/slideLayout" Target="../slideLayouts/slideLayout32.xml"/><Relationship Id="rId12" Type="http://schemas.openxmlformats.org/officeDocument/2006/relationships/slideLayout" Target="../slideLayouts/slideLayout37.xml"/><Relationship Id="rId2" Type="http://schemas.openxmlformats.org/officeDocument/2006/relationships/slideLayout" Target="../slideLayouts/slideLayout27.xml"/><Relationship Id="rId1" Type="http://schemas.openxmlformats.org/officeDocument/2006/relationships/slideLayout" Target="../slideLayouts/slideLayout26.xml"/><Relationship Id="rId6" Type="http://schemas.openxmlformats.org/officeDocument/2006/relationships/slideLayout" Target="../slideLayouts/slideLayout31.xml"/><Relationship Id="rId11" Type="http://schemas.openxmlformats.org/officeDocument/2006/relationships/slideLayout" Target="../slideLayouts/slideLayout36.xml"/><Relationship Id="rId5" Type="http://schemas.openxmlformats.org/officeDocument/2006/relationships/slideLayout" Target="../slideLayouts/slideLayout30.xml"/><Relationship Id="rId10" Type="http://schemas.openxmlformats.org/officeDocument/2006/relationships/slideLayout" Target="../slideLayouts/slideLayout35.xml"/><Relationship Id="rId4" Type="http://schemas.openxmlformats.org/officeDocument/2006/relationships/slideLayout" Target="../slideLayouts/slideLayout29.xml"/><Relationship Id="rId9" Type="http://schemas.openxmlformats.org/officeDocument/2006/relationships/slideLayout" Target="../slideLayouts/slideLayout34.xml"/><Relationship Id="rId14" Type="http://schemas.openxmlformats.org/officeDocument/2006/relationships/theme" Target="../theme/theme3.xml"/></Relationships>
</file>

<file path=ppt/slideMasters/_rels/slideMaster4.xml.rels><?xml version="1.0" encoding="UTF-8" standalone="yes"?>
<Relationships xmlns="http://schemas.openxmlformats.org/package/2006/relationships"><Relationship Id="rId2" Type="http://schemas.openxmlformats.org/officeDocument/2006/relationships/theme" Target="../theme/theme4.xml"/><Relationship Id="rId1" Type="http://schemas.openxmlformats.org/officeDocument/2006/relationships/slideLayout" Target="../slideLayouts/slideLayout3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a:extLst>
              <a:ext uri="{FF2B5EF4-FFF2-40B4-BE49-F238E27FC236}">
                <a16:creationId xmlns:a16="http://schemas.microsoft.com/office/drawing/2014/main" id="{AEE083A7-E716-FC61-AC82-E035DE9E835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it-IT"/>
              <a:t>Fare clic per modificare lo stile del titolo dello schema</a:t>
            </a:r>
          </a:p>
        </p:txBody>
      </p:sp>
      <p:sp>
        <p:nvSpPr>
          <p:cNvPr id="3" name="Segnaposto testo 2">
            <a:extLst>
              <a:ext uri="{FF2B5EF4-FFF2-40B4-BE49-F238E27FC236}">
                <a16:creationId xmlns:a16="http://schemas.microsoft.com/office/drawing/2014/main" id="{1A2F6C14-5346-E8B1-40A3-1D5D1E3BC71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84C9CAFF-E306-7EB6-17FB-7FF45049B81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it-IT"/>
          </a:p>
        </p:txBody>
      </p:sp>
      <p:sp>
        <p:nvSpPr>
          <p:cNvPr id="5" name="Segnaposto piè di pagina 4">
            <a:extLst>
              <a:ext uri="{FF2B5EF4-FFF2-40B4-BE49-F238E27FC236}">
                <a16:creationId xmlns:a16="http://schemas.microsoft.com/office/drawing/2014/main" id="{4AE43A93-9214-8CD5-D07D-5848AA74C2A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it-IT"/>
              <a:t>Elaborazioni su dati ISTAT</a:t>
            </a:r>
          </a:p>
        </p:txBody>
      </p:sp>
      <p:sp>
        <p:nvSpPr>
          <p:cNvPr id="6" name="Segnaposto numero diapositiva 5">
            <a:extLst>
              <a:ext uri="{FF2B5EF4-FFF2-40B4-BE49-F238E27FC236}">
                <a16:creationId xmlns:a16="http://schemas.microsoft.com/office/drawing/2014/main" id="{ED27B14C-C5F9-BF47-BB46-BE85CEF3E91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71425D3-6A0D-43A1-BAE5-D17E63648440}" type="slidenum">
              <a:rPr lang="it-IT" smtClean="0"/>
              <a:t>‹N›</a:t>
            </a:fld>
            <a:endParaRPr lang="it-IT"/>
          </a:p>
        </p:txBody>
      </p:sp>
    </p:spTree>
    <p:extLst>
      <p:ext uri="{BB962C8B-B14F-4D97-AF65-F5344CB8AC3E}">
        <p14:creationId xmlns:p14="http://schemas.microsoft.com/office/powerpoint/2010/main" val="336468955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89" r:id="rId12"/>
  </p:sldLayoutIdLst>
  <p:hf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a:extLst>
              <a:ext uri="{FF2B5EF4-FFF2-40B4-BE49-F238E27FC236}">
                <a16:creationId xmlns:a16="http://schemas.microsoft.com/office/drawing/2014/main" id="{9FD6C29A-5C23-5049-A456-7E1C6E4DEBE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it-IT"/>
              <a:t>Fare clic per modificare lo stile del titolo dello schema</a:t>
            </a:r>
          </a:p>
        </p:txBody>
      </p:sp>
      <p:sp>
        <p:nvSpPr>
          <p:cNvPr id="3" name="Segnaposto testo 2">
            <a:extLst>
              <a:ext uri="{FF2B5EF4-FFF2-40B4-BE49-F238E27FC236}">
                <a16:creationId xmlns:a16="http://schemas.microsoft.com/office/drawing/2014/main" id="{95FC5ED8-2B44-7F48-82E8-45E4CBD054B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r>
              <a:rPr lang="it-IT"/>
              <a:t>Modifica gli stili del testo dello schema
Secondo livello
Terzo livello
Quarto livello
Quinto livello</a:t>
            </a:r>
          </a:p>
        </p:txBody>
      </p:sp>
      <p:sp>
        <p:nvSpPr>
          <p:cNvPr id="4" name="Segnaposto data 3">
            <a:extLst>
              <a:ext uri="{FF2B5EF4-FFF2-40B4-BE49-F238E27FC236}">
                <a16:creationId xmlns:a16="http://schemas.microsoft.com/office/drawing/2014/main" id="{DB658660-BD07-5645-9220-BDDDAEB29E0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it-IT"/>
          </a:p>
        </p:txBody>
      </p:sp>
      <p:sp>
        <p:nvSpPr>
          <p:cNvPr id="5" name="Segnaposto piè di pagina 4">
            <a:extLst>
              <a:ext uri="{FF2B5EF4-FFF2-40B4-BE49-F238E27FC236}">
                <a16:creationId xmlns:a16="http://schemas.microsoft.com/office/drawing/2014/main" id="{95821CF5-E2E6-2F4C-A5B6-50AFD060693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it-IT"/>
              <a:t>Elaborazioni su dati ISTAT</a:t>
            </a:r>
          </a:p>
        </p:txBody>
      </p:sp>
      <p:sp>
        <p:nvSpPr>
          <p:cNvPr id="6" name="Segnaposto numero diapositiva 5">
            <a:extLst>
              <a:ext uri="{FF2B5EF4-FFF2-40B4-BE49-F238E27FC236}">
                <a16:creationId xmlns:a16="http://schemas.microsoft.com/office/drawing/2014/main" id="{226CBCE6-383F-5A4F-8080-3D4B49661C8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BF82156-9445-CA41-89E8-99C6AA80F868}" type="slidenum">
              <a:rPr lang="it-IT" smtClean="0"/>
              <a:t>‹N›</a:t>
            </a:fld>
            <a:endParaRPr lang="it-IT"/>
          </a:p>
        </p:txBody>
      </p:sp>
    </p:spTree>
    <p:extLst>
      <p:ext uri="{BB962C8B-B14F-4D97-AF65-F5344CB8AC3E}">
        <p14:creationId xmlns:p14="http://schemas.microsoft.com/office/powerpoint/2010/main" val="663752843"/>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73" r:id="rId12"/>
    <p:sldLayoutId id="2147483674" r:id="rId13"/>
  </p:sldLayoutIdLst>
  <p:hf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a:extLst>
              <a:ext uri="{FF2B5EF4-FFF2-40B4-BE49-F238E27FC236}">
                <a16:creationId xmlns:a16="http://schemas.microsoft.com/office/drawing/2014/main" id="{9FD6C29A-5C23-5049-A456-7E1C6E4DEBE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it-IT"/>
              <a:t>Fare clic per modificare lo stile del titolo dello schema</a:t>
            </a:r>
          </a:p>
        </p:txBody>
      </p:sp>
      <p:sp>
        <p:nvSpPr>
          <p:cNvPr id="3" name="Segnaposto testo 2">
            <a:extLst>
              <a:ext uri="{FF2B5EF4-FFF2-40B4-BE49-F238E27FC236}">
                <a16:creationId xmlns:a16="http://schemas.microsoft.com/office/drawing/2014/main" id="{95FC5ED8-2B44-7F48-82E8-45E4CBD054B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r>
              <a:rPr lang="it-IT"/>
              <a:t>Modifica gli stili del testo dello schema
Secondo livello
Terzo livello
Quarto livello
Quinto livello</a:t>
            </a:r>
          </a:p>
        </p:txBody>
      </p:sp>
      <p:sp>
        <p:nvSpPr>
          <p:cNvPr id="4" name="Segnaposto data 3">
            <a:extLst>
              <a:ext uri="{FF2B5EF4-FFF2-40B4-BE49-F238E27FC236}">
                <a16:creationId xmlns:a16="http://schemas.microsoft.com/office/drawing/2014/main" id="{DB658660-BD07-5645-9220-BDDDAEB29E0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it-IT"/>
          </a:p>
        </p:txBody>
      </p:sp>
      <p:sp>
        <p:nvSpPr>
          <p:cNvPr id="5" name="Segnaposto piè di pagina 4">
            <a:extLst>
              <a:ext uri="{FF2B5EF4-FFF2-40B4-BE49-F238E27FC236}">
                <a16:creationId xmlns:a16="http://schemas.microsoft.com/office/drawing/2014/main" id="{95821CF5-E2E6-2F4C-A5B6-50AFD060693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it-IT"/>
              <a:t>Elaborazioni su dati ISTAT</a:t>
            </a:r>
          </a:p>
        </p:txBody>
      </p:sp>
      <p:sp>
        <p:nvSpPr>
          <p:cNvPr id="6" name="Segnaposto numero diapositiva 5">
            <a:extLst>
              <a:ext uri="{FF2B5EF4-FFF2-40B4-BE49-F238E27FC236}">
                <a16:creationId xmlns:a16="http://schemas.microsoft.com/office/drawing/2014/main" id="{226CBCE6-383F-5A4F-8080-3D4B49661C8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BF82156-9445-CA41-89E8-99C6AA80F868}" type="slidenum">
              <a:rPr lang="it-IT" smtClean="0"/>
              <a:t>‹N›</a:t>
            </a:fld>
            <a:endParaRPr lang="it-IT"/>
          </a:p>
        </p:txBody>
      </p:sp>
    </p:spTree>
    <p:extLst>
      <p:ext uri="{BB962C8B-B14F-4D97-AF65-F5344CB8AC3E}">
        <p14:creationId xmlns:p14="http://schemas.microsoft.com/office/powerpoint/2010/main" val="1090428671"/>
      </p:ext>
    </p:extLst>
  </p:cSld>
  <p:clrMap bg1="lt1" tx1="dk1" bg2="lt2" tx2="dk2" accent1="accent1" accent2="accent2" accent3="accent3" accent4="accent4" accent5="accent5" accent6="accent6" hlink="hlink" folHlink="folHlink"/>
  <p:sldLayoutIdLst>
    <p:sldLayoutId id="2147483676" r:id="rId1"/>
    <p:sldLayoutId id="2147483677" r:id="rId2"/>
    <p:sldLayoutId id="2147483678" r:id="rId3"/>
    <p:sldLayoutId id="2147483679" r:id="rId4"/>
    <p:sldLayoutId id="2147483680" r:id="rId5"/>
    <p:sldLayoutId id="2147483681" r:id="rId6"/>
    <p:sldLayoutId id="2147483682" r:id="rId7"/>
    <p:sldLayoutId id="2147483683" r:id="rId8"/>
    <p:sldLayoutId id="2147483684" r:id="rId9"/>
    <p:sldLayoutId id="2147483685" r:id="rId10"/>
    <p:sldLayoutId id="2147483686" r:id="rId11"/>
    <p:sldLayoutId id="2147483687" r:id="rId12"/>
    <p:sldLayoutId id="2147483688" r:id="rId13"/>
  </p:sldLayoutIdLst>
  <p:hf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1"/>
        <p:cNvGrpSpPr/>
        <p:nvPr/>
      </p:nvGrpSpPr>
      <p:grpSpPr>
        <a:xfrm>
          <a:off x="0" y="0"/>
          <a:ext cx="0" cy="0"/>
          <a:chOff x="0" y="0"/>
          <a:chExt cx="0" cy="0"/>
        </a:xfrm>
      </p:grpSpPr>
      <p:sp>
        <p:nvSpPr>
          <p:cNvPr id="92" name="Google Shape;92;p75"/>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93" name="Google Shape;93;p75"/>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94" name="Google Shape;94;p75"/>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95" name="Google Shape;95;p75"/>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96" name="Google Shape;96;p75"/>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b="0" i="0" u="none" strike="noStrike" cap="none">
                <a:solidFill>
                  <a:srgbClr val="888888"/>
                </a:solidFill>
                <a:latin typeface="Calibri"/>
                <a:ea typeface="Calibri"/>
                <a:cs typeface="Calibri"/>
                <a:sym typeface="Calibri"/>
              </a:defRPr>
            </a:lvl1pPr>
            <a:lvl2pPr marL="0" marR="0" lvl="1" indent="0" algn="r" rtl="0">
              <a:spcBef>
                <a:spcPts val="0"/>
              </a:spcBef>
              <a:buNone/>
              <a:defRPr sz="1200" b="0" i="0" u="none" strike="noStrike" cap="none">
                <a:solidFill>
                  <a:srgbClr val="888888"/>
                </a:solidFill>
                <a:latin typeface="Calibri"/>
                <a:ea typeface="Calibri"/>
                <a:cs typeface="Calibri"/>
                <a:sym typeface="Calibri"/>
              </a:defRPr>
            </a:lvl2pPr>
            <a:lvl3pPr marL="0" marR="0" lvl="2" indent="0" algn="r" rtl="0">
              <a:spcBef>
                <a:spcPts val="0"/>
              </a:spcBef>
              <a:buNone/>
              <a:defRPr sz="1200" b="0" i="0" u="none" strike="noStrike" cap="none">
                <a:solidFill>
                  <a:srgbClr val="888888"/>
                </a:solidFill>
                <a:latin typeface="Calibri"/>
                <a:ea typeface="Calibri"/>
                <a:cs typeface="Calibri"/>
                <a:sym typeface="Calibri"/>
              </a:defRPr>
            </a:lvl3pPr>
            <a:lvl4pPr marL="0" marR="0" lvl="3" indent="0" algn="r" rtl="0">
              <a:spcBef>
                <a:spcPts val="0"/>
              </a:spcBef>
              <a:buNone/>
              <a:defRPr sz="1200" b="0" i="0" u="none" strike="noStrike" cap="none">
                <a:solidFill>
                  <a:srgbClr val="888888"/>
                </a:solidFill>
                <a:latin typeface="Calibri"/>
                <a:ea typeface="Calibri"/>
                <a:cs typeface="Calibri"/>
                <a:sym typeface="Calibri"/>
              </a:defRPr>
            </a:lvl4pPr>
            <a:lvl5pPr marL="0" marR="0" lvl="4" indent="0" algn="r" rtl="0">
              <a:spcBef>
                <a:spcPts val="0"/>
              </a:spcBef>
              <a:buNone/>
              <a:defRPr sz="1200" b="0" i="0" u="none" strike="noStrike" cap="none">
                <a:solidFill>
                  <a:srgbClr val="888888"/>
                </a:solidFill>
                <a:latin typeface="Calibri"/>
                <a:ea typeface="Calibri"/>
                <a:cs typeface="Calibri"/>
                <a:sym typeface="Calibri"/>
              </a:defRPr>
            </a:lvl5pPr>
            <a:lvl6pPr marL="0" marR="0" lvl="5" indent="0" algn="r" rtl="0">
              <a:spcBef>
                <a:spcPts val="0"/>
              </a:spcBef>
              <a:buNone/>
              <a:defRPr sz="1200" b="0" i="0" u="none" strike="noStrike" cap="none">
                <a:solidFill>
                  <a:srgbClr val="888888"/>
                </a:solidFill>
                <a:latin typeface="Calibri"/>
                <a:ea typeface="Calibri"/>
                <a:cs typeface="Calibri"/>
                <a:sym typeface="Calibri"/>
              </a:defRPr>
            </a:lvl6pPr>
            <a:lvl7pPr marL="0" marR="0" lvl="6" indent="0" algn="r" rtl="0">
              <a:spcBef>
                <a:spcPts val="0"/>
              </a:spcBef>
              <a:buNone/>
              <a:defRPr sz="1200" b="0" i="0" u="none" strike="noStrike" cap="none">
                <a:solidFill>
                  <a:srgbClr val="888888"/>
                </a:solidFill>
                <a:latin typeface="Calibri"/>
                <a:ea typeface="Calibri"/>
                <a:cs typeface="Calibri"/>
                <a:sym typeface="Calibri"/>
              </a:defRPr>
            </a:lvl7pPr>
            <a:lvl8pPr marL="0" marR="0" lvl="7" indent="0" algn="r" rtl="0">
              <a:spcBef>
                <a:spcPts val="0"/>
              </a:spcBef>
              <a:buNone/>
              <a:defRPr sz="1200" b="0" i="0" u="none" strike="noStrike" cap="none">
                <a:solidFill>
                  <a:srgbClr val="888888"/>
                </a:solidFill>
                <a:latin typeface="Calibri"/>
                <a:ea typeface="Calibri"/>
                <a:cs typeface="Calibri"/>
                <a:sym typeface="Calibri"/>
              </a:defRPr>
            </a:lvl8pPr>
            <a:lvl9pPr marL="0" marR="0" lvl="8" indent="0" algn="r" rtl="0">
              <a:spcBef>
                <a:spcPts val="0"/>
              </a:spcBef>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it-IT"/>
              <a:t>‹N›</a:t>
            </a:fld>
            <a:endParaRPr/>
          </a:p>
        </p:txBody>
      </p:sp>
    </p:spTree>
    <p:extLst>
      <p:ext uri="{BB962C8B-B14F-4D97-AF65-F5344CB8AC3E}">
        <p14:creationId xmlns:p14="http://schemas.microsoft.com/office/powerpoint/2010/main" val="1974788581"/>
      </p:ext>
    </p:extLst>
  </p:cSld>
  <p:clrMap bg1="lt1" tx1="dk1" bg2="dk2" tx2="lt2" accent1="accent1" accent2="accent2" accent3="accent3" accent4="accent4" accent5="accent5" accent6="accent6" hlink="hlink" folHlink="folHlink"/>
  <p:sldLayoutIdLst>
    <p:sldLayoutId id="2147483661" r:id="rId1"/>
  </p:sldLayoutIdLs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6.xml"/></Relationships>
</file>

<file path=ppt/slides/_rels/slide11.xml.rels><?xml version="1.0" encoding="UTF-8" standalone="yes"?>
<Relationships xmlns="http://schemas.openxmlformats.org/package/2006/relationships"><Relationship Id="rId3" Type="http://schemas.openxmlformats.org/officeDocument/2006/relationships/image" Target="../media/image9.emf"/><Relationship Id="rId2" Type="http://schemas.openxmlformats.org/officeDocument/2006/relationships/notesSlide" Target="../notesSlides/notesSlide10.xml"/><Relationship Id="rId1" Type="http://schemas.openxmlformats.org/officeDocument/2006/relationships/slideLayout" Target="../slideLayouts/slideLayout16.xml"/></Relationships>
</file>

<file path=ppt/slides/_rels/slide12.xml.rels><?xml version="1.0" encoding="UTF-8" standalone="yes"?>
<Relationships xmlns="http://schemas.openxmlformats.org/package/2006/relationships"><Relationship Id="rId3" Type="http://schemas.openxmlformats.org/officeDocument/2006/relationships/image" Target="../media/image10.emf"/><Relationship Id="rId2" Type="http://schemas.openxmlformats.org/officeDocument/2006/relationships/notesSlide" Target="../notesSlides/notesSlide11.xml"/><Relationship Id="rId1" Type="http://schemas.openxmlformats.org/officeDocument/2006/relationships/slideLayout" Target="../slideLayouts/slideLayout16.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6.xml"/></Relationships>
</file>

<file path=ppt/slides/_rels/slide14.xml.rels><?xml version="1.0" encoding="UTF-8" standalone="yes"?>
<Relationships xmlns="http://schemas.openxmlformats.org/package/2006/relationships"><Relationship Id="rId3" Type="http://schemas.openxmlformats.org/officeDocument/2006/relationships/image" Target="../media/image11.emf"/><Relationship Id="rId2" Type="http://schemas.openxmlformats.org/officeDocument/2006/relationships/notesSlide" Target="../notesSlides/notesSlide13.xml"/><Relationship Id="rId1" Type="http://schemas.openxmlformats.org/officeDocument/2006/relationships/slideLayout" Target="../slideLayouts/slideLayout16.xml"/></Relationships>
</file>

<file path=ppt/slides/_rels/slide15.xml.rels><?xml version="1.0" encoding="UTF-8" standalone="yes"?>
<Relationships xmlns="http://schemas.openxmlformats.org/package/2006/relationships"><Relationship Id="rId3" Type="http://schemas.openxmlformats.org/officeDocument/2006/relationships/image" Target="../media/image12.emf"/><Relationship Id="rId2" Type="http://schemas.openxmlformats.org/officeDocument/2006/relationships/notesSlide" Target="../notesSlides/notesSlide14.xml"/><Relationship Id="rId1" Type="http://schemas.openxmlformats.org/officeDocument/2006/relationships/slideLayout" Target="../slideLayouts/slideLayout1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39.xml"/></Relationships>
</file>

<file path=ppt/slides/_rels/slide18.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16.xml"/><Relationship Id="rId1" Type="http://schemas.openxmlformats.org/officeDocument/2006/relationships/slideLayout" Target="../slideLayouts/slideLayout39.xml"/><Relationship Id="rId5" Type="http://schemas.openxmlformats.org/officeDocument/2006/relationships/image" Target="../media/image15.png"/><Relationship Id="rId4" Type="http://schemas.openxmlformats.org/officeDocument/2006/relationships/image" Target="../media/image14.png"/></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3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20.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18.xml"/><Relationship Id="rId1" Type="http://schemas.openxmlformats.org/officeDocument/2006/relationships/slideLayout" Target="../slideLayouts/slideLayout39.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39.xml"/></Relationships>
</file>

<file path=ppt/slides/_rels/slide22.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notesSlide" Target="../notesSlides/notesSlide20.xml"/><Relationship Id="rId1" Type="http://schemas.openxmlformats.org/officeDocument/2006/relationships/slideLayout" Target="../slideLayouts/slideLayout39.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39.xml"/></Relationships>
</file>

<file path=ppt/slides/_rels/slide24.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notesSlide" Target="../notesSlides/notesSlide22.xml"/><Relationship Id="rId1" Type="http://schemas.openxmlformats.org/officeDocument/2006/relationships/slideLayout" Target="../slideLayouts/slideLayout39.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39.xml"/></Relationships>
</file>

<file path=ppt/slides/_rels/slide26.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notesSlide" Target="../notesSlides/notesSlide24.xml"/><Relationship Id="rId1" Type="http://schemas.openxmlformats.org/officeDocument/2006/relationships/slideLayout" Target="../slideLayouts/slideLayout39.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8.xml.rels><?xml version="1.0" encoding="UTF-8" standalone="yes"?>
<Relationships xmlns="http://schemas.openxmlformats.org/package/2006/relationships"><Relationship Id="rId3" Type="http://schemas.openxmlformats.org/officeDocument/2006/relationships/image" Target="../media/image20.emf"/><Relationship Id="rId2" Type="http://schemas.openxmlformats.org/officeDocument/2006/relationships/notesSlide" Target="../notesSlides/notesSlide25.xml"/><Relationship Id="rId1" Type="http://schemas.openxmlformats.org/officeDocument/2006/relationships/slideLayout" Target="../slideLayouts/slideLayout16.xml"/></Relationships>
</file>

<file path=ppt/slides/_rels/slide29.xml.rels><?xml version="1.0" encoding="UTF-8" standalone="yes"?>
<Relationships xmlns="http://schemas.openxmlformats.org/package/2006/relationships"><Relationship Id="rId3" Type="http://schemas.openxmlformats.org/officeDocument/2006/relationships/image" Target="../media/image21.emf"/><Relationship Id="rId2" Type="http://schemas.openxmlformats.org/officeDocument/2006/relationships/notesSlide" Target="../notesSlides/notesSlide26.xml"/><Relationship Id="rId1" Type="http://schemas.openxmlformats.org/officeDocument/2006/relationships/slideLayout" Target="../slideLayouts/slideLayout16.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30.xml.rels><?xml version="1.0" encoding="UTF-8" standalone="yes"?>
<Relationships xmlns="http://schemas.openxmlformats.org/package/2006/relationships"><Relationship Id="rId3" Type="http://schemas.openxmlformats.org/officeDocument/2006/relationships/image" Target="../media/image22.emf"/><Relationship Id="rId2" Type="http://schemas.openxmlformats.org/officeDocument/2006/relationships/notesSlide" Target="../notesSlides/notesSlide27.xml"/><Relationship Id="rId1" Type="http://schemas.openxmlformats.org/officeDocument/2006/relationships/slideLayout" Target="../slideLayouts/slideLayout16.xml"/><Relationship Id="rId5" Type="http://schemas.openxmlformats.org/officeDocument/2006/relationships/image" Target="../media/image24.emf"/><Relationship Id="rId4" Type="http://schemas.openxmlformats.org/officeDocument/2006/relationships/image" Target="../media/image23.emf"/></Relationships>
</file>

<file path=ppt/slides/_rels/slide31.xml.rels><?xml version="1.0" encoding="UTF-8" standalone="yes"?>
<Relationships xmlns="http://schemas.openxmlformats.org/package/2006/relationships"><Relationship Id="rId3" Type="http://schemas.openxmlformats.org/officeDocument/2006/relationships/image" Target="../media/image25.emf"/><Relationship Id="rId2" Type="http://schemas.openxmlformats.org/officeDocument/2006/relationships/notesSlide" Target="../notesSlides/notesSlide28.xml"/><Relationship Id="rId1" Type="http://schemas.openxmlformats.org/officeDocument/2006/relationships/slideLayout" Target="../slideLayouts/slideLayout16.xml"/></Relationships>
</file>

<file path=ppt/slides/_rels/slide32.xml.rels><?xml version="1.0" encoding="UTF-8" standalone="yes"?>
<Relationships xmlns="http://schemas.openxmlformats.org/package/2006/relationships"><Relationship Id="rId3" Type="http://schemas.openxmlformats.org/officeDocument/2006/relationships/image" Target="../media/image26.emf"/><Relationship Id="rId2" Type="http://schemas.openxmlformats.org/officeDocument/2006/relationships/notesSlide" Target="../notesSlides/notesSlide29.xml"/><Relationship Id="rId1" Type="http://schemas.openxmlformats.org/officeDocument/2006/relationships/slideLayout" Target="../slideLayouts/slideLayout16.xml"/></Relationships>
</file>

<file path=ppt/slides/_rels/slide33.xml.rels><?xml version="1.0" encoding="UTF-8" standalone="yes"?>
<Relationships xmlns="http://schemas.openxmlformats.org/package/2006/relationships"><Relationship Id="rId3" Type="http://schemas.openxmlformats.org/officeDocument/2006/relationships/image" Target="../media/image27.emf"/><Relationship Id="rId2" Type="http://schemas.openxmlformats.org/officeDocument/2006/relationships/notesSlide" Target="../notesSlides/notesSlide30.xml"/><Relationship Id="rId1" Type="http://schemas.openxmlformats.org/officeDocument/2006/relationships/slideLayout" Target="../slideLayouts/slideLayout16.xml"/><Relationship Id="rId5" Type="http://schemas.openxmlformats.org/officeDocument/2006/relationships/image" Target="../media/image29.emf"/><Relationship Id="rId4" Type="http://schemas.openxmlformats.org/officeDocument/2006/relationships/image" Target="../media/image28.emf"/></Relationships>
</file>

<file path=ppt/slides/_rels/slide34.xml.rels><?xml version="1.0" encoding="UTF-8" standalone="yes"?>
<Relationships xmlns="http://schemas.openxmlformats.org/package/2006/relationships"><Relationship Id="rId3" Type="http://schemas.openxmlformats.org/officeDocument/2006/relationships/image" Target="../media/image30.emf"/><Relationship Id="rId2" Type="http://schemas.openxmlformats.org/officeDocument/2006/relationships/notesSlide" Target="../notesSlides/notesSlide31.xml"/><Relationship Id="rId1" Type="http://schemas.openxmlformats.org/officeDocument/2006/relationships/slideLayout" Target="../slideLayouts/slideLayout16.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36.xml.rels><?xml version="1.0" encoding="UTF-8" standalone="yes"?>
<Relationships xmlns="http://schemas.openxmlformats.org/package/2006/relationships"><Relationship Id="rId3" Type="http://schemas.openxmlformats.org/officeDocument/2006/relationships/image" Target="../media/image31.emf"/><Relationship Id="rId2" Type="http://schemas.openxmlformats.org/officeDocument/2006/relationships/notesSlide" Target="../notesSlides/notesSlide32.xml"/><Relationship Id="rId1" Type="http://schemas.openxmlformats.org/officeDocument/2006/relationships/slideLayout" Target="../slideLayouts/slideLayout16.xml"/></Relationships>
</file>

<file path=ppt/slides/_rels/slide37.xml.rels><?xml version="1.0" encoding="UTF-8" standalone="yes"?>
<Relationships xmlns="http://schemas.openxmlformats.org/package/2006/relationships"><Relationship Id="rId3" Type="http://schemas.openxmlformats.org/officeDocument/2006/relationships/image" Target="../media/image32.emf"/><Relationship Id="rId2" Type="http://schemas.openxmlformats.org/officeDocument/2006/relationships/notesSlide" Target="../notesSlides/notesSlide33.xml"/><Relationship Id="rId1" Type="http://schemas.openxmlformats.org/officeDocument/2006/relationships/slideLayout" Target="../slideLayouts/slideLayout16.xml"/></Relationships>
</file>

<file path=ppt/slides/_rels/slide38.xml.rels><?xml version="1.0" encoding="UTF-8" standalone="yes"?>
<Relationships xmlns="http://schemas.openxmlformats.org/package/2006/relationships"><Relationship Id="rId3" Type="http://schemas.openxmlformats.org/officeDocument/2006/relationships/image" Target="../media/image33.emf"/><Relationship Id="rId2" Type="http://schemas.openxmlformats.org/officeDocument/2006/relationships/notesSlide" Target="../notesSlides/notesSlide34.xml"/><Relationship Id="rId1" Type="http://schemas.openxmlformats.org/officeDocument/2006/relationships/slideLayout" Target="../slideLayouts/slideLayout16.xml"/></Relationships>
</file>

<file path=ppt/slides/_rels/slide39.xml.rels><?xml version="1.0" encoding="UTF-8" standalone="yes"?>
<Relationships xmlns="http://schemas.openxmlformats.org/package/2006/relationships"><Relationship Id="rId3" Type="http://schemas.openxmlformats.org/officeDocument/2006/relationships/hyperlink" Target="https://www.agenzialavoro.emr.it/analisi-mercato-lavoro/approfondimenti/rapporti-sul-mercato-del-lavoro/rapporti-regionali-congiunturali" TargetMode="External"/><Relationship Id="rId2" Type="http://schemas.openxmlformats.org/officeDocument/2006/relationships/notesSlide" Target="../notesSlides/notesSlide35.xml"/><Relationship Id="rId1" Type="http://schemas.openxmlformats.org/officeDocument/2006/relationships/slideLayout" Target="../slideLayouts/slideLayout16.xml"/><Relationship Id="rId4" Type="http://schemas.openxmlformats.org/officeDocument/2006/relationships/hyperlink" Target="https://www.agenzialavoro.emr.it/analisi-mercato-lavoro" TargetMode="Externa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9.xml"/></Relationships>
</file>

<file path=ppt/slides/_rels/slide5.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notesSlide" Target="../notesSlides/notesSlide4.xml"/><Relationship Id="rId1" Type="http://schemas.openxmlformats.org/officeDocument/2006/relationships/slideLayout" Target="../slideLayouts/slideLayout29.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9.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6.xml"/></Relationships>
</file>

<file path=ppt/slides/_rels/slide8.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notesSlide" Target="../notesSlides/notesSlide7.xml"/><Relationship Id="rId1" Type="http://schemas.openxmlformats.org/officeDocument/2006/relationships/slideLayout" Target="../slideLayouts/slideLayout16.xml"/></Relationships>
</file>

<file path=ppt/slides/_rels/slide9.xml.rels><?xml version="1.0" encoding="UTF-8" standalone="yes"?>
<Relationships xmlns="http://schemas.openxmlformats.org/package/2006/relationships"><Relationship Id="rId3" Type="http://schemas.openxmlformats.org/officeDocument/2006/relationships/image" Target="../media/image8.emf"/><Relationship Id="rId2" Type="http://schemas.openxmlformats.org/officeDocument/2006/relationships/notesSlide" Target="../notesSlides/notesSlide8.xml"/><Relationship Id="rId1" Type="http://schemas.openxmlformats.org/officeDocument/2006/relationships/slideLayout" Target="../slideLayouts/slideLayout1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testo 1">
            <a:extLst>
              <a:ext uri="{FF2B5EF4-FFF2-40B4-BE49-F238E27FC236}">
                <a16:creationId xmlns:a16="http://schemas.microsoft.com/office/drawing/2014/main" id="{FB89AAC7-D289-AC43-89D3-9C929042E88B}"/>
              </a:ext>
            </a:extLst>
          </p:cNvPr>
          <p:cNvSpPr>
            <a:spLocks noGrp="1"/>
          </p:cNvSpPr>
          <p:nvPr>
            <p:ph type="body" sz="quarter" idx="14"/>
          </p:nvPr>
        </p:nvSpPr>
        <p:spPr>
          <a:xfrm>
            <a:off x="313617" y="4621768"/>
            <a:ext cx="5499955" cy="1063133"/>
          </a:xfrm>
        </p:spPr>
        <p:txBody>
          <a:bodyPr>
            <a:normAutofit fontScale="25000" lnSpcReduction="20000"/>
          </a:bodyPr>
          <a:lstStyle/>
          <a:p>
            <a:pPr>
              <a:lnSpc>
                <a:spcPct val="134000"/>
              </a:lnSpc>
            </a:pPr>
            <a:r>
              <a:rPr lang="it-IT" sz="8000" i="1" cap="none" dirty="0">
                <a:solidFill>
                  <a:srgbClr val="000000"/>
                </a:solidFill>
                <a:latin typeface="Calibri" panose="020F0502020204030204" pitchFamily="34" charset="0"/>
              </a:rPr>
              <a:t>stime della Rilevazione sulle forze di lavoro ISTAT </a:t>
            </a:r>
            <a:br>
              <a:rPr lang="it-IT" sz="8000" i="1" cap="none" dirty="0">
                <a:solidFill>
                  <a:srgbClr val="000000"/>
                </a:solidFill>
                <a:latin typeface="Calibri" panose="020F0502020204030204" pitchFamily="34" charset="0"/>
              </a:rPr>
            </a:br>
            <a:r>
              <a:rPr lang="it-IT" sz="8000" i="1" cap="none" dirty="0">
                <a:solidFill>
                  <a:srgbClr val="000000"/>
                </a:solidFill>
                <a:latin typeface="Calibri" panose="020F0502020204030204" pitchFamily="34" charset="0"/>
              </a:rPr>
              <a:t>e flussi di lavoro dipendente negli archivi SILER </a:t>
            </a:r>
            <a:br>
              <a:rPr lang="it-IT" sz="8000" i="1" cap="none" dirty="0">
                <a:solidFill>
                  <a:srgbClr val="000000"/>
                </a:solidFill>
                <a:latin typeface="Calibri" panose="020F0502020204030204" pitchFamily="34" charset="0"/>
              </a:rPr>
            </a:br>
            <a:r>
              <a:rPr lang="it-IT" sz="8000" i="1" cap="none" dirty="0">
                <a:solidFill>
                  <a:srgbClr val="000000"/>
                </a:solidFill>
                <a:latin typeface="Calibri" panose="020F0502020204030204" pitchFamily="34" charset="0"/>
              </a:rPr>
              <a:t>delle CO dei Centri per l’Impiego</a:t>
            </a:r>
          </a:p>
          <a:p>
            <a:pPr>
              <a:spcBef>
                <a:spcPts val="300"/>
              </a:spcBef>
              <a:spcAft>
                <a:spcPts val="300"/>
              </a:spcAft>
            </a:pPr>
            <a:endParaRPr lang="it-IT" dirty="0"/>
          </a:p>
        </p:txBody>
      </p:sp>
      <p:sp>
        <p:nvSpPr>
          <p:cNvPr id="3" name="Segnaposto testo 2">
            <a:extLst>
              <a:ext uri="{FF2B5EF4-FFF2-40B4-BE49-F238E27FC236}">
                <a16:creationId xmlns:a16="http://schemas.microsoft.com/office/drawing/2014/main" id="{E92D7349-27D6-534D-960D-12C4FDF9010B}"/>
              </a:ext>
            </a:extLst>
          </p:cNvPr>
          <p:cNvSpPr>
            <a:spLocks noGrp="1"/>
          </p:cNvSpPr>
          <p:nvPr>
            <p:ph type="body" sz="quarter" idx="13"/>
          </p:nvPr>
        </p:nvSpPr>
        <p:spPr>
          <a:xfrm>
            <a:off x="313617" y="1368529"/>
            <a:ext cx="6572184" cy="923330"/>
          </a:xfrm>
        </p:spPr>
        <p:txBody>
          <a:bodyPr/>
          <a:lstStyle/>
          <a:p>
            <a:r>
              <a:rPr lang="it-IT"/>
              <a:t>Il mercato del lavoro</a:t>
            </a:r>
          </a:p>
        </p:txBody>
      </p:sp>
      <p:sp>
        <p:nvSpPr>
          <p:cNvPr id="4" name="Segnaposto testo 2">
            <a:extLst>
              <a:ext uri="{FF2B5EF4-FFF2-40B4-BE49-F238E27FC236}">
                <a16:creationId xmlns:a16="http://schemas.microsoft.com/office/drawing/2014/main" id="{2B4154C1-7E56-2148-A428-AA8C15166ED4}"/>
              </a:ext>
            </a:extLst>
          </p:cNvPr>
          <p:cNvSpPr txBox="1">
            <a:spLocks/>
          </p:cNvSpPr>
          <p:nvPr/>
        </p:nvSpPr>
        <p:spPr>
          <a:xfrm>
            <a:off x="313617" y="2425335"/>
            <a:ext cx="6694718" cy="923330"/>
          </a:xfrm>
          <a:prstGeom prst="rect">
            <a:avLst/>
          </a:prstGeom>
          <a:solidFill>
            <a:srgbClr val="3264AA"/>
          </a:solidFill>
        </p:spPr>
        <p:txBody>
          <a:bodyPr vert="horz" wrap="none" lIns="91440" tIns="45720" rIns="91440" bIns="45720" rtlCol="0">
            <a:spAutoFit/>
          </a:bodyPr>
          <a:lstStyle>
            <a:lvl1pPr marL="0" indent="0" algn="l" defTabSz="914400" rtl="0" eaLnBrk="1" latinLnBrk="0" hangingPunct="1">
              <a:lnSpc>
                <a:spcPct val="90000"/>
              </a:lnSpc>
              <a:spcBef>
                <a:spcPts val="1000"/>
              </a:spcBef>
              <a:buFont typeface="Arial" panose="020B0604020202020204" pitchFamily="34" charset="0"/>
              <a:buNone/>
              <a:defRPr sz="6000" kern="1200">
                <a:solidFill>
                  <a:schemeClr val="bg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it-IT" dirty="0"/>
              <a:t>in provincia di Rimini</a:t>
            </a:r>
          </a:p>
        </p:txBody>
      </p:sp>
      <p:sp>
        <p:nvSpPr>
          <p:cNvPr id="5" name="Segnaposto testo 2">
            <a:extLst>
              <a:ext uri="{FF2B5EF4-FFF2-40B4-BE49-F238E27FC236}">
                <a16:creationId xmlns:a16="http://schemas.microsoft.com/office/drawing/2014/main" id="{E92D7349-27D6-534D-960D-12C4FDF9010B}"/>
              </a:ext>
            </a:extLst>
          </p:cNvPr>
          <p:cNvSpPr txBox="1">
            <a:spLocks/>
          </p:cNvSpPr>
          <p:nvPr/>
        </p:nvSpPr>
        <p:spPr>
          <a:xfrm>
            <a:off x="9522415" y="5965608"/>
            <a:ext cx="2032608" cy="424732"/>
          </a:xfrm>
          <a:prstGeom prst="rect">
            <a:avLst/>
          </a:prstGeom>
          <a:solidFill>
            <a:srgbClr val="3264AA"/>
          </a:solidFill>
        </p:spPr>
        <p:txBody>
          <a:bodyPr vert="horz" wrap="none" lIns="91440" tIns="45720" rIns="91440" bIns="45720" rtlCol="0">
            <a:spAutoFit/>
          </a:bodyPr>
          <a:lstStyle>
            <a:lvl1pPr marL="0" indent="0" algn="l" defTabSz="914400" rtl="0" eaLnBrk="1" latinLnBrk="0" hangingPunct="1">
              <a:lnSpc>
                <a:spcPct val="90000"/>
              </a:lnSpc>
              <a:spcBef>
                <a:spcPts val="1000"/>
              </a:spcBef>
              <a:buFont typeface="Arial" panose="020B0604020202020204" pitchFamily="34" charset="0"/>
              <a:buNone/>
              <a:defRPr sz="6000" kern="1200">
                <a:solidFill>
                  <a:schemeClr val="bg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it-IT" sz="2400" dirty="0"/>
              <a:t>12 marzo 2024</a:t>
            </a:r>
          </a:p>
        </p:txBody>
      </p:sp>
      <p:sp>
        <p:nvSpPr>
          <p:cNvPr id="6" name="Segnaposto testo 2">
            <a:extLst>
              <a:ext uri="{FF2B5EF4-FFF2-40B4-BE49-F238E27FC236}">
                <a16:creationId xmlns:a16="http://schemas.microsoft.com/office/drawing/2014/main" id="{F9820B41-F396-DDF5-4868-2D93B87BD78B}"/>
              </a:ext>
            </a:extLst>
          </p:cNvPr>
          <p:cNvSpPr txBox="1">
            <a:spLocks/>
          </p:cNvSpPr>
          <p:nvPr/>
        </p:nvSpPr>
        <p:spPr>
          <a:xfrm>
            <a:off x="313617" y="3513512"/>
            <a:ext cx="6773329" cy="923330"/>
          </a:xfrm>
          <a:prstGeom prst="rect">
            <a:avLst/>
          </a:prstGeom>
          <a:solidFill>
            <a:srgbClr val="3264AA"/>
          </a:solidFill>
        </p:spPr>
        <p:txBody>
          <a:bodyPr vert="horz" wrap="none" lIns="91440" tIns="45720" rIns="91440" bIns="45720" rtlCol="0">
            <a:spAutoFit/>
          </a:bodyPr>
          <a:lstStyle>
            <a:lvl1pPr marL="0" indent="0" algn="l" defTabSz="914400" rtl="0" eaLnBrk="1" latinLnBrk="0" hangingPunct="1">
              <a:lnSpc>
                <a:spcPct val="90000"/>
              </a:lnSpc>
              <a:spcBef>
                <a:spcPts val="1000"/>
              </a:spcBef>
              <a:buFont typeface="Arial" panose="020B0604020202020204" pitchFamily="34" charset="0"/>
              <a:buNone/>
              <a:defRPr sz="6000" kern="1200">
                <a:solidFill>
                  <a:schemeClr val="bg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it-IT" dirty="0"/>
              <a:t>in un’ottica di genere</a:t>
            </a:r>
          </a:p>
        </p:txBody>
      </p:sp>
    </p:spTree>
    <p:extLst>
      <p:ext uri="{BB962C8B-B14F-4D97-AF65-F5344CB8AC3E}">
        <p14:creationId xmlns:p14="http://schemas.microsoft.com/office/powerpoint/2010/main" val="188929598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E172590-F083-9240-8D2A-27E74BE89AC7}"/>
              </a:ext>
            </a:extLst>
          </p:cNvPr>
          <p:cNvSpPr>
            <a:spLocks noGrp="1"/>
          </p:cNvSpPr>
          <p:nvPr>
            <p:ph type="title"/>
          </p:nvPr>
        </p:nvSpPr>
        <p:spPr>
          <a:xfrm>
            <a:off x="367393" y="275495"/>
            <a:ext cx="11487149" cy="598261"/>
          </a:xfrm>
        </p:spPr>
        <p:txBody>
          <a:bodyPr>
            <a:normAutofit fontScale="90000"/>
          </a:bodyPr>
          <a:lstStyle/>
          <a:p>
            <a:r>
              <a:rPr lang="it-IT" dirty="0"/>
              <a:t>Persone in cerca di occupazione e tasso di disoccupazione </a:t>
            </a:r>
            <a:br>
              <a:rPr lang="it-IT" dirty="0"/>
            </a:br>
            <a:r>
              <a:rPr lang="it-IT" dirty="0"/>
              <a:t>per genere in provincia di Rimini</a:t>
            </a:r>
            <a:endParaRPr lang="it-IT" sz="2700" b="0" dirty="0"/>
          </a:p>
        </p:txBody>
      </p:sp>
      <p:sp>
        <p:nvSpPr>
          <p:cNvPr id="4" name="Segnaposto numero diapositiva 3">
            <a:extLst>
              <a:ext uri="{FF2B5EF4-FFF2-40B4-BE49-F238E27FC236}">
                <a16:creationId xmlns:a16="http://schemas.microsoft.com/office/drawing/2014/main" id="{2F508402-B66B-4A4E-AD5C-28BF6C1070B2}"/>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BF82156-9445-CA41-89E8-99C6AA80F868}" type="slidenum">
              <a:rPr kumimoji="0" lang="it-IT" sz="1200" b="0" i="0" u="none" strike="noStrike" kern="1200" cap="none" spc="0" normalizeH="0" baseline="0" noProof="0" smtClean="0">
                <a:ln>
                  <a:noFill/>
                </a:ln>
                <a:solidFill>
                  <a:prstClr val="white"/>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10</a:t>
            </a:fld>
            <a:endParaRPr kumimoji="0" lang="it-IT" sz="12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5" name="Segnaposto piè di pagina 4">
            <a:extLst>
              <a:ext uri="{FF2B5EF4-FFF2-40B4-BE49-F238E27FC236}">
                <a16:creationId xmlns:a16="http://schemas.microsoft.com/office/drawing/2014/main" id="{0CC9049F-173E-C041-A55A-0B73721EFCCA}"/>
              </a:ext>
            </a:extLst>
          </p:cNvPr>
          <p:cNvSpPr>
            <a:spLocks noGrp="1"/>
          </p:cNvSpPr>
          <p:nvPr>
            <p:ph type="ftr" sz="quarter" idx="4294967295"/>
          </p:nvPr>
        </p:nvSpPr>
        <p:spPr>
          <a:xfrm>
            <a:off x="6545421" y="6216650"/>
            <a:ext cx="4086225" cy="252413"/>
          </a:xfrm>
        </p:spPr>
        <p:txBody>
          <a:bodyPr/>
          <a:lstStyle/>
          <a:p>
            <a:pPr algn="r"/>
            <a:r>
              <a:rPr lang="it-IT" sz="1200">
                <a:solidFill>
                  <a:schemeClr val="bg1"/>
                </a:solidFill>
              </a:rPr>
              <a:t>Elaborazioni su dati ISTAT</a:t>
            </a:r>
            <a:endParaRPr kumimoji="0" lang="it-IT" sz="12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5" name="CasellaDiTesto 14">
            <a:extLst>
              <a:ext uri="{FF2B5EF4-FFF2-40B4-BE49-F238E27FC236}">
                <a16:creationId xmlns:a16="http://schemas.microsoft.com/office/drawing/2014/main" id="{89BFE337-E17D-CE41-5E10-C5148F45D603}"/>
              </a:ext>
            </a:extLst>
          </p:cNvPr>
          <p:cNvSpPr txBox="1"/>
          <p:nvPr/>
        </p:nvSpPr>
        <p:spPr>
          <a:xfrm>
            <a:off x="600244" y="1157889"/>
            <a:ext cx="10965409" cy="3307059"/>
          </a:xfrm>
          <a:prstGeom prst="rect">
            <a:avLst/>
          </a:prstGeom>
          <a:noFill/>
        </p:spPr>
        <p:txBody>
          <a:bodyPr wrap="square" rtlCol="0">
            <a:spAutoFit/>
          </a:bodyPr>
          <a:lstStyle/>
          <a:p>
            <a:pPr marL="285750" indent="-285750" algn="just">
              <a:lnSpc>
                <a:spcPct val="114000"/>
              </a:lnSpc>
              <a:spcBef>
                <a:spcPts val="300"/>
              </a:spcBef>
              <a:spcAft>
                <a:spcPts val="300"/>
              </a:spcAft>
              <a:buClr>
                <a:srgbClr val="3264AA"/>
              </a:buClr>
              <a:buFont typeface="Wingdings" panose="05000000000000000000" pitchFamily="2" charset="2"/>
              <a:buChar char="§"/>
            </a:pPr>
            <a:r>
              <a:rPr lang="it-IT" sz="2000" dirty="0"/>
              <a:t>Nella </a:t>
            </a:r>
            <a:r>
              <a:rPr lang="it-IT" sz="2000" b="1" dirty="0"/>
              <a:t>nuova definizione di occupazione</a:t>
            </a:r>
            <a:r>
              <a:rPr lang="it-IT" sz="2000" dirty="0"/>
              <a:t> adottata da Eurostat ed Istat (Regolamento UE 2019/1700), </a:t>
            </a:r>
            <a:br>
              <a:rPr lang="it-IT" sz="2000" dirty="0"/>
            </a:br>
            <a:r>
              <a:rPr lang="it-IT" sz="2000" b="1" dirty="0"/>
              <a:t>il lavoratore assente dal lavoro per più di tre mesi viene considerato non occupato</a:t>
            </a:r>
            <a:r>
              <a:rPr lang="it-IT" sz="2000" dirty="0"/>
              <a:t>, a prescindere dalla retribuzione percepita se dipendente o dalla sospensione dell’attività se indipendente (ad esclusione di alcune cause specifiche come ad esempio, maternità o malattia) </a:t>
            </a:r>
          </a:p>
          <a:p>
            <a:pPr marL="285750" indent="-285750" algn="just">
              <a:lnSpc>
                <a:spcPct val="114000"/>
              </a:lnSpc>
              <a:spcBef>
                <a:spcPts val="300"/>
              </a:spcBef>
              <a:spcAft>
                <a:spcPts val="300"/>
              </a:spcAft>
              <a:buClr>
                <a:srgbClr val="3264AA"/>
              </a:buClr>
              <a:buFont typeface="Wingdings" panose="05000000000000000000" pitchFamily="2" charset="2"/>
              <a:buChar char="§"/>
            </a:pPr>
            <a:r>
              <a:rPr lang="it-IT" sz="2000" dirty="0"/>
              <a:t>I dati della nuova rilevazione sulle forze di lavoro condotta da Istat (dato medio annuo) evidenziano nel periodo post-pandemico in provincia di Rimini un andamento simmetrico tra i generi delle persone in cerca di occupazione: </a:t>
            </a:r>
            <a:r>
              <a:rPr lang="it-IT" sz="2000" b="1" dirty="0"/>
              <a:t>un calo per entrambe le componenti sia nel 2021 che nel 2022 </a:t>
            </a:r>
            <a:r>
              <a:rPr lang="it-IT" sz="2000" dirty="0"/>
              <a:t>(da 8mila unità nel 2020 a 5mila nel 2022) e il raggiungimento di un tasso di disoccupazione più basso del 2019</a:t>
            </a:r>
          </a:p>
        </p:txBody>
      </p:sp>
    </p:spTree>
    <p:extLst>
      <p:ext uri="{BB962C8B-B14F-4D97-AF65-F5344CB8AC3E}">
        <p14:creationId xmlns:p14="http://schemas.microsoft.com/office/powerpoint/2010/main" val="200383867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E172590-F083-9240-8D2A-27E74BE89AC7}"/>
              </a:ext>
            </a:extLst>
          </p:cNvPr>
          <p:cNvSpPr>
            <a:spLocks noGrp="1"/>
          </p:cNvSpPr>
          <p:nvPr>
            <p:ph type="title"/>
          </p:nvPr>
        </p:nvSpPr>
        <p:spPr>
          <a:xfrm>
            <a:off x="367393" y="275495"/>
            <a:ext cx="11487149" cy="598261"/>
          </a:xfrm>
        </p:spPr>
        <p:txBody>
          <a:bodyPr>
            <a:normAutofit fontScale="90000"/>
          </a:bodyPr>
          <a:lstStyle/>
          <a:p>
            <a:r>
              <a:rPr lang="it-IT" dirty="0"/>
              <a:t>Persone in cerca di occupazione e tasso di disoccupazione </a:t>
            </a:r>
            <a:br>
              <a:rPr lang="it-IT" dirty="0"/>
            </a:br>
            <a:r>
              <a:rPr lang="it-IT" dirty="0"/>
              <a:t>per genere in provincia di Rimini</a:t>
            </a:r>
            <a:endParaRPr lang="it-IT" sz="2700" b="0" dirty="0"/>
          </a:p>
        </p:txBody>
      </p:sp>
      <p:sp>
        <p:nvSpPr>
          <p:cNvPr id="4" name="Segnaposto numero diapositiva 3">
            <a:extLst>
              <a:ext uri="{FF2B5EF4-FFF2-40B4-BE49-F238E27FC236}">
                <a16:creationId xmlns:a16="http://schemas.microsoft.com/office/drawing/2014/main" id="{2F508402-B66B-4A4E-AD5C-28BF6C1070B2}"/>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BF82156-9445-CA41-89E8-99C6AA80F868}" type="slidenum">
              <a:rPr kumimoji="0" lang="it-IT" sz="1200" b="0" i="0" u="none" strike="noStrike" kern="1200" cap="none" spc="0" normalizeH="0" baseline="0" noProof="0" smtClean="0">
                <a:ln>
                  <a:noFill/>
                </a:ln>
                <a:solidFill>
                  <a:prstClr val="white"/>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11</a:t>
            </a:fld>
            <a:endParaRPr kumimoji="0" lang="it-IT" sz="12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5" name="Segnaposto piè di pagina 4">
            <a:extLst>
              <a:ext uri="{FF2B5EF4-FFF2-40B4-BE49-F238E27FC236}">
                <a16:creationId xmlns:a16="http://schemas.microsoft.com/office/drawing/2014/main" id="{0CC9049F-173E-C041-A55A-0B73721EFCCA}"/>
              </a:ext>
            </a:extLst>
          </p:cNvPr>
          <p:cNvSpPr>
            <a:spLocks noGrp="1"/>
          </p:cNvSpPr>
          <p:nvPr>
            <p:ph type="ftr" sz="quarter" idx="4294967295"/>
          </p:nvPr>
        </p:nvSpPr>
        <p:spPr>
          <a:xfrm>
            <a:off x="6545421" y="6216650"/>
            <a:ext cx="4086225" cy="252413"/>
          </a:xfrm>
        </p:spPr>
        <p:txBody>
          <a:bodyPr/>
          <a:lstStyle/>
          <a:p>
            <a:pPr algn="r"/>
            <a:r>
              <a:rPr lang="it-IT" sz="1200">
                <a:solidFill>
                  <a:schemeClr val="bg1"/>
                </a:solidFill>
              </a:rPr>
              <a:t>Elaborazioni su dati ISTAT</a:t>
            </a:r>
            <a:endParaRPr kumimoji="0" lang="it-IT" sz="12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1" name="CasellaDiTesto 10">
            <a:extLst>
              <a:ext uri="{FF2B5EF4-FFF2-40B4-BE49-F238E27FC236}">
                <a16:creationId xmlns:a16="http://schemas.microsoft.com/office/drawing/2014/main" id="{52BA8BD9-AF69-D5E1-7F14-BF6B7082E7F5}"/>
              </a:ext>
            </a:extLst>
          </p:cNvPr>
          <p:cNvSpPr txBox="1"/>
          <p:nvPr/>
        </p:nvSpPr>
        <p:spPr>
          <a:xfrm>
            <a:off x="3307441" y="1628862"/>
            <a:ext cx="5938858" cy="707886"/>
          </a:xfrm>
          <a:prstGeom prst="rect">
            <a:avLst/>
          </a:prstGeom>
          <a:noFill/>
        </p:spPr>
        <p:txBody>
          <a:bodyPr wrap="square">
            <a:spAutoFit/>
          </a:bodyPr>
          <a:lstStyle/>
          <a:p>
            <a:pPr algn="ctr"/>
            <a:r>
              <a:rPr lang="it-IT" sz="2000" i="1" dirty="0"/>
              <a:t>Persone in cerca di occupazione per genere, anni 2018-2022</a:t>
            </a:r>
          </a:p>
        </p:txBody>
      </p:sp>
      <p:pic>
        <p:nvPicPr>
          <p:cNvPr id="8" name="Immagine 7">
            <a:extLst>
              <a:ext uri="{FF2B5EF4-FFF2-40B4-BE49-F238E27FC236}">
                <a16:creationId xmlns:a16="http://schemas.microsoft.com/office/drawing/2014/main" id="{A8E56F22-152B-DC03-B0DF-51B59319E3A2}"/>
              </a:ext>
            </a:extLst>
          </p:cNvPr>
          <p:cNvPicPr>
            <a:picLocks noChangeAspect="1"/>
          </p:cNvPicPr>
          <p:nvPr/>
        </p:nvPicPr>
        <p:blipFill>
          <a:blip r:embed="rId3"/>
          <a:stretch>
            <a:fillRect/>
          </a:stretch>
        </p:blipFill>
        <p:spPr>
          <a:xfrm>
            <a:off x="2009670" y="2622037"/>
            <a:ext cx="8038682" cy="3015087"/>
          </a:xfrm>
          <a:prstGeom prst="rect">
            <a:avLst/>
          </a:prstGeom>
        </p:spPr>
      </p:pic>
    </p:spTree>
    <p:extLst>
      <p:ext uri="{BB962C8B-B14F-4D97-AF65-F5344CB8AC3E}">
        <p14:creationId xmlns:p14="http://schemas.microsoft.com/office/powerpoint/2010/main" val="420795654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E172590-F083-9240-8D2A-27E74BE89AC7}"/>
              </a:ext>
            </a:extLst>
          </p:cNvPr>
          <p:cNvSpPr>
            <a:spLocks noGrp="1"/>
          </p:cNvSpPr>
          <p:nvPr>
            <p:ph type="title"/>
          </p:nvPr>
        </p:nvSpPr>
        <p:spPr>
          <a:xfrm>
            <a:off x="367393" y="275495"/>
            <a:ext cx="11487149" cy="598261"/>
          </a:xfrm>
        </p:spPr>
        <p:txBody>
          <a:bodyPr>
            <a:normAutofit fontScale="90000"/>
          </a:bodyPr>
          <a:lstStyle/>
          <a:p>
            <a:r>
              <a:rPr lang="it-IT" dirty="0"/>
              <a:t>Persone in cerca di occupazione e tasso di disoccupazione </a:t>
            </a:r>
            <a:br>
              <a:rPr lang="it-IT" dirty="0"/>
            </a:br>
            <a:r>
              <a:rPr lang="it-IT" dirty="0"/>
              <a:t>per genere in provincia di Rimini</a:t>
            </a:r>
            <a:endParaRPr lang="it-IT" sz="2700" b="0" dirty="0"/>
          </a:p>
        </p:txBody>
      </p:sp>
      <p:sp>
        <p:nvSpPr>
          <p:cNvPr id="4" name="Segnaposto numero diapositiva 3">
            <a:extLst>
              <a:ext uri="{FF2B5EF4-FFF2-40B4-BE49-F238E27FC236}">
                <a16:creationId xmlns:a16="http://schemas.microsoft.com/office/drawing/2014/main" id="{2F508402-B66B-4A4E-AD5C-28BF6C1070B2}"/>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BF82156-9445-CA41-89E8-99C6AA80F868}" type="slidenum">
              <a:rPr kumimoji="0" lang="it-IT" sz="1200" b="0" i="0" u="none" strike="noStrike" kern="1200" cap="none" spc="0" normalizeH="0" baseline="0" noProof="0" smtClean="0">
                <a:ln>
                  <a:noFill/>
                </a:ln>
                <a:solidFill>
                  <a:prstClr val="white"/>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12</a:t>
            </a:fld>
            <a:endParaRPr kumimoji="0" lang="it-IT" sz="12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5" name="Segnaposto piè di pagina 4">
            <a:extLst>
              <a:ext uri="{FF2B5EF4-FFF2-40B4-BE49-F238E27FC236}">
                <a16:creationId xmlns:a16="http://schemas.microsoft.com/office/drawing/2014/main" id="{0CC9049F-173E-C041-A55A-0B73721EFCCA}"/>
              </a:ext>
            </a:extLst>
          </p:cNvPr>
          <p:cNvSpPr>
            <a:spLocks noGrp="1"/>
          </p:cNvSpPr>
          <p:nvPr>
            <p:ph type="ftr" sz="quarter" idx="4294967295"/>
          </p:nvPr>
        </p:nvSpPr>
        <p:spPr>
          <a:xfrm>
            <a:off x="6545421" y="6216650"/>
            <a:ext cx="4086225" cy="252413"/>
          </a:xfrm>
        </p:spPr>
        <p:txBody>
          <a:bodyPr/>
          <a:lstStyle/>
          <a:p>
            <a:pPr algn="r"/>
            <a:r>
              <a:rPr lang="it-IT" sz="1200">
                <a:solidFill>
                  <a:schemeClr val="bg1"/>
                </a:solidFill>
              </a:rPr>
              <a:t>Elaborazioni su dati ISTAT</a:t>
            </a:r>
            <a:endParaRPr kumimoji="0" lang="it-IT" sz="12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7" name="CasellaDiTesto 6">
            <a:extLst>
              <a:ext uri="{FF2B5EF4-FFF2-40B4-BE49-F238E27FC236}">
                <a16:creationId xmlns:a16="http://schemas.microsoft.com/office/drawing/2014/main" id="{487F3220-AB04-B67F-F89C-151763A786CC}"/>
              </a:ext>
            </a:extLst>
          </p:cNvPr>
          <p:cNvSpPr txBox="1"/>
          <p:nvPr/>
        </p:nvSpPr>
        <p:spPr>
          <a:xfrm>
            <a:off x="2006864" y="1469885"/>
            <a:ext cx="6936167" cy="707886"/>
          </a:xfrm>
          <a:prstGeom prst="rect">
            <a:avLst/>
          </a:prstGeom>
          <a:noFill/>
        </p:spPr>
        <p:txBody>
          <a:bodyPr wrap="square">
            <a:spAutoFit/>
          </a:bodyPr>
          <a:lstStyle/>
          <a:p>
            <a:pPr algn="ctr"/>
            <a:r>
              <a:rPr lang="it-IT" sz="2000" i="1" dirty="0"/>
              <a:t>Tasso di disoccupazione (15-74 anni) per genere, </a:t>
            </a:r>
          </a:p>
          <a:p>
            <a:pPr algn="ctr"/>
            <a:r>
              <a:rPr lang="it-IT" sz="2000" i="1" dirty="0"/>
              <a:t>anni 2018-2022</a:t>
            </a:r>
          </a:p>
        </p:txBody>
      </p:sp>
      <p:pic>
        <p:nvPicPr>
          <p:cNvPr id="9" name="Immagine 8">
            <a:extLst>
              <a:ext uri="{FF2B5EF4-FFF2-40B4-BE49-F238E27FC236}">
                <a16:creationId xmlns:a16="http://schemas.microsoft.com/office/drawing/2014/main" id="{07D4700E-BA82-EA10-EFD0-0C28EACF50DB}"/>
              </a:ext>
            </a:extLst>
          </p:cNvPr>
          <p:cNvPicPr>
            <a:picLocks noChangeAspect="1"/>
          </p:cNvPicPr>
          <p:nvPr/>
        </p:nvPicPr>
        <p:blipFill>
          <a:blip r:embed="rId3"/>
          <a:stretch>
            <a:fillRect/>
          </a:stretch>
        </p:blipFill>
        <p:spPr>
          <a:xfrm>
            <a:off x="1477107" y="2533921"/>
            <a:ext cx="7626699" cy="3547067"/>
          </a:xfrm>
          <a:prstGeom prst="rect">
            <a:avLst/>
          </a:prstGeom>
        </p:spPr>
      </p:pic>
    </p:spTree>
    <p:extLst>
      <p:ext uri="{BB962C8B-B14F-4D97-AF65-F5344CB8AC3E}">
        <p14:creationId xmlns:p14="http://schemas.microsoft.com/office/powerpoint/2010/main" val="211380060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E172590-F083-9240-8D2A-27E74BE89AC7}"/>
              </a:ext>
            </a:extLst>
          </p:cNvPr>
          <p:cNvSpPr>
            <a:spLocks noGrp="1"/>
          </p:cNvSpPr>
          <p:nvPr>
            <p:ph type="title"/>
          </p:nvPr>
        </p:nvSpPr>
        <p:spPr>
          <a:xfrm>
            <a:off x="367393" y="275495"/>
            <a:ext cx="11487149" cy="598261"/>
          </a:xfrm>
        </p:spPr>
        <p:txBody>
          <a:bodyPr>
            <a:normAutofit fontScale="90000"/>
          </a:bodyPr>
          <a:lstStyle/>
          <a:p>
            <a:r>
              <a:rPr lang="it-IT" dirty="0"/>
              <a:t>Popolazione inattiva e occupati per posizione nella professione </a:t>
            </a:r>
            <a:br>
              <a:rPr lang="it-IT" dirty="0"/>
            </a:br>
            <a:r>
              <a:rPr lang="it-IT" dirty="0"/>
              <a:t>per genere in provincia di Rimini</a:t>
            </a:r>
            <a:endParaRPr lang="it-IT" sz="2700" b="0" dirty="0"/>
          </a:p>
        </p:txBody>
      </p:sp>
      <p:sp>
        <p:nvSpPr>
          <p:cNvPr id="4" name="Segnaposto numero diapositiva 3">
            <a:extLst>
              <a:ext uri="{FF2B5EF4-FFF2-40B4-BE49-F238E27FC236}">
                <a16:creationId xmlns:a16="http://schemas.microsoft.com/office/drawing/2014/main" id="{2F508402-B66B-4A4E-AD5C-28BF6C1070B2}"/>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BF82156-9445-CA41-89E8-99C6AA80F868}" type="slidenum">
              <a:rPr kumimoji="0" lang="it-IT" sz="1200" b="0" i="0" u="none" strike="noStrike" kern="1200" cap="none" spc="0" normalizeH="0" baseline="0" noProof="0" smtClean="0">
                <a:ln>
                  <a:noFill/>
                </a:ln>
                <a:solidFill>
                  <a:prstClr val="white"/>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13</a:t>
            </a:fld>
            <a:endParaRPr kumimoji="0" lang="it-IT" sz="12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5" name="Segnaposto piè di pagina 4">
            <a:extLst>
              <a:ext uri="{FF2B5EF4-FFF2-40B4-BE49-F238E27FC236}">
                <a16:creationId xmlns:a16="http://schemas.microsoft.com/office/drawing/2014/main" id="{0CC9049F-173E-C041-A55A-0B73721EFCCA}"/>
              </a:ext>
            </a:extLst>
          </p:cNvPr>
          <p:cNvSpPr>
            <a:spLocks noGrp="1"/>
          </p:cNvSpPr>
          <p:nvPr>
            <p:ph type="ftr" sz="quarter" idx="4294967295"/>
          </p:nvPr>
        </p:nvSpPr>
        <p:spPr>
          <a:xfrm>
            <a:off x="6545421" y="6216650"/>
            <a:ext cx="4086225" cy="252413"/>
          </a:xfrm>
        </p:spPr>
        <p:txBody>
          <a:bodyPr/>
          <a:lstStyle/>
          <a:p>
            <a:pPr algn="r"/>
            <a:r>
              <a:rPr lang="it-IT" sz="1200">
                <a:solidFill>
                  <a:schemeClr val="bg1"/>
                </a:solidFill>
              </a:rPr>
              <a:t>Elaborazioni su dati ISTAT</a:t>
            </a:r>
            <a:endParaRPr kumimoji="0" lang="it-IT" sz="12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8" name="CasellaDiTesto 7">
            <a:extLst>
              <a:ext uri="{FF2B5EF4-FFF2-40B4-BE49-F238E27FC236}">
                <a16:creationId xmlns:a16="http://schemas.microsoft.com/office/drawing/2014/main" id="{B1A7315C-CD95-5BF6-45AA-CCDC8BD541A3}"/>
              </a:ext>
            </a:extLst>
          </p:cNvPr>
          <p:cNvSpPr txBox="1"/>
          <p:nvPr/>
        </p:nvSpPr>
        <p:spPr>
          <a:xfrm>
            <a:off x="223284" y="1001909"/>
            <a:ext cx="11412707" cy="4488280"/>
          </a:xfrm>
          <a:prstGeom prst="rect">
            <a:avLst/>
          </a:prstGeom>
          <a:noFill/>
        </p:spPr>
        <p:txBody>
          <a:bodyPr wrap="square" rtlCol="0">
            <a:spAutoFit/>
          </a:bodyPr>
          <a:lstStyle/>
          <a:p>
            <a:pPr marL="285750" indent="-285750">
              <a:lnSpc>
                <a:spcPct val="114000"/>
              </a:lnSpc>
              <a:spcBef>
                <a:spcPts val="300"/>
              </a:spcBef>
              <a:spcAft>
                <a:spcPts val="300"/>
              </a:spcAft>
              <a:buClr>
                <a:srgbClr val="3264AA"/>
              </a:buClr>
              <a:buFont typeface="Wingdings" panose="05000000000000000000" pitchFamily="2" charset="2"/>
              <a:buChar char="§"/>
            </a:pPr>
            <a:endParaRPr lang="it-IT" sz="1700" b="1" dirty="0"/>
          </a:p>
          <a:p>
            <a:pPr marL="285750" indent="-285750" algn="just">
              <a:lnSpc>
                <a:spcPct val="114000"/>
              </a:lnSpc>
              <a:spcBef>
                <a:spcPts val="300"/>
              </a:spcBef>
              <a:spcAft>
                <a:spcPts val="300"/>
              </a:spcAft>
              <a:buClr>
                <a:srgbClr val="3264AA"/>
              </a:buClr>
              <a:buFont typeface="Wingdings" panose="05000000000000000000" pitchFamily="2" charset="2"/>
              <a:buChar char="§"/>
            </a:pPr>
            <a:r>
              <a:rPr lang="it-IT" sz="2000" b="1" dirty="0"/>
              <a:t>Nell’anno della pandemia è cresciuta in modo significativo la componente inattiva della popolazione.</a:t>
            </a:r>
            <a:r>
              <a:rPr lang="it-IT" sz="2000" dirty="0"/>
              <a:t> La quota preponderante di coloro che hanno perso il lavoro nel corso del 2020 non ha, infatti, cercato attivamente una nuova occupazione. Inoltre, coloro che hanno usufruito di ammortizzatori sociali per più di 3 mesi sono stati «contabilizzati» tra gli inattivi. In provincia di Rimini gli inattivi nel 2020 sono cresciuti di 5mila unità, di cui 4mila riconducibili alla componente femminile della popolazione</a:t>
            </a:r>
          </a:p>
          <a:p>
            <a:pPr marL="285750" indent="-285750" algn="just">
              <a:lnSpc>
                <a:spcPct val="114000"/>
              </a:lnSpc>
              <a:spcBef>
                <a:spcPts val="300"/>
              </a:spcBef>
              <a:spcAft>
                <a:spcPts val="300"/>
              </a:spcAft>
              <a:buClr>
                <a:srgbClr val="3264AA"/>
              </a:buClr>
              <a:buFont typeface="Wingdings" panose="05000000000000000000" pitchFamily="2" charset="2"/>
              <a:buChar char="§"/>
            </a:pPr>
            <a:r>
              <a:rPr lang="it-IT" sz="2000" dirty="0"/>
              <a:t>La quota di popolazione inattiva sul totale è più elevata tra le donne che tra gli uomini (37,1% e 22,9% rispettivamente nel 2022), nei livelli ancora superiore a quella </a:t>
            </a:r>
            <a:r>
              <a:rPr lang="it-IT" sz="2000" dirty="0" err="1"/>
              <a:t>pre</a:t>
            </a:r>
            <a:r>
              <a:rPr lang="it-IT" sz="2000" dirty="0"/>
              <a:t>-Covid per entrambe le componenti</a:t>
            </a:r>
          </a:p>
          <a:p>
            <a:pPr marL="285750" indent="-285750" algn="just">
              <a:lnSpc>
                <a:spcPct val="114000"/>
              </a:lnSpc>
              <a:spcBef>
                <a:spcPts val="300"/>
              </a:spcBef>
              <a:spcAft>
                <a:spcPts val="300"/>
              </a:spcAft>
              <a:buClr>
                <a:srgbClr val="3264AA"/>
              </a:buClr>
              <a:buFont typeface="Wingdings" panose="05000000000000000000" pitchFamily="2" charset="2"/>
              <a:buChar char="§"/>
            </a:pPr>
            <a:r>
              <a:rPr lang="it-IT" sz="2000" dirty="0"/>
              <a:t>Molto pesanti le ricadute nell’area del lavoro autonomo localmente e nel Paese: </a:t>
            </a:r>
            <a:r>
              <a:rPr lang="it-IT" sz="2000" b="1" dirty="0"/>
              <a:t>tra il 2019 e il 2021 in provincia di Rimini si sono persi 9mila lavoratori indipendenti. </a:t>
            </a:r>
            <a:r>
              <a:rPr lang="it-IT" sz="2000" dirty="0"/>
              <a:t>Nel 2022 ne sono stati recuperati 4mila unità </a:t>
            </a:r>
          </a:p>
          <a:p>
            <a:pPr>
              <a:lnSpc>
                <a:spcPct val="114000"/>
              </a:lnSpc>
              <a:spcBef>
                <a:spcPts val="300"/>
              </a:spcBef>
              <a:spcAft>
                <a:spcPts val="300"/>
              </a:spcAft>
              <a:buClr>
                <a:schemeClr val="tx1"/>
              </a:buClr>
            </a:pPr>
            <a:endParaRPr lang="it-IT" sz="1700" dirty="0">
              <a:highlight>
                <a:srgbClr val="FFFF00"/>
              </a:highlight>
            </a:endParaRPr>
          </a:p>
        </p:txBody>
      </p:sp>
    </p:spTree>
    <p:extLst>
      <p:ext uri="{BB962C8B-B14F-4D97-AF65-F5344CB8AC3E}">
        <p14:creationId xmlns:p14="http://schemas.microsoft.com/office/powerpoint/2010/main" val="48660553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E172590-F083-9240-8D2A-27E74BE89AC7}"/>
              </a:ext>
            </a:extLst>
          </p:cNvPr>
          <p:cNvSpPr>
            <a:spLocks noGrp="1"/>
          </p:cNvSpPr>
          <p:nvPr>
            <p:ph type="title"/>
          </p:nvPr>
        </p:nvSpPr>
        <p:spPr>
          <a:xfrm>
            <a:off x="367393" y="275495"/>
            <a:ext cx="11487149" cy="598261"/>
          </a:xfrm>
        </p:spPr>
        <p:txBody>
          <a:bodyPr>
            <a:normAutofit fontScale="90000"/>
          </a:bodyPr>
          <a:lstStyle/>
          <a:p>
            <a:r>
              <a:rPr lang="it-IT" dirty="0"/>
              <a:t>Popolazione inattiva e occupati per posizione nella professione </a:t>
            </a:r>
            <a:br>
              <a:rPr lang="it-IT" dirty="0"/>
            </a:br>
            <a:r>
              <a:rPr lang="it-IT" dirty="0"/>
              <a:t>per genere in provincia di Rimini</a:t>
            </a:r>
            <a:endParaRPr lang="it-IT" sz="2700" b="0" dirty="0"/>
          </a:p>
        </p:txBody>
      </p:sp>
      <p:sp>
        <p:nvSpPr>
          <p:cNvPr id="4" name="Segnaposto numero diapositiva 3">
            <a:extLst>
              <a:ext uri="{FF2B5EF4-FFF2-40B4-BE49-F238E27FC236}">
                <a16:creationId xmlns:a16="http://schemas.microsoft.com/office/drawing/2014/main" id="{2F508402-B66B-4A4E-AD5C-28BF6C1070B2}"/>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BF82156-9445-CA41-89E8-99C6AA80F868}" type="slidenum">
              <a:rPr kumimoji="0" lang="it-IT" sz="1200" b="0" i="0" u="none" strike="noStrike" kern="1200" cap="none" spc="0" normalizeH="0" baseline="0" noProof="0" smtClean="0">
                <a:ln>
                  <a:noFill/>
                </a:ln>
                <a:solidFill>
                  <a:prstClr val="white"/>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14</a:t>
            </a:fld>
            <a:endParaRPr kumimoji="0" lang="it-IT" sz="12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5" name="Segnaposto piè di pagina 4">
            <a:extLst>
              <a:ext uri="{FF2B5EF4-FFF2-40B4-BE49-F238E27FC236}">
                <a16:creationId xmlns:a16="http://schemas.microsoft.com/office/drawing/2014/main" id="{0CC9049F-173E-C041-A55A-0B73721EFCCA}"/>
              </a:ext>
            </a:extLst>
          </p:cNvPr>
          <p:cNvSpPr>
            <a:spLocks noGrp="1"/>
          </p:cNvSpPr>
          <p:nvPr>
            <p:ph type="ftr" sz="quarter" idx="4294967295"/>
          </p:nvPr>
        </p:nvSpPr>
        <p:spPr>
          <a:xfrm>
            <a:off x="6545421" y="6216650"/>
            <a:ext cx="4086225" cy="252413"/>
          </a:xfrm>
        </p:spPr>
        <p:txBody>
          <a:bodyPr/>
          <a:lstStyle/>
          <a:p>
            <a:pPr algn="r"/>
            <a:r>
              <a:rPr lang="it-IT" sz="1200">
                <a:solidFill>
                  <a:schemeClr val="bg1"/>
                </a:solidFill>
              </a:rPr>
              <a:t>Elaborazioni su dati ISTAT</a:t>
            </a:r>
            <a:endParaRPr kumimoji="0" lang="it-IT" sz="12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7" name="CasellaDiTesto 6">
            <a:extLst>
              <a:ext uri="{FF2B5EF4-FFF2-40B4-BE49-F238E27FC236}">
                <a16:creationId xmlns:a16="http://schemas.microsoft.com/office/drawing/2014/main" id="{1F6F2910-D396-E982-CEE4-CAADC9F60A3C}"/>
              </a:ext>
            </a:extLst>
          </p:cNvPr>
          <p:cNvSpPr txBox="1"/>
          <p:nvPr/>
        </p:nvSpPr>
        <p:spPr>
          <a:xfrm>
            <a:off x="3049955" y="1345258"/>
            <a:ext cx="5416338" cy="707886"/>
          </a:xfrm>
          <a:prstGeom prst="rect">
            <a:avLst/>
          </a:prstGeom>
          <a:noFill/>
        </p:spPr>
        <p:txBody>
          <a:bodyPr wrap="square">
            <a:spAutoFit/>
          </a:bodyPr>
          <a:lstStyle/>
          <a:p>
            <a:pPr algn="ctr"/>
            <a:r>
              <a:rPr lang="it-IT" sz="2000" i="1" dirty="0"/>
              <a:t>Popolazione inattiva (15-64 anni) per genere,</a:t>
            </a:r>
          </a:p>
          <a:p>
            <a:pPr algn="ctr"/>
            <a:r>
              <a:rPr lang="it-IT" sz="2000" i="1" dirty="0"/>
              <a:t> anni 2018-2022</a:t>
            </a:r>
          </a:p>
        </p:txBody>
      </p:sp>
      <p:pic>
        <p:nvPicPr>
          <p:cNvPr id="3" name="Immagine 2">
            <a:extLst>
              <a:ext uri="{FF2B5EF4-FFF2-40B4-BE49-F238E27FC236}">
                <a16:creationId xmlns:a16="http://schemas.microsoft.com/office/drawing/2014/main" id="{1359D13F-3833-7B9C-B3CB-ABC7505A4993}"/>
              </a:ext>
            </a:extLst>
          </p:cNvPr>
          <p:cNvPicPr>
            <a:picLocks noChangeAspect="1"/>
          </p:cNvPicPr>
          <p:nvPr/>
        </p:nvPicPr>
        <p:blipFill>
          <a:blip r:embed="rId3"/>
          <a:stretch>
            <a:fillRect/>
          </a:stretch>
        </p:blipFill>
        <p:spPr>
          <a:xfrm>
            <a:off x="1623227" y="2244507"/>
            <a:ext cx="8269793" cy="3647552"/>
          </a:xfrm>
          <a:prstGeom prst="rect">
            <a:avLst/>
          </a:prstGeom>
        </p:spPr>
      </p:pic>
    </p:spTree>
    <p:extLst>
      <p:ext uri="{BB962C8B-B14F-4D97-AF65-F5344CB8AC3E}">
        <p14:creationId xmlns:p14="http://schemas.microsoft.com/office/powerpoint/2010/main" val="284578004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E172590-F083-9240-8D2A-27E74BE89AC7}"/>
              </a:ext>
            </a:extLst>
          </p:cNvPr>
          <p:cNvSpPr>
            <a:spLocks noGrp="1"/>
          </p:cNvSpPr>
          <p:nvPr>
            <p:ph type="title"/>
          </p:nvPr>
        </p:nvSpPr>
        <p:spPr>
          <a:xfrm>
            <a:off x="367393" y="275495"/>
            <a:ext cx="11487149" cy="598261"/>
          </a:xfrm>
        </p:spPr>
        <p:txBody>
          <a:bodyPr>
            <a:normAutofit fontScale="90000"/>
          </a:bodyPr>
          <a:lstStyle/>
          <a:p>
            <a:r>
              <a:rPr lang="it-IT" dirty="0"/>
              <a:t>Popolazione inattiva e occupati per posizione nella professione </a:t>
            </a:r>
            <a:br>
              <a:rPr lang="it-IT" dirty="0"/>
            </a:br>
            <a:r>
              <a:rPr lang="it-IT" dirty="0"/>
              <a:t>per genere in provincia di Rimini</a:t>
            </a:r>
            <a:endParaRPr lang="it-IT" sz="2700" b="0" dirty="0"/>
          </a:p>
        </p:txBody>
      </p:sp>
      <p:sp>
        <p:nvSpPr>
          <p:cNvPr id="4" name="Segnaposto numero diapositiva 3">
            <a:extLst>
              <a:ext uri="{FF2B5EF4-FFF2-40B4-BE49-F238E27FC236}">
                <a16:creationId xmlns:a16="http://schemas.microsoft.com/office/drawing/2014/main" id="{2F508402-B66B-4A4E-AD5C-28BF6C1070B2}"/>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BF82156-9445-CA41-89E8-99C6AA80F868}" type="slidenum">
              <a:rPr kumimoji="0" lang="it-IT" sz="1200" b="0" i="0" u="none" strike="noStrike" kern="1200" cap="none" spc="0" normalizeH="0" baseline="0" noProof="0" smtClean="0">
                <a:ln>
                  <a:noFill/>
                </a:ln>
                <a:solidFill>
                  <a:prstClr val="white"/>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15</a:t>
            </a:fld>
            <a:endParaRPr kumimoji="0" lang="it-IT" sz="12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5" name="Segnaposto piè di pagina 4">
            <a:extLst>
              <a:ext uri="{FF2B5EF4-FFF2-40B4-BE49-F238E27FC236}">
                <a16:creationId xmlns:a16="http://schemas.microsoft.com/office/drawing/2014/main" id="{0CC9049F-173E-C041-A55A-0B73721EFCCA}"/>
              </a:ext>
            </a:extLst>
          </p:cNvPr>
          <p:cNvSpPr>
            <a:spLocks noGrp="1"/>
          </p:cNvSpPr>
          <p:nvPr>
            <p:ph type="ftr" sz="quarter" idx="4294967295"/>
          </p:nvPr>
        </p:nvSpPr>
        <p:spPr>
          <a:xfrm>
            <a:off x="6545421" y="6216650"/>
            <a:ext cx="4086225" cy="252413"/>
          </a:xfrm>
        </p:spPr>
        <p:txBody>
          <a:bodyPr/>
          <a:lstStyle/>
          <a:p>
            <a:pPr algn="r"/>
            <a:r>
              <a:rPr lang="it-IT" sz="1200">
                <a:solidFill>
                  <a:schemeClr val="bg1"/>
                </a:solidFill>
              </a:rPr>
              <a:t>Elaborazioni su dati ISTAT</a:t>
            </a:r>
            <a:endParaRPr kumimoji="0" lang="it-IT" sz="12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1" name="CasellaDiTesto 10">
            <a:extLst>
              <a:ext uri="{FF2B5EF4-FFF2-40B4-BE49-F238E27FC236}">
                <a16:creationId xmlns:a16="http://schemas.microsoft.com/office/drawing/2014/main" id="{18A6155D-7EF2-B663-4966-C9710EABD23F}"/>
              </a:ext>
            </a:extLst>
          </p:cNvPr>
          <p:cNvSpPr txBox="1"/>
          <p:nvPr/>
        </p:nvSpPr>
        <p:spPr>
          <a:xfrm>
            <a:off x="2414954" y="1232218"/>
            <a:ext cx="7680290" cy="707886"/>
          </a:xfrm>
          <a:prstGeom prst="rect">
            <a:avLst/>
          </a:prstGeom>
          <a:noFill/>
        </p:spPr>
        <p:txBody>
          <a:bodyPr wrap="square">
            <a:spAutoFit/>
          </a:bodyPr>
          <a:lstStyle/>
          <a:p>
            <a:pPr algn="ctr"/>
            <a:r>
              <a:rPr lang="it-IT" sz="2000" i="1" dirty="0"/>
              <a:t>Occupati per posizione nella professione per genere, </a:t>
            </a:r>
          </a:p>
          <a:p>
            <a:pPr algn="ctr"/>
            <a:r>
              <a:rPr lang="it-IT" sz="2000" i="1" dirty="0"/>
              <a:t>anni 2018-2022</a:t>
            </a:r>
          </a:p>
        </p:txBody>
      </p:sp>
      <p:pic>
        <p:nvPicPr>
          <p:cNvPr id="9" name="Immagine 8">
            <a:extLst>
              <a:ext uri="{FF2B5EF4-FFF2-40B4-BE49-F238E27FC236}">
                <a16:creationId xmlns:a16="http://schemas.microsoft.com/office/drawing/2014/main" id="{648BE150-770C-5635-538D-E70E717FCFF7}"/>
              </a:ext>
            </a:extLst>
          </p:cNvPr>
          <p:cNvPicPr>
            <a:picLocks noChangeAspect="1"/>
          </p:cNvPicPr>
          <p:nvPr/>
        </p:nvPicPr>
        <p:blipFill>
          <a:blip r:embed="rId3"/>
          <a:stretch>
            <a:fillRect/>
          </a:stretch>
        </p:blipFill>
        <p:spPr>
          <a:xfrm>
            <a:off x="2120202" y="2210637"/>
            <a:ext cx="8269794" cy="3647551"/>
          </a:xfrm>
          <a:prstGeom prst="rect">
            <a:avLst/>
          </a:prstGeom>
        </p:spPr>
      </p:pic>
    </p:spTree>
    <p:extLst>
      <p:ext uri="{BB962C8B-B14F-4D97-AF65-F5344CB8AC3E}">
        <p14:creationId xmlns:p14="http://schemas.microsoft.com/office/powerpoint/2010/main" val="368787834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DBD4D6F-C6A6-9535-8E58-A2B46404093D}"/>
            </a:ext>
          </a:extLst>
        </p:cNvPr>
        <p:cNvGrpSpPr/>
        <p:nvPr/>
      </p:nvGrpSpPr>
      <p:grpSpPr>
        <a:xfrm>
          <a:off x="0" y="0"/>
          <a:ext cx="0" cy="0"/>
          <a:chOff x="0" y="0"/>
          <a:chExt cx="0" cy="0"/>
        </a:xfrm>
      </p:grpSpPr>
      <p:sp>
        <p:nvSpPr>
          <p:cNvPr id="3" name="Segnaposto testo 2">
            <a:extLst>
              <a:ext uri="{FF2B5EF4-FFF2-40B4-BE49-F238E27FC236}">
                <a16:creationId xmlns:a16="http://schemas.microsoft.com/office/drawing/2014/main" id="{C1535FAC-06CE-5CA4-3830-FB7C7CFB7E26}"/>
              </a:ext>
            </a:extLst>
          </p:cNvPr>
          <p:cNvSpPr>
            <a:spLocks noGrp="1"/>
          </p:cNvSpPr>
          <p:nvPr>
            <p:ph type="body" sz="quarter" idx="13"/>
          </p:nvPr>
        </p:nvSpPr>
        <p:spPr>
          <a:xfrm>
            <a:off x="313617" y="1368529"/>
            <a:ext cx="11591315" cy="923330"/>
          </a:xfrm>
        </p:spPr>
        <p:txBody>
          <a:bodyPr/>
          <a:lstStyle/>
          <a:p>
            <a:r>
              <a:rPr lang="it-IT" dirty="0"/>
              <a:t>2. Regime orario e titoli di studio tra </a:t>
            </a:r>
          </a:p>
        </p:txBody>
      </p:sp>
      <p:sp>
        <p:nvSpPr>
          <p:cNvPr id="4" name="Segnaposto testo 2">
            <a:extLst>
              <a:ext uri="{FF2B5EF4-FFF2-40B4-BE49-F238E27FC236}">
                <a16:creationId xmlns:a16="http://schemas.microsoft.com/office/drawing/2014/main" id="{94D63BE7-9EA2-17D7-E30E-F3D1C4C1DE02}"/>
              </a:ext>
            </a:extLst>
          </p:cNvPr>
          <p:cNvSpPr txBox="1">
            <a:spLocks/>
          </p:cNvSpPr>
          <p:nvPr/>
        </p:nvSpPr>
        <p:spPr>
          <a:xfrm>
            <a:off x="313617" y="3470365"/>
            <a:ext cx="6509924" cy="923330"/>
          </a:xfrm>
          <a:prstGeom prst="rect">
            <a:avLst/>
          </a:prstGeom>
          <a:solidFill>
            <a:srgbClr val="3264AA"/>
          </a:solidFill>
        </p:spPr>
        <p:txBody>
          <a:bodyPr vert="horz" wrap="none" lIns="91440" tIns="45720" rIns="91440" bIns="45720" rtlCol="0">
            <a:spAutoFit/>
          </a:bodyPr>
          <a:lstStyle>
            <a:lvl1pPr marL="0" indent="0" algn="l" defTabSz="914400" rtl="0" eaLnBrk="1" latinLnBrk="0" hangingPunct="1">
              <a:lnSpc>
                <a:spcPct val="90000"/>
              </a:lnSpc>
              <a:spcBef>
                <a:spcPts val="1000"/>
              </a:spcBef>
              <a:buFont typeface="Arial" panose="020B0604020202020204" pitchFamily="34" charset="0"/>
              <a:buNone/>
              <a:defRPr sz="6000" kern="1200">
                <a:solidFill>
                  <a:schemeClr val="bg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it-IT" sz="6000" b="0" i="0" u="none" strike="noStrike" kern="1200" cap="none" spc="0" normalizeH="0" baseline="0" noProof="0" dirty="0">
                <a:ln>
                  <a:noFill/>
                </a:ln>
                <a:solidFill>
                  <a:prstClr val="white"/>
                </a:solidFill>
                <a:effectLst/>
                <a:uLnTx/>
                <a:uFillTx/>
                <a:latin typeface="Calibri" panose="020F0502020204030204"/>
                <a:ea typeface="+mn-ea"/>
                <a:cs typeface="+mn-cs"/>
              </a:rPr>
              <a:t>Dati Istat 2019-2022</a:t>
            </a:r>
          </a:p>
        </p:txBody>
      </p:sp>
      <p:sp>
        <p:nvSpPr>
          <p:cNvPr id="6" name="Segnaposto testo 2">
            <a:extLst>
              <a:ext uri="{FF2B5EF4-FFF2-40B4-BE49-F238E27FC236}">
                <a16:creationId xmlns:a16="http://schemas.microsoft.com/office/drawing/2014/main" id="{BDA67959-574A-1394-2B20-2207C3607E89}"/>
              </a:ext>
            </a:extLst>
          </p:cNvPr>
          <p:cNvSpPr txBox="1">
            <a:spLocks/>
          </p:cNvSpPr>
          <p:nvPr/>
        </p:nvSpPr>
        <p:spPr>
          <a:xfrm>
            <a:off x="313617" y="2429965"/>
            <a:ext cx="6619504" cy="923330"/>
          </a:xfrm>
          <a:prstGeom prst="rect">
            <a:avLst/>
          </a:prstGeom>
          <a:solidFill>
            <a:srgbClr val="3264AA"/>
          </a:solidFill>
        </p:spPr>
        <p:txBody>
          <a:bodyPr vert="horz" wrap="none" lIns="91440" tIns="45720" rIns="91440" bIns="45720" rtlCol="0">
            <a:spAutoFit/>
          </a:bodyPr>
          <a:lstStyle>
            <a:lvl1pPr marL="0" indent="0" algn="l" defTabSz="914400" rtl="0" eaLnBrk="1" latinLnBrk="0" hangingPunct="1">
              <a:lnSpc>
                <a:spcPct val="90000"/>
              </a:lnSpc>
              <a:spcBef>
                <a:spcPts val="1000"/>
              </a:spcBef>
              <a:buFont typeface="Arial" panose="020B0604020202020204" pitchFamily="34" charset="0"/>
              <a:buNone/>
              <a:defRPr sz="6000" kern="1200">
                <a:solidFill>
                  <a:schemeClr val="bg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it-IT" dirty="0">
                <a:solidFill>
                  <a:prstClr val="white"/>
                </a:solidFill>
                <a:latin typeface="Calibri" panose="020F0502020204030204"/>
              </a:rPr>
              <a:t>g</a:t>
            </a:r>
            <a:r>
              <a:rPr kumimoji="0" lang="it-IT" sz="6000" b="0" i="0" u="none" strike="noStrike" kern="1200" cap="none" spc="0" normalizeH="0" baseline="0" noProof="0" dirty="0">
                <a:ln>
                  <a:noFill/>
                </a:ln>
                <a:solidFill>
                  <a:prstClr val="white"/>
                </a:solidFill>
                <a:effectLst/>
                <a:uLnTx/>
                <a:uFillTx/>
                <a:latin typeface="Calibri" panose="020F0502020204030204"/>
                <a:ea typeface="+mn-ea"/>
                <a:cs typeface="+mn-cs"/>
              </a:rPr>
              <a:t>li occupati </a:t>
            </a:r>
            <a:r>
              <a:rPr lang="it-IT" dirty="0">
                <a:solidFill>
                  <a:prstClr val="white"/>
                </a:solidFill>
                <a:latin typeface="Calibri" panose="020F0502020204030204"/>
              </a:rPr>
              <a:t>regionali</a:t>
            </a:r>
            <a:endParaRPr kumimoji="0" lang="it-IT" sz="60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grpSp>
        <p:nvGrpSpPr>
          <p:cNvPr id="9" name="Gruppo 8">
            <a:extLst>
              <a:ext uri="{FF2B5EF4-FFF2-40B4-BE49-F238E27FC236}">
                <a16:creationId xmlns:a16="http://schemas.microsoft.com/office/drawing/2014/main" id="{43A761A2-563A-144D-558E-1422715CF9F6}"/>
              </a:ext>
            </a:extLst>
          </p:cNvPr>
          <p:cNvGrpSpPr/>
          <p:nvPr/>
        </p:nvGrpSpPr>
        <p:grpSpPr>
          <a:xfrm>
            <a:off x="185056" y="201761"/>
            <a:ext cx="4833258" cy="5452419"/>
            <a:chOff x="185056" y="201761"/>
            <a:chExt cx="4833258" cy="6492953"/>
          </a:xfrm>
        </p:grpSpPr>
        <p:sp>
          <p:nvSpPr>
            <p:cNvPr id="7" name="Rettangolo 6">
              <a:extLst>
                <a:ext uri="{FF2B5EF4-FFF2-40B4-BE49-F238E27FC236}">
                  <a16:creationId xmlns:a16="http://schemas.microsoft.com/office/drawing/2014/main" id="{91D6F85E-5671-FC1C-FB37-8666EECB6DF2}"/>
                </a:ext>
              </a:extLst>
            </p:cNvPr>
            <p:cNvSpPr/>
            <p:nvPr/>
          </p:nvSpPr>
          <p:spPr>
            <a:xfrm>
              <a:off x="185057" y="5965608"/>
              <a:ext cx="2188029" cy="729106"/>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it-IT"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8" name="Rettangolo 7">
              <a:extLst>
                <a:ext uri="{FF2B5EF4-FFF2-40B4-BE49-F238E27FC236}">
                  <a16:creationId xmlns:a16="http://schemas.microsoft.com/office/drawing/2014/main" id="{820DA39A-FC1B-A933-1C51-F0F5D9C2F3EA}"/>
                </a:ext>
              </a:extLst>
            </p:cNvPr>
            <p:cNvSpPr/>
            <p:nvPr/>
          </p:nvSpPr>
          <p:spPr>
            <a:xfrm>
              <a:off x="185056" y="201761"/>
              <a:ext cx="4833258" cy="1028661"/>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it-IT"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pSp>
    </p:spTree>
    <p:extLst>
      <p:ext uri="{BB962C8B-B14F-4D97-AF65-F5344CB8AC3E}">
        <p14:creationId xmlns:p14="http://schemas.microsoft.com/office/powerpoint/2010/main" val="34589614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639"/>
        <p:cNvGrpSpPr/>
        <p:nvPr/>
      </p:nvGrpSpPr>
      <p:grpSpPr>
        <a:xfrm>
          <a:off x="0" y="0"/>
          <a:ext cx="0" cy="0"/>
          <a:chOff x="0" y="0"/>
          <a:chExt cx="0" cy="0"/>
        </a:xfrm>
      </p:grpSpPr>
      <p:sp>
        <p:nvSpPr>
          <p:cNvPr id="640" name="Google Shape;640;p34"/>
          <p:cNvSpPr txBox="1">
            <a:spLocks noGrp="1"/>
          </p:cNvSpPr>
          <p:nvPr>
            <p:ph type="sldNum" idx="12"/>
          </p:nvPr>
        </p:nvSpPr>
        <p:spPr>
          <a:xfrm>
            <a:off x="10622164" y="6212235"/>
            <a:ext cx="1232377" cy="252000"/>
          </a:xfrm>
          <a:prstGeom prst="rect">
            <a:avLst/>
          </a:prstGeom>
          <a:noFill/>
          <a:ln>
            <a:noFill/>
          </a:ln>
        </p:spPr>
        <p:txBody>
          <a:bodyPr spcFirstLastPara="1" wrap="square" lIns="91425" tIns="45700" rIns="91425" bIns="45700" anchor="ctr" anchorCtr="0">
            <a:noAutofit/>
          </a:bodyPr>
          <a:lstStyle/>
          <a:p>
            <a:pPr marL="0" marR="0" lvl="0" indent="0" algn="r" rtl="0">
              <a:lnSpc>
                <a:spcPct val="100000"/>
              </a:lnSpc>
              <a:spcBef>
                <a:spcPts val="0"/>
              </a:spcBef>
              <a:spcAft>
                <a:spcPts val="0"/>
              </a:spcAft>
              <a:buClr>
                <a:srgbClr val="FFFFFF"/>
              </a:buClr>
              <a:buSzPts val="1200"/>
              <a:buFont typeface="Calibri"/>
              <a:buNone/>
            </a:pPr>
            <a:fld id="{00000000-1234-1234-1234-123412341234}" type="slidenum">
              <a:rPr lang="it-IT" sz="1200" b="0" i="0" u="none" strike="noStrike" cap="none">
                <a:solidFill>
                  <a:srgbClr val="FFFFFF"/>
                </a:solidFill>
                <a:latin typeface="Calibri"/>
                <a:ea typeface="Calibri"/>
                <a:cs typeface="Calibri"/>
                <a:sym typeface="Calibri"/>
              </a:rPr>
              <a:t>17</a:t>
            </a:fld>
            <a:endParaRPr sz="1200" b="0" i="0" u="none" strike="noStrike" cap="none">
              <a:solidFill>
                <a:srgbClr val="FFFFFF"/>
              </a:solidFill>
              <a:latin typeface="Calibri"/>
              <a:ea typeface="Calibri"/>
              <a:cs typeface="Calibri"/>
              <a:sym typeface="Calibri"/>
            </a:endParaRPr>
          </a:p>
        </p:txBody>
      </p:sp>
      <p:sp>
        <p:nvSpPr>
          <p:cNvPr id="641" name="Google Shape;641;p34"/>
          <p:cNvSpPr txBox="1">
            <a:spLocks noGrp="1"/>
          </p:cNvSpPr>
          <p:nvPr>
            <p:ph type="ftr" idx="4294967295"/>
          </p:nvPr>
        </p:nvSpPr>
        <p:spPr>
          <a:xfrm>
            <a:off x="6467302" y="6224903"/>
            <a:ext cx="4086424" cy="252000"/>
          </a:xfrm>
          <a:prstGeom prst="rect">
            <a:avLst/>
          </a:prstGeom>
          <a:noFill/>
          <a:ln>
            <a:noFill/>
          </a:ln>
        </p:spPr>
        <p:txBody>
          <a:bodyPr spcFirstLastPara="1" wrap="square" lIns="91425" tIns="45700" rIns="91425" bIns="45700" anchor="ctr" anchorCtr="0">
            <a:noAutofit/>
          </a:bodyPr>
          <a:lstStyle/>
          <a:p>
            <a:pPr marL="0" lvl="0" indent="0" algn="r" rtl="0">
              <a:spcBef>
                <a:spcPts val="0"/>
              </a:spcBef>
              <a:spcAft>
                <a:spcPts val="0"/>
              </a:spcAft>
              <a:buNone/>
            </a:pPr>
            <a:r>
              <a:rPr lang="it-IT" sz="1200">
                <a:solidFill>
                  <a:schemeClr val="lt1"/>
                </a:solidFill>
              </a:rPr>
              <a:t>Elaborazioni su dati ISTAT</a:t>
            </a:r>
            <a:endParaRPr sz="1200" b="0" i="0" u="none" strike="noStrike" cap="none">
              <a:solidFill>
                <a:srgbClr val="FFFFFF"/>
              </a:solidFill>
              <a:latin typeface="Calibri"/>
              <a:ea typeface="Calibri"/>
              <a:cs typeface="Calibri"/>
              <a:sym typeface="Calibri"/>
            </a:endParaRPr>
          </a:p>
        </p:txBody>
      </p:sp>
      <p:sp>
        <p:nvSpPr>
          <p:cNvPr id="642" name="Google Shape;642;p34"/>
          <p:cNvSpPr txBox="1">
            <a:spLocks noGrp="1"/>
          </p:cNvSpPr>
          <p:nvPr>
            <p:ph type="title"/>
          </p:nvPr>
        </p:nvSpPr>
        <p:spPr>
          <a:xfrm>
            <a:off x="367393" y="286203"/>
            <a:ext cx="11487149" cy="598261"/>
          </a:xfrm>
          <a:prstGeom prst="rect">
            <a:avLst/>
          </a:prstGeom>
          <a:noFill/>
          <a:ln>
            <a:noFill/>
          </a:ln>
        </p:spPr>
        <p:txBody>
          <a:bodyPr spcFirstLastPara="1" wrap="square" lIns="91425" tIns="45700" rIns="91425" bIns="45700" anchor="ctr" anchorCtr="0">
            <a:normAutofit fontScale="90000"/>
          </a:bodyPr>
          <a:lstStyle/>
          <a:p>
            <a:pPr lvl="0">
              <a:buSzPct val="133333"/>
            </a:pPr>
            <a:r>
              <a:rPr lang="it-IT" dirty="0">
                <a:latin typeface="Calibri Light" panose="020F0302020204030204" pitchFamily="34" charset="0"/>
                <a:cs typeface="Calibri Light" panose="020F0302020204030204" pitchFamily="34" charset="0"/>
              </a:rPr>
              <a:t>Distribuzione percentuale degli occupati per regime di orario e  genere in Emilia-Romagna </a:t>
            </a:r>
            <a:r>
              <a:rPr lang="it-IT" sz="3300" dirty="0">
                <a:latin typeface="Calibri Light" panose="020F0302020204030204" pitchFamily="34" charset="0"/>
                <a:cs typeface="Calibri Light" panose="020F0302020204030204" pitchFamily="34" charset="0"/>
              </a:rPr>
              <a:t>– periodo 2019-2021-2022</a:t>
            </a:r>
            <a:endParaRPr sz="3300" dirty="0">
              <a:latin typeface="Calibri Light" panose="020F0302020204030204" pitchFamily="34" charset="0"/>
              <a:cs typeface="Calibri Light" panose="020F0302020204030204" pitchFamily="34" charset="0"/>
            </a:endParaRPr>
          </a:p>
        </p:txBody>
      </p:sp>
      <p:sp>
        <p:nvSpPr>
          <p:cNvPr id="645" name="Google Shape;645;p34"/>
          <p:cNvSpPr txBox="1">
            <a:spLocks noGrp="1"/>
          </p:cNvSpPr>
          <p:nvPr>
            <p:ph type="body" idx="1"/>
          </p:nvPr>
        </p:nvSpPr>
        <p:spPr>
          <a:xfrm>
            <a:off x="379425" y="963642"/>
            <a:ext cx="11475116" cy="4940008"/>
          </a:xfrm>
          <a:prstGeom prst="rect">
            <a:avLst/>
          </a:prstGeom>
          <a:noFill/>
          <a:ln>
            <a:noFill/>
          </a:ln>
        </p:spPr>
        <p:txBody>
          <a:bodyPr spcFirstLastPara="1" wrap="square" lIns="91425" tIns="45700" rIns="91425" bIns="45700" anchor="t" anchorCtr="0">
            <a:noAutofit/>
          </a:bodyPr>
          <a:lstStyle/>
          <a:p>
            <a:pPr marL="285750" lvl="0" indent="-285750" algn="just">
              <a:lnSpc>
                <a:spcPct val="114000"/>
              </a:lnSpc>
              <a:spcBef>
                <a:spcPts val="600"/>
              </a:spcBef>
              <a:buClr>
                <a:srgbClr val="3264AA"/>
              </a:buClr>
              <a:buSzPts val="1400"/>
              <a:buFont typeface="Wingdings" panose="05000000000000000000" pitchFamily="2" charset="2"/>
              <a:buChar char="§"/>
            </a:pPr>
            <a:r>
              <a:rPr lang="it-IT" sz="2000" dirty="0">
                <a:ea typeface="Noto Sans Symbols"/>
                <a:cs typeface="Noto Sans Symbols"/>
              </a:rPr>
              <a:t>A livello regionale, nella media 2022, si stimano 1.666,6 occupati a tempo pieno (di cui 1.314,2 dipendenti) e 334,7 occupati a tempo parziale (di cui 275,9 mila dipendenti)</a:t>
            </a:r>
            <a:endParaRPr lang="it-IT" sz="2000" dirty="0"/>
          </a:p>
          <a:p>
            <a:pPr marL="285750" indent="-285750" algn="just">
              <a:lnSpc>
                <a:spcPct val="114000"/>
              </a:lnSpc>
              <a:spcBef>
                <a:spcPts val="600"/>
              </a:spcBef>
              <a:buClr>
                <a:srgbClr val="3264AA"/>
              </a:buClr>
              <a:buSzPts val="1400"/>
              <a:buFont typeface="Wingdings" panose="05000000000000000000" pitchFamily="2" charset="2"/>
              <a:buChar char="§"/>
            </a:pPr>
            <a:endParaRPr lang="it-IT" sz="2000" dirty="0"/>
          </a:p>
          <a:p>
            <a:pPr marL="285750" indent="-285750" algn="just">
              <a:lnSpc>
                <a:spcPct val="114000"/>
              </a:lnSpc>
              <a:spcBef>
                <a:spcPts val="600"/>
              </a:spcBef>
              <a:buClr>
                <a:srgbClr val="3264AA"/>
              </a:buClr>
              <a:buSzPts val="1400"/>
              <a:buFont typeface="Wingdings" panose="05000000000000000000" pitchFamily="2" charset="2"/>
              <a:buChar char="§"/>
            </a:pPr>
            <a:r>
              <a:rPr lang="it-IT" sz="2000" dirty="0"/>
              <a:t>Il lavoro a tempo parziale è maggiormente diffuso tra le donne, sia nell’ambito del lavoro dipendente sia in quello indipendente. Nel 2022, tra gli uomini</a:t>
            </a:r>
            <a:r>
              <a:rPr lang="it-IT" sz="2000" b="1" dirty="0"/>
              <a:t>, i lavoratori dipendenti part-time rappresentano 4,2% dell’occupazione maschile totale </a:t>
            </a:r>
            <a:r>
              <a:rPr lang="it-IT" sz="2000" dirty="0"/>
              <a:t>(dipendente e indipendente), mentre salgono </a:t>
            </a:r>
            <a:r>
              <a:rPr lang="it-IT" sz="2000" b="1" dirty="0"/>
              <a:t>al 25,6% tra le donne</a:t>
            </a:r>
            <a:r>
              <a:rPr lang="it-IT" sz="2000" dirty="0"/>
              <a:t>. Gli occupati indipendenti a tempo parziale, invece, rappresentano il 2,4% tra gli uomini e il 3,6% tra le donne</a:t>
            </a:r>
          </a:p>
          <a:p>
            <a:pPr marL="285750" indent="-285750" algn="just">
              <a:lnSpc>
                <a:spcPct val="114000"/>
              </a:lnSpc>
              <a:spcBef>
                <a:spcPts val="600"/>
              </a:spcBef>
              <a:buClr>
                <a:srgbClr val="3264AA"/>
              </a:buClr>
              <a:buSzPts val="1400"/>
              <a:buFont typeface="Wingdings" panose="05000000000000000000" pitchFamily="2" charset="2"/>
              <a:buChar char="§"/>
            </a:pPr>
            <a:endParaRPr lang="it-IT" sz="2000" b="1" dirty="0"/>
          </a:p>
          <a:p>
            <a:pPr marL="285750" indent="-285750" algn="just">
              <a:lnSpc>
                <a:spcPct val="114000"/>
              </a:lnSpc>
              <a:spcBef>
                <a:spcPts val="600"/>
              </a:spcBef>
              <a:buClr>
                <a:srgbClr val="3264AA"/>
              </a:buClr>
              <a:buSzPts val="1400"/>
              <a:buFont typeface="Wingdings" panose="05000000000000000000" pitchFamily="2" charset="2"/>
              <a:buChar char="§"/>
            </a:pPr>
            <a:r>
              <a:rPr lang="it-IT" sz="2000" b="1" dirty="0"/>
              <a:t>Negli ultimi anni l’incidenza degli occupati part-time si è ridotta sia tra gli uomini che tra le donne</a:t>
            </a:r>
            <a:r>
              <a:rPr lang="it-IT" sz="2000" dirty="0"/>
              <a:t>. Tra i primi, i dipendenti part-time sono passati dal 5,5% del 2019 al 4,2% del 2022, mentre gli indipendenti sono calati dal 3,0% del 2019 al 2,4% del 2022. </a:t>
            </a:r>
            <a:r>
              <a:rPr lang="it-IT" sz="2000" b="1" dirty="0"/>
              <a:t>Tra le donne, la componente di dipendenti part-time si è ridotta dal 27,4% del 2019 al 25,6% del 2022</a:t>
            </a:r>
            <a:r>
              <a:rPr lang="it-IT" sz="2000" dirty="0"/>
              <a:t>, mentre quella degli indipendenti part-time è calata dal 4,4% del 2019 al 3,6% del 2022 </a:t>
            </a:r>
          </a:p>
        </p:txBody>
      </p:sp>
    </p:spTree>
    <p:extLst>
      <p:ext uri="{BB962C8B-B14F-4D97-AF65-F5344CB8AC3E}">
        <p14:creationId xmlns:p14="http://schemas.microsoft.com/office/powerpoint/2010/main" val="410245310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639">
          <a:extLst>
            <a:ext uri="{FF2B5EF4-FFF2-40B4-BE49-F238E27FC236}">
              <a16:creationId xmlns:a16="http://schemas.microsoft.com/office/drawing/2014/main" id="{599396B4-2B43-421B-1D9B-D6A58ED3B8A7}"/>
            </a:ext>
          </a:extLst>
        </p:cNvPr>
        <p:cNvGrpSpPr/>
        <p:nvPr/>
      </p:nvGrpSpPr>
      <p:grpSpPr>
        <a:xfrm>
          <a:off x="0" y="0"/>
          <a:ext cx="0" cy="0"/>
          <a:chOff x="0" y="0"/>
          <a:chExt cx="0" cy="0"/>
        </a:xfrm>
      </p:grpSpPr>
      <p:sp>
        <p:nvSpPr>
          <p:cNvPr id="640" name="Google Shape;640;p34">
            <a:extLst>
              <a:ext uri="{FF2B5EF4-FFF2-40B4-BE49-F238E27FC236}">
                <a16:creationId xmlns:a16="http://schemas.microsoft.com/office/drawing/2014/main" id="{96334115-7242-B70C-7600-581705EBEE97}"/>
              </a:ext>
            </a:extLst>
          </p:cNvPr>
          <p:cNvSpPr txBox="1">
            <a:spLocks noGrp="1"/>
          </p:cNvSpPr>
          <p:nvPr>
            <p:ph type="sldNum" idx="12"/>
          </p:nvPr>
        </p:nvSpPr>
        <p:spPr>
          <a:xfrm>
            <a:off x="10622164" y="6212235"/>
            <a:ext cx="1232377" cy="252000"/>
          </a:xfrm>
          <a:prstGeom prst="rect">
            <a:avLst/>
          </a:prstGeom>
          <a:noFill/>
          <a:ln>
            <a:noFill/>
          </a:ln>
        </p:spPr>
        <p:txBody>
          <a:bodyPr spcFirstLastPara="1" wrap="square" lIns="91425" tIns="45700" rIns="91425" bIns="45700" anchor="ctr" anchorCtr="0">
            <a:noAutofit/>
          </a:bodyPr>
          <a:lstStyle/>
          <a:p>
            <a:pPr marL="0" marR="0" lvl="0" indent="0" algn="r" rtl="0">
              <a:lnSpc>
                <a:spcPct val="100000"/>
              </a:lnSpc>
              <a:spcBef>
                <a:spcPts val="0"/>
              </a:spcBef>
              <a:spcAft>
                <a:spcPts val="0"/>
              </a:spcAft>
              <a:buClr>
                <a:srgbClr val="FFFFFF"/>
              </a:buClr>
              <a:buSzPts val="1200"/>
              <a:buFont typeface="Calibri"/>
              <a:buNone/>
            </a:pPr>
            <a:fld id="{00000000-1234-1234-1234-123412341234}" type="slidenum">
              <a:rPr lang="it-IT" sz="1200" b="0" i="0" u="none" strike="noStrike" cap="none">
                <a:solidFill>
                  <a:srgbClr val="FFFFFF"/>
                </a:solidFill>
                <a:latin typeface="Calibri"/>
                <a:ea typeface="Calibri"/>
                <a:cs typeface="Calibri"/>
                <a:sym typeface="Calibri"/>
              </a:rPr>
              <a:t>18</a:t>
            </a:fld>
            <a:endParaRPr sz="1200" b="0" i="0" u="none" strike="noStrike" cap="none">
              <a:solidFill>
                <a:srgbClr val="FFFFFF"/>
              </a:solidFill>
              <a:latin typeface="Calibri"/>
              <a:ea typeface="Calibri"/>
              <a:cs typeface="Calibri"/>
              <a:sym typeface="Calibri"/>
            </a:endParaRPr>
          </a:p>
        </p:txBody>
      </p:sp>
      <p:sp>
        <p:nvSpPr>
          <p:cNvPr id="641" name="Google Shape;641;p34">
            <a:extLst>
              <a:ext uri="{FF2B5EF4-FFF2-40B4-BE49-F238E27FC236}">
                <a16:creationId xmlns:a16="http://schemas.microsoft.com/office/drawing/2014/main" id="{F800DD2A-3036-320A-4D1D-1D79EF3A0A82}"/>
              </a:ext>
            </a:extLst>
          </p:cNvPr>
          <p:cNvSpPr txBox="1">
            <a:spLocks noGrp="1"/>
          </p:cNvSpPr>
          <p:nvPr>
            <p:ph type="ftr" idx="4294967295"/>
          </p:nvPr>
        </p:nvSpPr>
        <p:spPr>
          <a:xfrm>
            <a:off x="6467302" y="6224903"/>
            <a:ext cx="4086424" cy="252000"/>
          </a:xfrm>
          <a:prstGeom prst="rect">
            <a:avLst/>
          </a:prstGeom>
          <a:noFill/>
          <a:ln>
            <a:noFill/>
          </a:ln>
        </p:spPr>
        <p:txBody>
          <a:bodyPr spcFirstLastPara="1" wrap="square" lIns="91425" tIns="45700" rIns="91425" bIns="45700" anchor="ctr" anchorCtr="0">
            <a:noAutofit/>
          </a:bodyPr>
          <a:lstStyle/>
          <a:p>
            <a:pPr marL="0" lvl="0" indent="0" algn="r" rtl="0">
              <a:spcBef>
                <a:spcPts val="0"/>
              </a:spcBef>
              <a:spcAft>
                <a:spcPts val="0"/>
              </a:spcAft>
              <a:buNone/>
            </a:pPr>
            <a:r>
              <a:rPr lang="it-IT" sz="1200">
                <a:solidFill>
                  <a:schemeClr val="lt1"/>
                </a:solidFill>
              </a:rPr>
              <a:t>Elaborazioni su dati ISTAT</a:t>
            </a:r>
            <a:endParaRPr sz="1200" b="0" i="0" u="none" strike="noStrike" cap="none">
              <a:solidFill>
                <a:srgbClr val="FFFFFF"/>
              </a:solidFill>
              <a:latin typeface="Calibri"/>
              <a:ea typeface="Calibri"/>
              <a:cs typeface="Calibri"/>
              <a:sym typeface="Calibri"/>
            </a:endParaRPr>
          </a:p>
        </p:txBody>
      </p:sp>
      <p:sp>
        <p:nvSpPr>
          <p:cNvPr id="642" name="Google Shape;642;p34">
            <a:extLst>
              <a:ext uri="{FF2B5EF4-FFF2-40B4-BE49-F238E27FC236}">
                <a16:creationId xmlns:a16="http://schemas.microsoft.com/office/drawing/2014/main" id="{2B8BA9BD-02FD-24E8-49AC-6A1F9E78BD06}"/>
              </a:ext>
            </a:extLst>
          </p:cNvPr>
          <p:cNvSpPr txBox="1">
            <a:spLocks noGrp="1"/>
          </p:cNvSpPr>
          <p:nvPr>
            <p:ph type="title"/>
          </p:nvPr>
        </p:nvSpPr>
        <p:spPr>
          <a:xfrm>
            <a:off x="367393" y="286203"/>
            <a:ext cx="11487149" cy="598261"/>
          </a:xfrm>
          <a:prstGeom prst="rect">
            <a:avLst/>
          </a:prstGeom>
          <a:noFill/>
          <a:ln>
            <a:noFill/>
          </a:ln>
        </p:spPr>
        <p:txBody>
          <a:bodyPr spcFirstLastPara="1" wrap="square" lIns="91425" tIns="45700" rIns="91425" bIns="45700" anchor="ctr" anchorCtr="0">
            <a:normAutofit fontScale="90000"/>
          </a:bodyPr>
          <a:lstStyle/>
          <a:p>
            <a:pPr lvl="0">
              <a:buSzPct val="133333"/>
            </a:pPr>
            <a:r>
              <a:rPr lang="it-IT" dirty="0">
                <a:latin typeface="Calibri Light" panose="020F0302020204030204" pitchFamily="34" charset="0"/>
                <a:cs typeface="Calibri Light" panose="020F0302020204030204" pitchFamily="34" charset="0"/>
              </a:rPr>
              <a:t>Distribuzione percentuale degli occupati per regime di orario e  genere in Emilia-Romagna </a:t>
            </a:r>
            <a:r>
              <a:rPr lang="it-IT" sz="3300" dirty="0">
                <a:latin typeface="Calibri Light" panose="020F0302020204030204" pitchFamily="34" charset="0"/>
                <a:cs typeface="Calibri Light" panose="020F0302020204030204" pitchFamily="34" charset="0"/>
              </a:rPr>
              <a:t>– periodo 2019-2021-2022</a:t>
            </a:r>
            <a:endParaRPr sz="3300" dirty="0">
              <a:latin typeface="Calibri Light" panose="020F0302020204030204" pitchFamily="34" charset="0"/>
              <a:cs typeface="Calibri Light" panose="020F0302020204030204" pitchFamily="34" charset="0"/>
            </a:endParaRPr>
          </a:p>
        </p:txBody>
      </p:sp>
      <p:pic>
        <p:nvPicPr>
          <p:cNvPr id="2" name="Immagine 1">
            <a:extLst>
              <a:ext uri="{FF2B5EF4-FFF2-40B4-BE49-F238E27FC236}">
                <a16:creationId xmlns:a16="http://schemas.microsoft.com/office/drawing/2014/main" id="{F299EEE2-ACE1-49BB-7F58-08F0C812F8E3}"/>
              </a:ext>
            </a:extLst>
          </p:cNvPr>
          <p:cNvPicPr>
            <a:picLocks noChangeAspect="1"/>
          </p:cNvPicPr>
          <p:nvPr/>
        </p:nvPicPr>
        <p:blipFill>
          <a:blip r:embed="rId3"/>
          <a:stretch>
            <a:fillRect/>
          </a:stretch>
        </p:blipFill>
        <p:spPr>
          <a:xfrm>
            <a:off x="650162" y="1612952"/>
            <a:ext cx="3823786" cy="3419646"/>
          </a:xfrm>
          <a:prstGeom prst="rect">
            <a:avLst/>
          </a:prstGeom>
        </p:spPr>
      </p:pic>
      <p:pic>
        <p:nvPicPr>
          <p:cNvPr id="3" name="Immagine 2">
            <a:extLst>
              <a:ext uri="{FF2B5EF4-FFF2-40B4-BE49-F238E27FC236}">
                <a16:creationId xmlns:a16="http://schemas.microsoft.com/office/drawing/2014/main" id="{46D2AFEE-3873-AA30-E303-7A7AF13E7A6F}"/>
              </a:ext>
            </a:extLst>
          </p:cNvPr>
          <p:cNvPicPr>
            <a:picLocks noChangeAspect="1"/>
          </p:cNvPicPr>
          <p:nvPr/>
        </p:nvPicPr>
        <p:blipFill>
          <a:blip r:embed="rId4"/>
          <a:stretch>
            <a:fillRect/>
          </a:stretch>
        </p:blipFill>
        <p:spPr>
          <a:xfrm>
            <a:off x="4403324" y="1610035"/>
            <a:ext cx="3760920" cy="3362344"/>
          </a:xfrm>
          <a:prstGeom prst="rect">
            <a:avLst/>
          </a:prstGeom>
        </p:spPr>
      </p:pic>
      <p:pic>
        <p:nvPicPr>
          <p:cNvPr id="4" name="Immagine 3">
            <a:extLst>
              <a:ext uri="{FF2B5EF4-FFF2-40B4-BE49-F238E27FC236}">
                <a16:creationId xmlns:a16="http://schemas.microsoft.com/office/drawing/2014/main" id="{6B83114E-1147-5FD7-8B59-4985A8AD80A6}"/>
              </a:ext>
            </a:extLst>
          </p:cNvPr>
          <p:cNvPicPr>
            <a:picLocks noChangeAspect="1"/>
          </p:cNvPicPr>
          <p:nvPr/>
        </p:nvPicPr>
        <p:blipFill>
          <a:blip r:embed="rId5"/>
          <a:stretch>
            <a:fillRect/>
          </a:stretch>
        </p:blipFill>
        <p:spPr>
          <a:xfrm>
            <a:off x="8093620" y="1610035"/>
            <a:ext cx="3760920" cy="3362344"/>
          </a:xfrm>
          <a:prstGeom prst="rect">
            <a:avLst/>
          </a:prstGeom>
        </p:spPr>
      </p:pic>
    </p:spTree>
    <p:extLst>
      <p:ext uri="{BB962C8B-B14F-4D97-AF65-F5344CB8AC3E}">
        <p14:creationId xmlns:p14="http://schemas.microsoft.com/office/powerpoint/2010/main" val="20886181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677">
          <a:extLst>
            <a:ext uri="{FF2B5EF4-FFF2-40B4-BE49-F238E27FC236}">
              <a16:creationId xmlns:a16="http://schemas.microsoft.com/office/drawing/2014/main" id="{166A0539-0B3E-BA12-4B4F-84800F94C3D8}"/>
            </a:ext>
          </a:extLst>
        </p:cNvPr>
        <p:cNvGrpSpPr/>
        <p:nvPr/>
      </p:nvGrpSpPr>
      <p:grpSpPr>
        <a:xfrm>
          <a:off x="0" y="0"/>
          <a:ext cx="0" cy="0"/>
          <a:chOff x="0" y="0"/>
          <a:chExt cx="0" cy="0"/>
        </a:xfrm>
      </p:grpSpPr>
      <p:sp>
        <p:nvSpPr>
          <p:cNvPr id="678" name="Google Shape;678;p37">
            <a:extLst>
              <a:ext uri="{FF2B5EF4-FFF2-40B4-BE49-F238E27FC236}">
                <a16:creationId xmlns:a16="http://schemas.microsoft.com/office/drawing/2014/main" id="{6E33E278-B876-38BD-28C4-9FCAD58C3F18}"/>
              </a:ext>
            </a:extLst>
          </p:cNvPr>
          <p:cNvSpPr txBox="1">
            <a:spLocks noGrp="1"/>
          </p:cNvSpPr>
          <p:nvPr>
            <p:ph type="title"/>
          </p:nvPr>
        </p:nvSpPr>
        <p:spPr>
          <a:xfrm>
            <a:off x="367393" y="286203"/>
            <a:ext cx="11487149" cy="598261"/>
          </a:xfrm>
          <a:prstGeom prst="rect">
            <a:avLst/>
          </a:prstGeom>
          <a:noFill/>
          <a:ln>
            <a:noFill/>
          </a:ln>
        </p:spPr>
        <p:txBody>
          <a:bodyPr spcFirstLastPara="1" wrap="square" lIns="91425" tIns="45700" rIns="91425" bIns="45700" anchor="ctr" anchorCtr="0">
            <a:normAutofit fontScale="90000"/>
          </a:bodyPr>
          <a:lstStyle/>
          <a:p>
            <a:pPr marL="0" lvl="0" indent="0" algn="l" rtl="0">
              <a:lnSpc>
                <a:spcPct val="90000"/>
              </a:lnSpc>
              <a:spcBef>
                <a:spcPts val="0"/>
              </a:spcBef>
              <a:spcAft>
                <a:spcPts val="0"/>
              </a:spcAft>
              <a:buClr>
                <a:srgbClr val="3264AA"/>
              </a:buClr>
              <a:buSzPct val="100000"/>
              <a:buFont typeface="Calibri"/>
              <a:buNone/>
            </a:pPr>
            <a:r>
              <a:rPr lang="it-IT" dirty="0">
                <a:latin typeface="Calibri Light" panose="020F0302020204030204" pitchFamily="34" charset="0"/>
                <a:cs typeface="Calibri Light" panose="020F0302020204030204" pitchFamily="34" charset="0"/>
              </a:rPr>
              <a:t>Part-time e part-time involontario per genere in Emilia-Romagna</a:t>
            </a:r>
            <a:br>
              <a:rPr lang="it-IT" dirty="0"/>
            </a:br>
            <a:r>
              <a:rPr lang="it-IT" sz="3100" b="0" dirty="0">
                <a:latin typeface="Calibri Light" panose="020F0302020204030204" pitchFamily="34" charset="0"/>
                <a:cs typeface="Calibri Light" panose="020F0302020204030204" pitchFamily="34" charset="0"/>
              </a:rPr>
              <a:t>quota percentuale sull’occupazione – periodo 2019-2022</a:t>
            </a:r>
            <a:endParaRPr dirty="0">
              <a:latin typeface="Calibri Light" panose="020F0302020204030204" pitchFamily="34" charset="0"/>
              <a:cs typeface="Calibri Light" panose="020F0302020204030204" pitchFamily="34" charset="0"/>
            </a:endParaRPr>
          </a:p>
        </p:txBody>
      </p:sp>
      <p:sp>
        <p:nvSpPr>
          <p:cNvPr id="679" name="Google Shape;679;p37">
            <a:extLst>
              <a:ext uri="{FF2B5EF4-FFF2-40B4-BE49-F238E27FC236}">
                <a16:creationId xmlns:a16="http://schemas.microsoft.com/office/drawing/2014/main" id="{FE5B9A0F-E50A-7D0A-FF00-E1051463BE65}"/>
              </a:ext>
            </a:extLst>
          </p:cNvPr>
          <p:cNvSpPr txBox="1">
            <a:spLocks noGrp="1"/>
          </p:cNvSpPr>
          <p:nvPr>
            <p:ph type="sldNum" idx="12"/>
          </p:nvPr>
        </p:nvSpPr>
        <p:spPr>
          <a:xfrm>
            <a:off x="10622164" y="6212235"/>
            <a:ext cx="1232377" cy="252000"/>
          </a:xfrm>
          <a:prstGeom prst="rect">
            <a:avLst/>
          </a:prstGeom>
          <a:noFill/>
          <a:ln>
            <a:noFill/>
          </a:ln>
        </p:spPr>
        <p:txBody>
          <a:bodyPr spcFirstLastPara="1" wrap="square" lIns="91425" tIns="45700" rIns="91425" bIns="45700" anchor="ctr" anchorCtr="0">
            <a:noAutofit/>
          </a:bodyPr>
          <a:lstStyle/>
          <a:p>
            <a:pPr marL="0" marR="0" lvl="0" indent="0" algn="r" rtl="0">
              <a:lnSpc>
                <a:spcPct val="100000"/>
              </a:lnSpc>
              <a:spcBef>
                <a:spcPts val="0"/>
              </a:spcBef>
              <a:spcAft>
                <a:spcPts val="0"/>
              </a:spcAft>
              <a:buClr>
                <a:srgbClr val="FFFFFF"/>
              </a:buClr>
              <a:buSzPts val="1200"/>
              <a:buFont typeface="Calibri"/>
              <a:buNone/>
            </a:pPr>
            <a:fld id="{00000000-1234-1234-1234-123412341234}" type="slidenum">
              <a:rPr lang="it-IT" sz="1200" b="0" i="0" u="none" strike="noStrike" cap="none">
                <a:solidFill>
                  <a:srgbClr val="FFFFFF"/>
                </a:solidFill>
                <a:latin typeface="Calibri"/>
                <a:ea typeface="Calibri"/>
                <a:cs typeface="Calibri"/>
                <a:sym typeface="Calibri"/>
              </a:rPr>
              <a:t>19</a:t>
            </a:fld>
            <a:endParaRPr sz="1200" b="0" i="0" u="none" strike="noStrike" cap="none">
              <a:solidFill>
                <a:srgbClr val="FFFFFF"/>
              </a:solidFill>
              <a:latin typeface="Calibri"/>
              <a:ea typeface="Calibri"/>
              <a:cs typeface="Calibri"/>
              <a:sym typeface="Calibri"/>
            </a:endParaRPr>
          </a:p>
        </p:txBody>
      </p:sp>
      <p:sp>
        <p:nvSpPr>
          <p:cNvPr id="680" name="Google Shape;680;p37">
            <a:extLst>
              <a:ext uri="{FF2B5EF4-FFF2-40B4-BE49-F238E27FC236}">
                <a16:creationId xmlns:a16="http://schemas.microsoft.com/office/drawing/2014/main" id="{EE8E0EDA-ADD2-27B5-0CF8-27CA2077D84A}"/>
              </a:ext>
            </a:extLst>
          </p:cNvPr>
          <p:cNvSpPr txBox="1">
            <a:spLocks noGrp="1"/>
          </p:cNvSpPr>
          <p:nvPr>
            <p:ph type="ftr" idx="4294967295"/>
          </p:nvPr>
        </p:nvSpPr>
        <p:spPr>
          <a:xfrm>
            <a:off x="6467302" y="6216514"/>
            <a:ext cx="4086424" cy="252000"/>
          </a:xfrm>
          <a:prstGeom prst="rect">
            <a:avLst/>
          </a:prstGeom>
          <a:noFill/>
          <a:ln>
            <a:noFill/>
          </a:ln>
        </p:spPr>
        <p:txBody>
          <a:bodyPr spcFirstLastPara="1" wrap="square" lIns="91425" tIns="45700" rIns="91425" bIns="45700" anchor="ctr" anchorCtr="0">
            <a:noAutofit/>
          </a:bodyPr>
          <a:lstStyle/>
          <a:p>
            <a:pPr marL="0" lvl="0" indent="0" algn="r" rtl="0">
              <a:spcBef>
                <a:spcPts val="0"/>
              </a:spcBef>
              <a:spcAft>
                <a:spcPts val="0"/>
              </a:spcAft>
              <a:buNone/>
            </a:pPr>
            <a:r>
              <a:rPr lang="it-IT" sz="1200">
                <a:solidFill>
                  <a:schemeClr val="lt1"/>
                </a:solidFill>
              </a:rPr>
              <a:t>Elaborazioni su dati ISTAT, Rfl e BES 2021</a:t>
            </a:r>
            <a:endParaRPr sz="1200" b="0" i="0" u="none" strike="noStrike" cap="none">
              <a:solidFill>
                <a:srgbClr val="FFFFFF"/>
              </a:solidFill>
              <a:latin typeface="Calibri"/>
              <a:ea typeface="Calibri"/>
              <a:cs typeface="Calibri"/>
              <a:sym typeface="Calibri"/>
            </a:endParaRPr>
          </a:p>
        </p:txBody>
      </p:sp>
      <p:sp>
        <p:nvSpPr>
          <p:cNvPr id="686" name="Google Shape;686;p37">
            <a:extLst>
              <a:ext uri="{FF2B5EF4-FFF2-40B4-BE49-F238E27FC236}">
                <a16:creationId xmlns:a16="http://schemas.microsoft.com/office/drawing/2014/main" id="{B1553016-A231-E25B-D808-5E593FB38BAC}"/>
              </a:ext>
            </a:extLst>
          </p:cNvPr>
          <p:cNvSpPr txBox="1">
            <a:spLocks noGrp="1"/>
          </p:cNvSpPr>
          <p:nvPr>
            <p:ph type="body" idx="1"/>
          </p:nvPr>
        </p:nvSpPr>
        <p:spPr>
          <a:xfrm>
            <a:off x="365223" y="1342605"/>
            <a:ext cx="11190039" cy="2917896"/>
          </a:xfrm>
          <a:prstGeom prst="rect">
            <a:avLst/>
          </a:prstGeom>
          <a:noFill/>
          <a:ln>
            <a:noFill/>
          </a:ln>
        </p:spPr>
        <p:txBody>
          <a:bodyPr spcFirstLastPara="1" wrap="square" lIns="91425" tIns="45700" rIns="91425" bIns="45700" anchor="t" anchorCtr="0">
            <a:noAutofit/>
          </a:bodyPr>
          <a:lstStyle/>
          <a:p>
            <a:pPr marL="285750" lvl="0" indent="-285750" algn="just" rtl="0">
              <a:lnSpc>
                <a:spcPct val="114000"/>
              </a:lnSpc>
              <a:spcBef>
                <a:spcPts val="0"/>
              </a:spcBef>
              <a:spcAft>
                <a:spcPts val="0"/>
              </a:spcAft>
              <a:buClr>
                <a:srgbClr val="3264AA"/>
              </a:buClr>
              <a:buSzPts val="1400"/>
              <a:buFont typeface="Wingdings" panose="05000000000000000000" pitchFamily="2" charset="2"/>
              <a:buChar char="§"/>
            </a:pPr>
            <a:r>
              <a:rPr lang="it-IT" sz="2000" dirty="0"/>
              <a:t>In rapporto all’occupazione complessiva, nel 2022 i lavoratori con contratto part-time rappresentano il 16,7%, in riduzione rispetto alla stima degli anni scorsi. </a:t>
            </a:r>
            <a:r>
              <a:rPr lang="it-IT" sz="2000" b="1" dirty="0"/>
              <a:t>Tra i generi, l’incidenza del part-time varia dal 6,5% tra gli uomini al 29,2% tra le donne</a:t>
            </a:r>
            <a:r>
              <a:rPr lang="it-IT" sz="2000" dirty="0"/>
              <a:t>. In entrambi i casi nell’ultimo quadriennio si è rilevata una leggera diminuzione (nel medio-lungo periodo, la serie storica della precedente Rilevazione ISTAT, non più confrontabile con le nuove stime, indicava una significativa crescita del part-time a seguito della crisi del 2008/2009).</a:t>
            </a:r>
            <a:endParaRPr sz="2000" dirty="0"/>
          </a:p>
        </p:txBody>
      </p:sp>
    </p:spTree>
    <p:extLst>
      <p:ext uri="{BB962C8B-B14F-4D97-AF65-F5344CB8AC3E}">
        <p14:creationId xmlns:p14="http://schemas.microsoft.com/office/powerpoint/2010/main" val="128183218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olo 3">
            <a:extLst>
              <a:ext uri="{FF2B5EF4-FFF2-40B4-BE49-F238E27FC236}">
                <a16:creationId xmlns:a16="http://schemas.microsoft.com/office/drawing/2014/main" id="{75A18DF7-F053-CEBD-F63B-3F1F2F6E6717}"/>
              </a:ext>
            </a:extLst>
          </p:cNvPr>
          <p:cNvSpPr>
            <a:spLocks noGrp="1"/>
          </p:cNvSpPr>
          <p:nvPr>
            <p:ph type="title"/>
          </p:nvPr>
        </p:nvSpPr>
        <p:spPr/>
        <p:txBody>
          <a:bodyPr/>
          <a:lstStyle/>
          <a:p>
            <a:r>
              <a:rPr lang="it-IT" dirty="0"/>
              <a:t>PARLEREMO DI:</a:t>
            </a:r>
          </a:p>
        </p:txBody>
      </p:sp>
      <p:sp>
        <p:nvSpPr>
          <p:cNvPr id="5" name="Segnaposto testo 4">
            <a:extLst>
              <a:ext uri="{FF2B5EF4-FFF2-40B4-BE49-F238E27FC236}">
                <a16:creationId xmlns:a16="http://schemas.microsoft.com/office/drawing/2014/main" id="{4C39FD3E-759E-B225-005C-1DDAFA4B22E6}"/>
              </a:ext>
            </a:extLst>
          </p:cNvPr>
          <p:cNvSpPr>
            <a:spLocks noGrp="1"/>
          </p:cNvSpPr>
          <p:nvPr>
            <p:ph type="body" idx="1"/>
          </p:nvPr>
        </p:nvSpPr>
        <p:spPr/>
        <p:txBody>
          <a:bodyPr>
            <a:normAutofit/>
          </a:bodyPr>
          <a:lstStyle/>
          <a:p>
            <a:pPr marL="628650" indent="-514350">
              <a:buAutoNum type="arabicPeriod"/>
            </a:pPr>
            <a:r>
              <a:rPr lang="it-IT" dirty="0"/>
              <a:t>La ripresa post-pandemia nei dati sull’occupazione </a:t>
            </a:r>
            <a:r>
              <a:rPr lang="it-IT" dirty="0" err="1"/>
              <a:t>provinciaale</a:t>
            </a:r>
            <a:r>
              <a:rPr lang="it-IT" dirty="0"/>
              <a:t> secondo le stime Istat (2018-2022) – dati per genere</a:t>
            </a:r>
          </a:p>
          <a:p>
            <a:pPr marL="628650" indent="-514350">
              <a:buAutoNum type="arabicPeriod"/>
            </a:pPr>
            <a:r>
              <a:rPr lang="it-IT" dirty="0"/>
              <a:t>Regime orario e titolo di studio tra gli occupati regionali nei dati Istat (2018-2022)</a:t>
            </a:r>
          </a:p>
          <a:p>
            <a:pPr marL="628650" indent="-514350">
              <a:buFont typeface="Arial" panose="020B0604020202020204" pitchFamily="34" charset="0"/>
              <a:buAutoNum type="arabicPeriod"/>
            </a:pPr>
            <a:r>
              <a:rPr lang="it-IT" dirty="0"/>
              <a:t>Attivazioni, cessazioni e saldo delle posizioni di lavoro dipendente per genere fino al III trimestre 2023 – dati per genere</a:t>
            </a:r>
          </a:p>
          <a:p>
            <a:pPr marL="628650" indent="-514350">
              <a:buAutoNum type="arabicPeriod"/>
            </a:pPr>
            <a:r>
              <a:rPr lang="it-IT" dirty="0"/>
              <a:t>La profilazione qualitativa GOL: alcune caratteristiche dell’utenza per genere (07/22-01/24)</a:t>
            </a:r>
          </a:p>
          <a:p>
            <a:pPr marL="114300" indent="0">
              <a:buNone/>
            </a:pPr>
            <a:endParaRPr lang="it-IT" dirty="0"/>
          </a:p>
          <a:p>
            <a:endParaRPr lang="it-IT" dirty="0"/>
          </a:p>
        </p:txBody>
      </p:sp>
    </p:spTree>
    <p:extLst>
      <p:ext uri="{BB962C8B-B14F-4D97-AF65-F5344CB8AC3E}">
        <p14:creationId xmlns:p14="http://schemas.microsoft.com/office/powerpoint/2010/main" val="15282798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677">
          <a:extLst>
            <a:ext uri="{FF2B5EF4-FFF2-40B4-BE49-F238E27FC236}">
              <a16:creationId xmlns:a16="http://schemas.microsoft.com/office/drawing/2014/main" id="{166A0539-0B3E-BA12-4B4F-84800F94C3D8}"/>
            </a:ext>
          </a:extLst>
        </p:cNvPr>
        <p:cNvGrpSpPr/>
        <p:nvPr/>
      </p:nvGrpSpPr>
      <p:grpSpPr>
        <a:xfrm>
          <a:off x="0" y="0"/>
          <a:ext cx="0" cy="0"/>
          <a:chOff x="0" y="0"/>
          <a:chExt cx="0" cy="0"/>
        </a:xfrm>
      </p:grpSpPr>
      <p:sp>
        <p:nvSpPr>
          <p:cNvPr id="678" name="Google Shape;678;p37">
            <a:extLst>
              <a:ext uri="{FF2B5EF4-FFF2-40B4-BE49-F238E27FC236}">
                <a16:creationId xmlns:a16="http://schemas.microsoft.com/office/drawing/2014/main" id="{6E33E278-B876-38BD-28C4-9FCAD58C3F18}"/>
              </a:ext>
            </a:extLst>
          </p:cNvPr>
          <p:cNvSpPr txBox="1">
            <a:spLocks noGrp="1"/>
          </p:cNvSpPr>
          <p:nvPr>
            <p:ph type="title"/>
          </p:nvPr>
        </p:nvSpPr>
        <p:spPr>
          <a:xfrm>
            <a:off x="367393" y="286203"/>
            <a:ext cx="11487149" cy="598261"/>
          </a:xfrm>
          <a:prstGeom prst="rect">
            <a:avLst/>
          </a:prstGeom>
          <a:noFill/>
          <a:ln>
            <a:noFill/>
          </a:ln>
        </p:spPr>
        <p:txBody>
          <a:bodyPr spcFirstLastPara="1" wrap="square" lIns="91425" tIns="45700" rIns="91425" bIns="45700" anchor="ctr" anchorCtr="0">
            <a:normAutofit fontScale="90000"/>
          </a:bodyPr>
          <a:lstStyle/>
          <a:p>
            <a:pPr marL="0" lvl="0" indent="0" algn="l" rtl="0">
              <a:lnSpc>
                <a:spcPct val="90000"/>
              </a:lnSpc>
              <a:spcBef>
                <a:spcPts val="0"/>
              </a:spcBef>
              <a:spcAft>
                <a:spcPts val="0"/>
              </a:spcAft>
              <a:buClr>
                <a:srgbClr val="3264AA"/>
              </a:buClr>
              <a:buSzPct val="100000"/>
              <a:buFont typeface="Calibri"/>
              <a:buNone/>
            </a:pPr>
            <a:r>
              <a:rPr lang="it-IT" dirty="0">
                <a:latin typeface="Calibri Light" panose="020F0302020204030204" pitchFamily="34" charset="0"/>
                <a:cs typeface="Calibri Light" panose="020F0302020204030204" pitchFamily="34" charset="0"/>
              </a:rPr>
              <a:t>Part-time e part-time involontario per genere in Emilia-Romagna</a:t>
            </a:r>
            <a:br>
              <a:rPr lang="it-IT" dirty="0"/>
            </a:br>
            <a:r>
              <a:rPr lang="it-IT" sz="3100" b="0" dirty="0">
                <a:latin typeface="Calibri Light" panose="020F0302020204030204" pitchFamily="34" charset="0"/>
                <a:cs typeface="Calibri Light" panose="020F0302020204030204" pitchFamily="34" charset="0"/>
              </a:rPr>
              <a:t>quota percentuale sull’occupazione – periodo 2019-2022</a:t>
            </a:r>
            <a:endParaRPr dirty="0">
              <a:latin typeface="Calibri Light" panose="020F0302020204030204" pitchFamily="34" charset="0"/>
              <a:cs typeface="Calibri Light" panose="020F0302020204030204" pitchFamily="34" charset="0"/>
            </a:endParaRPr>
          </a:p>
        </p:txBody>
      </p:sp>
      <p:sp>
        <p:nvSpPr>
          <p:cNvPr id="679" name="Google Shape;679;p37">
            <a:extLst>
              <a:ext uri="{FF2B5EF4-FFF2-40B4-BE49-F238E27FC236}">
                <a16:creationId xmlns:a16="http://schemas.microsoft.com/office/drawing/2014/main" id="{FE5B9A0F-E50A-7D0A-FF00-E1051463BE65}"/>
              </a:ext>
            </a:extLst>
          </p:cNvPr>
          <p:cNvSpPr txBox="1">
            <a:spLocks noGrp="1"/>
          </p:cNvSpPr>
          <p:nvPr>
            <p:ph type="sldNum" idx="12"/>
          </p:nvPr>
        </p:nvSpPr>
        <p:spPr>
          <a:xfrm>
            <a:off x="10622164" y="6212235"/>
            <a:ext cx="1232377" cy="252000"/>
          </a:xfrm>
          <a:prstGeom prst="rect">
            <a:avLst/>
          </a:prstGeom>
          <a:noFill/>
          <a:ln>
            <a:noFill/>
          </a:ln>
        </p:spPr>
        <p:txBody>
          <a:bodyPr spcFirstLastPara="1" wrap="square" lIns="91425" tIns="45700" rIns="91425" bIns="45700" anchor="ctr" anchorCtr="0">
            <a:noAutofit/>
          </a:bodyPr>
          <a:lstStyle/>
          <a:p>
            <a:pPr marL="0" marR="0" lvl="0" indent="0" algn="r" rtl="0">
              <a:lnSpc>
                <a:spcPct val="100000"/>
              </a:lnSpc>
              <a:spcBef>
                <a:spcPts val="0"/>
              </a:spcBef>
              <a:spcAft>
                <a:spcPts val="0"/>
              </a:spcAft>
              <a:buClr>
                <a:srgbClr val="FFFFFF"/>
              </a:buClr>
              <a:buSzPts val="1200"/>
              <a:buFont typeface="Calibri"/>
              <a:buNone/>
            </a:pPr>
            <a:fld id="{00000000-1234-1234-1234-123412341234}" type="slidenum">
              <a:rPr lang="it-IT" sz="1200" b="0" i="0" u="none" strike="noStrike" cap="none">
                <a:solidFill>
                  <a:srgbClr val="FFFFFF"/>
                </a:solidFill>
                <a:latin typeface="Calibri"/>
                <a:ea typeface="Calibri"/>
                <a:cs typeface="Calibri"/>
                <a:sym typeface="Calibri"/>
              </a:rPr>
              <a:t>20</a:t>
            </a:fld>
            <a:endParaRPr sz="1200" b="0" i="0" u="none" strike="noStrike" cap="none">
              <a:solidFill>
                <a:srgbClr val="FFFFFF"/>
              </a:solidFill>
              <a:latin typeface="Calibri"/>
              <a:ea typeface="Calibri"/>
              <a:cs typeface="Calibri"/>
              <a:sym typeface="Calibri"/>
            </a:endParaRPr>
          </a:p>
        </p:txBody>
      </p:sp>
      <p:sp>
        <p:nvSpPr>
          <p:cNvPr id="680" name="Google Shape;680;p37">
            <a:extLst>
              <a:ext uri="{FF2B5EF4-FFF2-40B4-BE49-F238E27FC236}">
                <a16:creationId xmlns:a16="http://schemas.microsoft.com/office/drawing/2014/main" id="{EE8E0EDA-ADD2-27B5-0CF8-27CA2077D84A}"/>
              </a:ext>
            </a:extLst>
          </p:cNvPr>
          <p:cNvSpPr txBox="1">
            <a:spLocks noGrp="1"/>
          </p:cNvSpPr>
          <p:nvPr>
            <p:ph type="ftr" idx="4294967295"/>
          </p:nvPr>
        </p:nvSpPr>
        <p:spPr>
          <a:xfrm>
            <a:off x="6467302" y="6216514"/>
            <a:ext cx="4086424" cy="252000"/>
          </a:xfrm>
          <a:prstGeom prst="rect">
            <a:avLst/>
          </a:prstGeom>
          <a:noFill/>
          <a:ln>
            <a:noFill/>
          </a:ln>
        </p:spPr>
        <p:txBody>
          <a:bodyPr spcFirstLastPara="1" wrap="square" lIns="91425" tIns="45700" rIns="91425" bIns="45700" anchor="ctr" anchorCtr="0">
            <a:noAutofit/>
          </a:bodyPr>
          <a:lstStyle/>
          <a:p>
            <a:pPr marL="0" lvl="0" indent="0" algn="r" rtl="0">
              <a:spcBef>
                <a:spcPts val="0"/>
              </a:spcBef>
              <a:spcAft>
                <a:spcPts val="0"/>
              </a:spcAft>
              <a:buNone/>
            </a:pPr>
            <a:r>
              <a:rPr lang="it-IT" sz="1200">
                <a:solidFill>
                  <a:schemeClr val="lt1"/>
                </a:solidFill>
              </a:rPr>
              <a:t>Elaborazioni su dati ISTAT, Rfl e BES 2021</a:t>
            </a:r>
            <a:endParaRPr sz="1200" b="0" i="0" u="none" strike="noStrike" cap="none">
              <a:solidFill>
                <a:srgbClr val="FFFFFF"/>
              </a:solidFill>
              <a:latin typeface="Calibri"/>
              <a:ea typeface="Calibri"/>
              <a:cs typeface="Calibri"/>
              <a:sym typeface="Calibri"/>
            </a:endParaRPr>
          </a:p>
        </p:txBody>
      </p:sp>
      <p:sp>
        <p:nvSpPr>
          <p:cNvPr id="683" name="Google Shape;683;p37">
            <a:extLst>
              <a:ext uri="{FF2B5EF4-FFF2-40B4-BE49-F238E27FC236}">
                <a16:creationId xmlns:a16="http://schemas.microsoft.com/office/drawing/2014/main" id="{36ACE2DE-850D-326F-25BF-BEB4ED25AEBB}"/>
              </a:ext>
            </a:extLst>
          </p:cNvPr>
          <p:cNvSpPr txBox="1"/>
          <p:nvPr/>
        </p:nvSpPr>
        <p:spPr>
          <a:xfrm rot="16200000">
            <a:off x="461429" y="3900953"/>
            <a:ext cx="2420102" cy="400110"/>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it-IT" sz="2000" b="1" dirty="0">
                <a:solidFill>
                  <a:schemeClr val="dk1"/>
                </a:solidFill>
                <a:latin typeface="Calibri"/>
                <a:ea typeface="Calibri"/>
                <a:cs typeface="Calibri"/>
                <a:sym typeface="Calibri"/>
              </a:rPr>
              <a:t>PART-TIME</a:t>
            </a:r>
            <a:endParaRPr dirty="0"/>
          </a:p>
        </p:txBody>
      </p:sp>
      <p:pic>
        <p:nvPicPr>
          <p:cNvPr id="2" name="Immagine 1">
            <a:extLst>
              <a:ext uri="{FF2B5EF4-FFF2-40B4-BE49-F238E27FC236}">
                <a16:creationId xmlns:a16="http://schemas.microsoft.com/office/drawing/2014/main" id="{E2053668-B592-3E02-489E-8D303C967AFA}"/>
              </a:ext>
            </a:extLst>
          </p:cNvPr>
          <p:cNvPicPr>
            <a:picLocks noChangeAspect="1"/>
          </p:cNvPicPr>
          <p:nvPr/>
        </p:nvPicPr>
        <p:blipFill>
          <a:blip r:embed="rId3"/>
          <a:stretch>
            <a:fillRect/>
          </a:stretch>
        </p:blipFill>
        <p:spPr>
          <a:xfrm>
            <a:off x="2431702" y="1528340"/>
            <a:ext cx="7646794" cy="3801320"/>
          </a:xfrm>
          <a:prstGeom prst="rect">
            <a:avLst/>
          </a:prstGeom>
        </p:spPr>
      </p:pic>
    </p:spTree>
    <p:extLst>
      <p:ext uri="{BB962C8B-B14F-4D97-AF65-F5344CB8AC3E}">
        <p14:creationId xmlns:p14="http://schemas.microsoft.com/office/powerpoint/2010/main" val="60839190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677"/>
        <p:cNvGrpSpPr/>
        <p:nvPr/>
      </p:nvGrpSpPr>
      <p:grpSpPr>
        <a:xfrm>
          <a:off x="0" y="0"/>
          <a:ext cx="0" cy="0"/>
          <a:chOff x="0" y="0"/>
          <a:chExt cx="0" cy="0"/>
        </a:xfrm>
      </p:grpSpPr>
      <p:sp>
        <p:nvSpPr>
          <p:cNvPr id="678" name="Google Shape;678;p37"/>
          <p:cNvSpPr txBox="1">
            <a:spLocks noGrp="1"/>
          </p:cNvSpPr>
          <p:nvPr>
            <p:ph type="title"/>
          </p:nvPr>
        </p:nvSpPr>
        <p:spPr>
          <a:xfrm>
            <a:off x="367393" y="286203"/>
            <a:ext cx="11487149" cy="598261"/>
          </a:xfrm>
          <a:prstGeom prst="rect">
            <a:avLst/>
          </a:prstGeom>
          <a:noFill/>
          <a:ln>
            <a:noFill/>
          </a:ln>
        </p:spPr>
        <p:txBody>
          <a:bodyPr spcFirstLastPara="1" wrap="square" lIns="91425" tIns="45700" rIns="91425" bIns="45700" anchor="ctr" anchorCtr="0">
            <a:normAutofit fontScale="90000"/>
          </a:bodyPr>
          <a:lstStyle/>
          <a:p>
            <a:pPr marL="0" lvl="0" indent="0" algn="l" rtl="0">
              <a:lnSpc>
                <a:spcPct val="90000"/>
              </a:lnSpc>
              <a:spcBef>
                <a:spcPts val="0"/>
              </a:spcBef>
              <a:spcAft>
                <a:spcPts val="0"/>
              </a:spcAft>
              <a:buClr>
                <a:srgbClr val="3264AA"/>
              </a:buClr>
              <a:buSzPct val="100000"/>
              <a:buFont typeface="Calibri"/>
              <a:buNone/>
            </a:pPr>
            <a:r>
              <a:rPr lang="it-IT" dirty="0">
                <a:latin typeface="Calibri Light" panose="020F0302020204030204" pitchFamily="34" charset="0"/>
                <a:cs typeface="Calibri Light" panose="020F0302020204030204" pitchFamily="34" charset="0"/>
              </a:rPr>
              <a:t>Part-time e part-time involontario per genere in Emilia-Romagna</a:t>
            </a:r>
            <a:br>
              <a:rPr lang="it-IT" dirty="0"/>
            </a:br>
            <a:r>
              <a:rPr lang="it-IT" sz="3100" b="0" dirty="0">
                <a:latin typeface="Calibri Light" panose="020F0302020204030204" pitchFamily="34" charset="0"/>
                <a:cs typeface="Calibri Light" panose="020F0302020204030204" pitchFamily="34" charset="0"/>
              </a:rPr>
              <a:t>quota percentuale sull’occupazione – periodo 2019-2022</a:t>
            </a:r>
            <a:endParaRPr dirty="0">
              <a:latin typeface="Calibri Light" panose="020F0302020204030204" pitchFamily="34" charset="0"/>
              <a:cs typeface="Calibri Light" panose="020F0302020204030204" pitchFamily="34" charset="0"/>
            </a:endParaRPr>
          </a:p>
        </p:txBody>
      </p:sp>
      <p:sp>
        <p:nvSpPr>
          <p:cNvPr id="679" name="Google Shape;679;p37"/>
          <p:cNvSpPr txBox="1">
            <a:spLocks noGrp="1"/>
          </p:cNvSpPr>
          <p:nvPr>
            <p:ph type="sldNum" idx="12"/>
          </p:nvPr>
        </p:nvSpPr>
        <p:spPr>
          <a:xfrm>
            <a:off x="10622164" y="6212235"/>
            <a:ext cx="1232377" cy="252000"/>
          </a:xfrm>
          <a:prstGeom prst="rect">
            <a:avLst/>
          </a:prstGeom>
          <a:noFill/>
          <a:ln>
            <a:noFill/>
          </a:ln>
        </p:spPr>
        <p:txBody>
          <a:bodyPr spcFirstLastPara="1" wrap="square" lIns="91425" tIns="45700" rIns="91425" bIns="45700" anchor="ctr" anchorCtr="0">
            <a:noAutofit/>
          </a:bodyPr>
          <a:lstStyle/>
          <a:p>
            <a:pPr marL="0" marR="0" lvl="0" indent="0" algn="r" rtl="0">
              <a:lnSpc>
                <a:spcPct val="100000"/>
              </a:lnSpc>
              <a:spcBef>
                <a:spcPts val="0"/>
              </a:spcBef>
              <a:spcAft>
                <a:spcPts val="0"/>
              </a:spcAft>
              <a:buClr>
                <a:srgbClr val="FFFFFF"/>
              </a:buClr>
              <a:buSzPts val="1200"/>
              <a:buFont typeface="Calibri"/>
              <a:buNone/>
            </a:pPr>
            <a:fld id="{00000000-1234-1234-1234-123412341234}" type="slidenum">
              <a:rPr lang="it-IT" sz="1200" b="0" i="0" u="none" strike="noStrike" cap="none">
                <a:solidFill>
                  <a:srgbClr val="FFFFFF"/>
                </a:solidFill>
                <a:latin typeface="Calibri"/>
                <a:ea typeface="Calibri"/>
                <a:cs typeface="Calibri"/>
                <a:sym typeface="Calibri"/>
              </a:rPr>
              <a:t>21</a:t>
            </a:fld>
            <a:endParaRPr sz="1200" b="0" i="0" u="none" strike="noStrike" cap="none">
              <a:solidFill>
                <a:srgbClr val="FFFFFF"/>
              </a:solidFill>
              <a:latin typeface="Calibri"/>
              <a:ea typeface="Calibri"/>
              <a:cs typeface="Calibri"/>
              <a:sym typeface="Calibri"/>
            </a:endParaRPr>
          </a:p>
        </p:txBody>
      </p:sp>
      <p:sp>
        <p:nvSpPr>
          <p:cNvPr id="680" name="Google Shape;680;p37"/>
          <p:cNvSpPr txBox="1">
            <a:spLocks noGrp="1"/>
          </p:cNvSpPr>
          <p:nvPr>
            <p:ph type="ftr" idx="4294967295"/>
          </p:nvPr>
        </p:nvSpPr>
        <p:spPr>
          <a:xfrm>
            <a:off x="6467302" y="6216514"/>
            <a:ext cx="4086424" cy="252000"/>
          </a:xfrm>
          <a:prstGeom prst="rect">
            <a:avLst/>
          </a:prstGeom>
          <a:noFill/>
          <a:ln>
            <a:noFill/>
          </a:ln>
        </p:spPr>
        <p:txBody>
          <a:bodyPr spcFirstLastPara="1" wrap="square" lIns="91425" tIns="45700" rIns="91425" bIns="45700" anchor="ctr" anchorCtr="0">
            <a:noAutofit/>
          </a:bodyPr>
          <a:lstStyle/>
          <a:p>
            <a:pPr marL="0" lvl="0" indent="0" algn="r" rtl="0">
              <a:spcBef>
                <a:spcPts val="0"/>
              </a:spcBef>
              <a:spcAft>
                <a:spcPts val="0"/>
              </a:spcAft>
              <a:buNone/>
            </a:pPr>
            <a:r>
              <a:rPr lang="it-IT" sz="1200">
                <a:solidFill>
                  <a:schemeClr val="lt1"/>
                </a:solidFill>
              </a:rPr>
              <a:t>Elaborazioni su dati ISTAT, Rfl e BES 2021</a:t>
            </a:r>
            <a:endParaRPr sz="1200" b="0" i="0" u="none" strike="noStrike" cap="none">
              <a:solidFill>
                <a:srgbClr val="FFFFFF"/>
              </a:solidFill>
              <a:latin typeface="Calibri"/>
              <a:ea typeface="Calibri"/>
              <a:cs typeface="Calibri"/>
              <a:sym typeface="Calibri"/>
            </a:endParaRPr>
          </a:p>
        </p:txBody>
      </p:sp>
      <p:sp>
        <p:nvSpPr>
          <p:cNvPr id="686" name="Google Shape;686;p37"/>
          <p:cNvSpPr txBox="1">
            <a:spLocks noGrp="1"/>
          </p:cNvSpPr>
          <p:nvPr>
            <p:ph type="body" idx="1"/>
          </p:nvPr>
        </p:nvSpPr>
        <p:spPr>
          <a:xfrm>
            <a:off x="607513" y="1935692"/>
            <a:ext cx="10976974" cy="3078435"/>
          </a:xfrm>
          <a:prstGeom prst="rect">
            <a:avLst/>
          </a:prstGeom>
          <a:noFill/>
          <a:ln>
            <a:noFill/>
          </a:ln>
        </p:spPr>
        <p:txBody>
          <a:bodyPr spcFirstLastPara="1" wrap="square" lIns="91425" tIns="45700" rIns="91425" bIns="45700" anchor="t" anchorCtr="0">
            <a:noAutofit/>
          </a:bodyPr>
          <a:lstStyle/>
          <a:p>
            <a:pPr marL="285750" indent="-285750" algn="just">
              <a:lnSpc>
                <a:spcPct val="114000"/>
              </a:lnSpc>
              <a:spcBef>
                <a:spcPts val="600"/>
              </a:spcBef>
              <a:buClr>
                <a:srgbClr val="3264AA"/>
              </a:buClr>
              <a:buSzPts val="1400"/>
              <a:buFont typeface="Wingdings" panose="05000000000000000000" pitchFamily="2" charset="2"/>
              <a:buChar char="§"/>
            </a:pPr>
            <a:r>
              <a:rPr lang="it-IT" sz="2000" dirty="0"/>
              <a:t>Nell’ambito del part-time, ISTAT individua la componente di </a:t>
            </a:r>
            <a:r>
              <a:rPr lang="it-IT" sz="2000" b="1" dirty="0"/>
              <a:t>part-time involontario </a:t>
            </a:r>
            <a:r>
              <a:rPr lang="it-IT" sz="2000" dirty="0"/>
              <a:t>sulla base degli occupati che dichiarano di svolgere un lavoro a tempo parziale perché non ne hanno trovato uno a tempo pieno. </a:t>
            </a:r>
            <a:r>
              <a:rPr lang="it-IT" sz="2000" b="1" dirty="0"/>
              <a:t>Tra tutti gli occupati in regione, quelli con part-time involontario rappresentano nel 2022 il 7,7%. Tale incidenza cresce fino al 12,9% tra le donne (a fronte di una quota pari al 3,5% tra gli uomini)</a:t>
            </a:r>
            <a:r>
              <a:rPr lang="it-IT" sz="2000" dirty="0"/>
              <a:t>. Anche in questo caso si osserva una leggera diminuzione dell’indicatore rispetto al 2021 e agli anni immediatamente precedenti, sia tra gli uomini che tra le donne</a:t>
            </a:r>
            <a:r>
              <a:rPr lang="it-IT" sz="1600" dirty="0"/>
              <a:t>. </a:t>
            </a:r>
            <a:endParaRPr sz="1600" dirty="0"/>
          </a:p>
        </p:txBody>
      </p:sp>
    </p:spTree>
    <p:extLst>
      <p:ext uri="{BB962C8B-B14F-4D97-AF65-F5344CB8AC3E}">
        <p14:creationId xmlns:p14="http://schemas.microsoft.com/office/powerpoint/2010/main" val="189835674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Shape 677"/>
        <p:cNvGrpSpPr/>
        <p:nvPr/>
      </p:nvGrpSpPr>
      <p:grpSpPr>
        <a:xfrm>
          <a:off x="0" y="0"/>
          <a:ext cx="0" cy="0"/>
          <a:chOff x="0" y="0"/>
          <a:chExt cx="0" cy="0"/>
        </a:xfrm>
      </p:grpSpPr>
      <p:sp>
        <p:nvSpPr>
          <p:cNvPr id="678" name="Google Shape;678;p37"/>
          <p:cNvSpPr txBox="1">
            <a:spLocks noGrp="1"/>
          </p:cNvSpPr>
          <p:nvPr>
            <p:ph type="title"/>
          </p:nvPr>
        </p:nvSpPr>
        <p:spPr>
          <a:xfrm>
            <a:off x="367393" y="286203"/>
            <a:ext cx="11487149" cy="598261"/>
          </a:xfrm>
          <a:prstGeom prst="rect">
            <a:avLst/>
          </a:prstGeom>
          <a:noFill/>
          <a:ln>
            <a:noFill/>
          </a:ln>
        </p:spPr>
        <p:txBody>
          <a:bodyPr spcFirstLastPara="1" wrap="square" lIns="91425" tIns="45700" rIns="91425" bIns="45700" anchor="ctr" anchorCtr="0">
            <a:normAutofit fontScale="90000"/>
          </a:bodyPr>
          <a:lstStyle/>
          <a:p>
            <a:pPr marL="0" lvl="0" indent="0" algn="l" rtl="0">
              <a:lnSpc>
                <a:spcPct val="90000"/>
              </a:lnSpc>
              <a:spcBef>
                <a:spcPts val="0"/>
              </a:spcBef>
              <a:spcAft>
                <a:spcPts val="0"/>
              </a:spcAft>
              <a:buClr>
                <a:srgbClr val="3264AA"/>
              </a:buClr>
              <a:buSzPct val="100000"/>
              <a:buFont typeface="Calibri"/>
              <a:buNone/>
            </a:pPr>
            <a:r>
              <a:rPr lang="it-IT" dirty="0">
                <a:latin typeface="Calibri Light" panose="020F0302020204030204" pitchFamily="34" charset="0"/>
                <a:cs typeface="Calibri Light" panose="020F0302020204030204" pitchFamily="34" charset="0"/>
              </a:rPr>
              <a:t>Part-time e part-time involontario per genere in Emilia-Romagna</a:t>
            </a:r>
            <a:br>
              <a:rPr lang="it-IT" dirty="0"/>
            </a:br>
            <a:r>
              <a:rPr lang="it-IT" sz="3100" b="0" dirty="0">
                <a:latin typeface="Calibri Light" panose="020F0302020204030204" pitchFamily="34" charset="0"/>
                <a:cs typeface="Calibri Light" panose="020F0302020204030204" pitchFamily="34" charset="0"/>
              </a:rPr>
              <a:t>quota percentuale sull’occupazione – periodo 2019-2022</a:t>
            </a:r>
            <a:endParaRPr dirty="0">
              <a:latin typeface="Calibri Light" panose="020F0302020204030204" pitchFamily="34" charset="0"/>
              <a:cs typeface="Calibri Light" panose="020F0302020204030204" pitchFamily="34" charset="0"/>
            </a:endParaRPr>
          </a:p>
        </p:txBody>
      </p:sp>
      <p:sp>
        <p:nvSpPr>
          <p:cNvPr id="679" name="Google Shape;679;p37"/>
          <p:cNvSpPr txBox="1">
            <a:spLocks noGrp="1"/>
          </p:cNvSpPr>
          <p:nvPr>
            <p:ph type="sldNum" idx="12"/>
          </p:nvPr>
        </p:nvSpPr>
        <p:spPr>
          <a:xfrm>
            <a:off x="10622164" y="6212235"/>
            <a:ext cx="1232377" cy="252000"/>
          </a:xfrm>
          <a:prstGeom prst="rect">
            <a:avLst/>
          </a:prstGeom>
          <a:noFill/>
          <a:ln>
            <a:noFill/>
          </a:ln>
        </p:spPr>
        <p:txBody>
          <a:bodyPr spcFirstLastPara="1" wrap="square" lIns="91425" tIns="45700" rIns="91425" bIns="45700" anchor="ctr" anchorCtr="0">
            <a:noAutofit/>
          </a:bodyPr>
          <a:lstStyle/>
          <a:p>
            <a:pPr marL="0" marR="0" lvl="0" indent="0" algn="r" rtl="0">
              <a:lnSpc>
                <a:spcPct val="100000"/>
              </a:lnSpc>
              <a:spcBef>
                <a:spcPts val="0"/>
              </a:spcBef>
              <a:spcAft>
                <a:spcPts val="0"/>
              </a:spcAft>
              <a:buClr>
                <a:srgbClr val="FFFFFF"/>
              </a:buClr>
              <a:buSzPts val="1200"/>
              <a:buFont typeface="Calibri"/>
              <a:buNone/>
            </a:pPr>
            <a:fld id="{00000000-1234-1234-1234-123412341234}" type="slidenum">
              <a:rPr lang="it-IT" sz="1200" b="0" i="0" u="none" strike="noStrike" cap="none">
                <a:solidFill>
                  <a:srgbClr val="FFFFFF"/>
                </a:solidFill>
                <a:latin typeface="Calibri"/>
                <a:ea typeface="Calibri"/>
                <a:cs typeface="Calibri"/>
                <a:sym typeface="Calibri"/>
              </a:rPr>
              <a:t>22</a:t>
            </a:fld>
            <a:endParaRPr sz="1200" b="0" i="0" u="none" strike="noStrike" cap="none">
              <a:solidFill>
                <a:srgbClr val="FFFFFF"/>
              </a:solidFill>
              <a:latin typeface="Calibri"/>
              <a:ea typeface="Calibri"/>
              <a:cs typeface="Calibri"/>
              <a:sym typeface="Calibri"/>
            </a:endParaRPr>
          </a:p>
        </p:txBody>
      </p:sp>
      <p:sp>
        <p:nvSpPr>
          <p:cNvPr id="680" name="Google Shape;680;p37"/>
          <p:cNvSpPr txBox="1">
            <a:spLocks noGrp="1"/>
          </p:cNvSpPr>
          <p:nvPr>
            <p:ph type="ftr" idx="4294967295"/>
          </p:nvPr>
        </p:nvSpPr>
        <p:spPr>
          <a:xfrm>
            <a:off x="6467302" y="6216514"/>
            <a:ext cx="4086424" cy="252000"/>
          </a:xfrm>
          <a:prstGeom prst="rect">
            <a:avLst/>
          </a:prstGeom>
          <a:noFill/>
          <a:ln>
            <a:noFill/>
          </a:ln>
        </p:spPr>
        <p:txBody>
          <a:bodyPr spcFirstLastPara="1" wrap="square" lIns="91425" tIns="45700" rIns="91425" bIns="45700" anchor="ctr" anchorCtr="0">
            <a:noAutofit/>
          </a:bodyPr>
          <a:lstStyle/>
          <a:p>
            <a:pPr marL="0" lvl="0" indent="0" algn="r" rtl="0">
              <a:spcBef>
                <a:spcPts val="0"/>
              </a:spcBef>
              <a:spcAft>
                <a:spcPts val="0"/>
              </a:spcAft>
              <a:buNone/>
            </a:pPr>
            <a:r>
              <a:rPr lang="it-IT" sz="1200">
                <a:solidFill>
                  <a:schemeClr val="lt1"/>
                </a:solidFill>
              </a:rPr>
              <a:t>Elaborazioni su dati ISTAT, Rfl e BES 2021</a:t>
            </a:r>
            <a:endParaRPr sz="1200" b="0" i="0" u="none" strike="noStrike" cap="none">
              <a:solidFill>
                <a:srgbClr val="FFFFFF"/>
              </a:solidFill>
              <a:latin typeface="Calibri"/>
              <a:ea typeface="Calibri"/>
              <a:cs typeface="Calibri"/>
              <a:sym typeface="Calibri"/>
            </a:endParaRPr>
          </a:p>
        </p:txBody>
      </p:sp>
      <p:sp>
        <p:nvSpPr>
          <p:cNvPr id="684" name="Google Shape;684;p37"/>
          <p:cNvSpPr txBox="1"/>
          <p:nvPr/>
        </p:nvSpPr>
        <p:spPr>
          <a:xfrm rot="16200000">
            <a:off x="502198" y="2949288"/>
            <a:ext cx="2340085" cy="707886"/>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it-IT" sz="2000" b="1" dirty="0">
                <a:solidFill>
                  <a:schemeClr val="dk1"/>
                </a:solidFill>
                <a:latin typeface="Calibri"/>
                <a:ea typeface="Calibri"/>
                <a:cs typeface="Calibri"/>
                <a:sym typeface="Calibri"/>
              </a:rPr>
              <a:t>PART-TIME </a:t>
            </a:r>
            <a:endParaRPr dirty="0"/>
          </a:p>
          <a:p>
            <a:pPr marL="0" marR="0" lvl="0" indent="0" algn="ctr" rtl="0">
              <a:spcBef>
                <a:spcPts val="0"/>
              </a:spcBef>
              <a:spcAft>
                <a:spcPts val="0"/>
              </a:spcAft>
              <a:buNone/>
            </a:pPr>
            <a:r>
              <a:rPr lang="it-IT" sz="2000" b="1" dirty="0">
                <a:solidFill>
                  <a:schemeClr val="dk1"/>
                </a:solidFill>
                <a:latin typeface="Calibri"/>
                <a:ea typeface="Calibri"/>
                <a:cs typeface="Calibri"/>
                <a:sym typeface="Calibri"/>
              </a:rPr>
              <a:t>INVOLONTARIO</a:t>
            </a:r>
            <a:endParaRPr dirty="0"/>
          </a:p>
        </p:txBody>
      </p:sp>
      <p:pic>
        <p:nvPicPr>
          <p:cNvPr id="3" name="Immagine 2"/>
          <p:cNvPicPr>
            <a:picLocks noChangeAspect="1"/>
          </p:cNvPicPr>
          <p:nvPr/>
        </p:nvPicPr>
        <p:blipFill>
          <a:blip r:embed="rId3"/>
          <a:stretch>
            <a:fillRect/>
          </a:stretch>
        </p:blipFill>
        <p:spPr>
          <a:xfrm>
            <a:off x="2301072" y="1539911"/>
            <a:ext cx="8068827" cy="4016877"/>
          </a:xfrm>
          <a:prstGeom prst="rect">
            <a:avLst/>
          </a:prstGeom>
        </p:spPr>
      </p:pic>
    </p:spTree>
    <p:extLst>
      <p:ext uri="{BB962C8B-B14F-4D97-AF65-F5344CB8AC3E}">
        <p14:creationId xmlns:p14="http://schemas.microsoft.com/office/powerpoint/2010/main" val="337930712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Shape 265"/>
        <p:cNvGrpSpPr/>
        <p:nvPr/>
      </p:nvGrpSpPr>
      <p:grpSpPr>
        <a:xfrm>
          <a:off x="0" y="0"/>
          <a:ext cx="0" cy="0"/>
          <a:chOff x="0" y="0"/>
          <a:chExt cx="0" cy="0"/>
        </a:xfrm>
      </p:grpSpPr>
      <p:sp>
        <p:nvSpPr>
          <p:cNvPr id="266" name="Google Shape;266;p10"/>
          <p:cNvSpPr txBox="1">
            <a:spLocks noGrp="1"/>
          </p:cNvSpPr>
          <p:nvPr>
            <p:ph type="title"/>
          </p:nvPr>
        </p:nvSpPr>
        <p:spPr>
          <a:xfrm>
            <a:off x="512287" y="170823"/>
            <a:ext cx="11342254" cy="753626"/>
          </a:xfrm>
          <a:prstGeom prst="rect">
            <a:avLst/>
          </a:prstGeom>
          <a:noFill/>
          <a:ln>
            <a:noFill/>
          </a:ln>
        </p:spPr>
        <p:txBody>
          <a:bodyPr spcFirstLastPara="1" wrap="square" lIns="91425" tIns="45700" rIns="91425" bIns="45700" anchor="ctr" anchorCtr="0">
            <a:normAutofit fontScale="90000"/>
          </a:bodyPr>
          <a:lstStyle/>
          <a:p>
            <a:pPr marL="0" lvl="0" indent="0" algn="l" rtl="0">
              <a:lnSpc>
                <a:spcPct val="90000"/>
              </a:lnSpc>
              <a:spcBef>
                <a:spcPts val="0"/>
              </a:spcBef>
              <a:spcAft>
                <a:spcPts val="0"/>
              </a:spcAft>
              <a:buClr>
                <a:srgbClr val="3264AA"/>
              </a:buClr>
              <a:buSzPct val="100000"/>
              <a:buFont typeface="Calibri"/>
              <a:buNone/>
            </a:pPr>
            <a:r>
              <a:rPr lang="it-IT" dirty="0">
                <a:latin typeface="Calibri Light" panose="020F0302020204030204" pitchFamily="34" charset="0"/>
                <a:cs typeface="Calibri Light" panose="020F0302020204030204" pitchFamily="34" charset="0"/>
              </a:rPr>
              <a:t>Istruzione e lavoro - </a:t>
            </a:r>
            <a:r>
              <a:rPr lang="it-IT" b="0" dirty="0">
                <a:latin typeface="Calibri Light" panose="020F0302020204030204" pitchFamily="34" charset="0"/>
                <a:cs typeface="Calibri Light" panose="020F0302020204030204" pitchFamily="34" charset="0"/>
              </a:rPr>
              <a:t>Anno 2022 | Tassi di occupazione e disoccupazione per titolo di studio</a:t>
            </a:r>
            <a:endParaRPr b="0" dirty="0">
              <a:latin typeface="Calibri Light" panose="020F0302020204030204" pitchFamily="34" charset="0"/>
              <a:cs typeface="Calibri Light" panose="020F0302020204030204" pitchFamily="34" charset="0"/>
            </a:endParaRPr>
          </a:p>
        </p:txBody>
      </p:sp>
      <p:sp>
        <p:nvSpPr>
          <p:cNvPr id="267" name="Google Shape;267;p10"/>
          <p:cNvSpPr txBox="1">
            <a:spLocks noGrp="1"/>
          </p:cNvSpPr>
          <p:nvPr>
            <p:ph type="sldNum" idx="12"/>
          </p:nvPr>
        </p:nvSpPr>
        <p:spPr>
          <a:xfrm>
            <a:off x="10622164" y="6212235"/>
            <a:ext cx="1232377" cy="252000"/>
          </a:xfrm>
          <a:prstGeom prst="rect">
            <a:avLst/>
          </a:prstGeom>
          <a:noFill/>
          <a:ln>
            <a:noFill/>
          </a:ln>
        </p:spPr>
        <p:txBody>
          <a:bodyPr spcFirstLastPara="1" wrap="square" lIns="91425" tIns="45700" rIns="91425" bIns="45700" anchor="ctr" anchorCtr="0">
            <a:noAutofit/>
          </a:bodyPr>
          <a:lstStyle/>
          <a:p>
            <a:pPr marL="0" marR="0" lvl="0" indent="0" algn="r" defTabSz="914400" rtl="0" eaLnBrk="1" fontAlgn="auto" latinLnBrk="0" hangingPunct="1">
              <a:lnSpc>
                <a:spcPct val="100000"/>
              </a:lnSpc>
              <a:spcBef>
                <a:spcPts val="0"/>
              </a:spcBef>
              <a:spcAft>
                <a:spcPts val="0"/>
              </a:spcAft>
              <a:buClr>
                <a:srgbClr val="FFFFFF"/>
              </a:buClr>
              <a:buSzPts val="1200"/>
              <a:buFont typeface="Calibri"/>
              <a:buNone/>
              <a:tabLst/>
              <a:defRPr/>
            </a:pPr>
            <a:fld id="{00000000-1234-1234-1234-123412341234}" type="slidenum">
              <a:rPr kumimoji="0" lang="it-IT" sz="1200" b="0" i="0" u="none" strike="noStrike" kern="0" cap="none" spc="0" normalizeH="0" baseline="0" noProof="0">
                <a:ln>
                  <a:noFill/>
                </a:ln>
                <a:solidFill>
                  <a:srgbClr val="FFFFFF"/>
                </a:solidFill>
                <a:effectLst/>
                <a:uLnTx/>
                <a:uFillTx/>
                <a:latin typeface="Calibri"/>
                <a:ea typeface="Calibri"/>
                <a:cs typeface="Calibri"/>
                <a:sym typeface="Calibri"/>
              </a:rPr>
              <a:pPr marL="0" marR="0" lvl="0" indent="0" algn="r" defTabSz="914400" rtl="0" eaLnBrk="1" fontAlgn="auto" latinLnBrk="0" hangingPunct="1">
                <a:lnSpc>
                  <a:spcPct val="100000"/>
                </a:lnSpc>
                <a:spcBef>
                  <a:spcPts val="0"/>
                </a:spcBef>
                <a:spcAft>
                  <a:spcPts val="0"/>
                </a:spcAft>
                <a:buClr>
                  <a:srgbClr val="FFFFFF"/>
                </a:buClr>
                <a:buSzPts val="1200"/>
                <a:buFont typeface="Calibri"/>
                <a:buNone/>
                <a:tabLst/>
                <a:defRPr/>
              </a:pPr>
              <a:t>23</a:t>
            </a:fld>
            <a:endParaRPr kumimoji="0" sz="1200" b="0" i="0" u="none" strike="noStrike" kern="0" cap="none" spc="0" normalizeH="0" baseline="0" noProof="0">
              <a:ln>
                <a:noFill/>
              </a:ln>
              <a:solidFill>
                <a:srgbClr val="FFFFFF"/>
              </a:solidFill>
              <a:effectLst/>
              <a:uLnTx/>
              <a:uFillTx/>
              <a:latin typeface="Calibri"/>
              <a:ea typeface="Calibri"/>
              <a:cs typeface="Calibri"/>
              <a:sym typeface="Calibri"/>
            </a:endParaRPr>
          </a:p>
        </p:txBody>
      </p:sp>
      <p:sp>
        <p:nvSpPr>
          <p:cNvPr id="268" name="Google Shape;268;p10"/>
          <p:cNvSpPr txBox="1">
            <a:spLocks noGrp="1"/>
          </p:cNvSpPr>
          <p:nvPr>
            <p:ph type="body" idx="1"/>
          </p:nvPr>
        </p:nvSpPr>
        <p:spPr>
          <a:xfrm>
            <a:off x="512287" y="1647059"/>
            <a:ext cx="11342254" cy="4015571"/>
          </a:xfrm>
          <a:prstGeom prst="rect">
            <a:avLst/>
          </a:prstGeom>
          <a:noFill/>
          <a:ln>
            <a:noFill/>
          </a:ln>
        </p:spPr>
        <p:txBody>
          <a:bodyPr spcFirstLastPara="1" wrap="square" lIns="91425" tIns="45700" rIns="91425" bIns="45700" anchor="t" anchorCtr="0">
            <a:normAutofit/>
          </a:bodyPr>
          <a:lstStyle/>
          <a:p>
            <a:pPr marL="285750" lvl="0" indent="-285750" algn="just" rtl="0">
              <a:lnSpc>
                <a:spcPct val="114000"/>
              </a:lnSpc>
              <a:spcBef>
                <a:spcPts val="0"/>
              </a:spcBef>
              <a:spcAft>
                <a:spcPts val="0"/>
              </a:spcAft>
              <a:buClr>
                <a:srgbClr val="3264AA"/>
              </a:buClr>
              <a:buSzPts val="1400"/>
              <a:buFont typeface="Wingdings" panose="05000000000000000000" pitchFamily="2" charset="2"/>
              <a:buChar char="§"/>
            </a:pPr>
            <a:r>
              <a:rPr lang="it-IT" sz="2000" dirty="0"/>
              <a:t>Gli indicatori del mercato del lavoro confermano, anche per il livello regionale, la </a:t>
            </a:r>
            <a:r>
              <a:rPr lang="it-IT" sz="2000" b="1" dirty="0"/>
              <a:t>forte correlazione tra alto livello di istruzione e formazione e alti livelli di occupazione (e/o bassi livelli di disoccupazione)</a:t>
            </a:r>
            <a:endParaRPr sz="2000" dirty="0"/>
          </a:p>
          <a:p>
            <a:pPr marL="285750" lvl="0" indent="-285750" algn="just" rtl="0">
              <a:lnSpc>
                <a:spcPct val="114000"/>
              </a:lnSpc>
              <a:spcBef>
                <a:spcPts val="600"/>
              </a:spcBef>
              <a:spcAft>
                <a:spcPts val="0"/>
              </a:spcAft>
              <a:buClr>
                <a:srgbClr val="3264AA"/>
              </a:buClr>
              <a:buSzPts val="1400"/>
              <a:buFont typeface="Wingdings" panose="05000000000000000000" pitchFamily="2" charset="2"/>
              <a:buChar char="§"/>
            </a:pPr>
            <a:r>
              <a:rPr lang="it-IT" sz="2000" dirty="0"/>
              <a:t>Nella media 2022, a fronte di un </a:t>
            </a:r>
            <a:r>
              <a:rPr lang="it-IT" sz="2000" b="1" dirty="0"/>
              <a:t>tasso di occupazione </a:t>
            </a:r>
            <a:r>
              <a:rPr lang="it-IT" sz="2000" dirty="0"/>
              <a:t>totale del 69,7%, tra i soli laureati, si stima infatti un valore pari all’85,5%, dato che ha superato il livello </a:t>
            </a:r>
            <a:r>
              <a:rPr lang="it-IT" sz="2000" dirty="0" err="1"/>
              <a:t>pre</a:t>
            </a:r>
            <a:r>
              <a:rPr lang="it-IT" sz="2000" dirty="0"/>
              <a:t>-pandemico. Più basso il tasso di occupazione tra i diplomati (73,8%) e tra coloro che hanno al massimo la licenza media (55,1%). Per quanto riguarda la </a:t>
            </a:r>
            <a:r>
              <a:rPr lang="it-IT" sz="2000" b="1" dirty="0"/>
              <a:t>disoccupazione</a:t>
            </a:r>
            <a:r>
              <a:rPr lang="it-IT" sz="2000" dirty="0"/>
              <a:t>, invece, il relativo tasso tra i laureati (2,8%) è pari a meno della metà rispetto alla platea di chi ha al massimo la licenza media (7,0%)</a:t>
            </a:r>
            <a:endParaRPr sz="2000" dirty="0"/>
          </a:p>
          <a:p>
            <a:pPr marL="0" lvl="0" indent="0" algn="l" rtl="0">
              <a:lnSpc>
                <a:spcPct val="114000"/>
              </a:lnSpc>
              <a:spcBef>
                <a:spcPts val="600"/>
              </a:spcBef>
              <a:spcAft>
                <a:spcPts val="0"/>
              </a:spcAft>
              <a:buClr>
                <a:srgbClr val="3264AA"/>
              </a:buClr>
              <a:buSzPts val="1400"/>
              <a:buNone/>
            </a:pPr>
            <a:endParaRPr lang="it-IT" sz="2000" dirty="0"/>
          </a:p>
          <a:p>
            <a:pPr marL="0" lvl="0" indent="0" algn="l" rtl="0">
              <a:lnSpc>
                <a:spcPct val="114000"/>
              </a:lnSpc>
              <a:spcBef>
                <a:spcPts val="600"/>
              </a:spcBef>
              <a:spcAft>
                <a:spcPts val="0"/>
              </a:spcAft>
              <a:buClr>
                <a:srgbClr val="3264AA"/>
              </a:buClr>
              <a:buSzPts val="1400"/>
              <a:buNone/>
            </a:pPr>
            <a:endParaRPr sz="1400" dirty="0"/>
          </a:p>
        </p:txBody>
      </p:sp>
    </p:spTree>
    <p:extLst>
      <p:ext uri="{BB962C8B-B14F-4D97-AF65-F5344CB8AC3E}">
        <p14:creationId xmlns:p14="http://schemas.microsoft.com/office/powerpoint/2010/main" val="60126867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Shape 265"/>
        <p:cNvGrpSpPr/>
        <p:nvPr/>
      </p:nvGrpSpPr>
      <p:grpSpPr>
        <a:xfrm>
          <a:off x="0" y="0"/>
          <a:ext cx="0" cy="0"/>
          <a:chOff x="0" y="0"/>
          <a:chExt cx="0" cy="0"/>
        </a:xfrm>
      </p:grpSpPr>
      <p:sp>
        <p:nvSpPr>
          <p:cNvPr id="266" name="Google Shape;266;p10"/>
          <p:cNvSpPr txBox="1">
            <a:spLocks noGrp="1"/>
          </p:cNvSpPr>
          <p:nvPr>
            <p:ph type="title"/>
          </p:nvPr>
        </p:nvSpPr>
        <p:spPr>
          <a:xfrm>
            <a:off x="558312" y="360096"/>
            <a:ext cx="11487149" cy="598261"/>
          </a:xfrm>
          <a:prstGeom prst="rect">
            <a:avLst/>
          </a:prstGeom>
          <a:noFill/>
          <a:ln>
            <a:noFill/>
          </a:ln>
        </p:spPr>
        <p:txBody>
          <a:bodyPr spcFirstLastPara="1" wrap="square" lIns="91425" tIns="45700" rIns="91425" bIns="45700" anchor="ctr" anchorCtr="0">
            <a:normAutofit fontScale="90000"/>
          </a:bodyPr>
          <a:lstStyle/>
          <a:p>
            <a:pPr marL="0" lvl="0" indent="0" algn="l" rtl="0">
              <a:lnSpc>
                <a:spcPct val="90000"/>
              </a:lnSpc>
              <a:spcBef>
                <a:spcPts val="0"/>
              </a:spcBef>
              <a:spcAft>
                <a:spcPts val="0"/>
              </a:spcAft>
              <a:buClr>
                <a:srgbClr val="3264AA"/>
              </a:buClr>
              <a:buSzPct val="100000"/>
              <a:buFont typeface="Calibri"/>
              <a:buNone/>
            </a:pPr>
            <a:r>
              <a:rPr lang="it-IT" dirty="0">
                <a:latin typeface="Calibri Light" panose="020F0302020204030204" pitchFamily="34" charset="0"/>
                <a:cs typeface="Calibri Light" panose="020F0302020204030204" pitchFamily="34" charset="0"/>
              </a:rPr>
              <a:t>Istruzione e lavoro - </a:t>
            </a:r>
            <a:r>
              <a:rPr lang="it-IT" b="0" dirty="0">
                <a:latin typeface="Calibri Light" panose="020F0302020204030204" pitchFamily="34" charset="0"/>
                <a:cs typeface="Calibri Light" panose="020F0302020204030204" pitchFamily="34" charset="0"/>
              </a:rPr>
              <a:t>Anno 2022 | Tassi di occupazione e disoccupazione per titolo di studio</a:t>
            </a:r>
            <a:endParaRPr b="0" dirty="0">
              <a:latin typeface="Calibri Light" panose="020F0302020204030204" pitchFamily="34" charset="0"/>
              <a:cs typeface="Calibri Light" panose="020F0302020204030204" pitchFamily="34" charset="0"/>
            </a:endParaRPr>
          </a:p>
        </p:txBody>
      </p:sp>
      <p:sp>
        <p:nvSpPr>
          <p:cNvPr id="267" name="Google Shape;267;p10"/>
          <p:cNvSpPr txBox="1">
            <a:spLocks noGrp="1"/>
          </p:cNvSpPr>
          <p:nvPr>
            <p:ph type="sldNum" idx="12"/>
          </p:nvPr>
        </p:nvSpPr>
        <p:spPr>
          <a:xfrm>
            <a:off x="10622164" y="6212235"/>
            <a:ext cx="1232377" cy="252000"/>
          </a:xfrm>
          <a:prstGeom prst="rect">
            <a:avLst/>
          </a:prstGeom>
          <a:noFill/>
          <a:ln>
            <a:noFill/>
          </a:ln>
        </p:spPr>
        <p:txBody>
          <a:bodyPr spcFirstLastPara="1" wrap="square" lIns="91425" tIns="45700" rIns="91425" bIns="45700" anchor="ctr" anchorCtr="0">
            <a:noAutofit/>
          </a:bodyPr>
          <a:lstStyle/>
          <a:p>
            <a:pPr marL="0" marR="0" lvl="0" indent="0" algn="r" defTabSz="914400" rtl="0" eaLnBrk="1" fontAlgn="auto" latinLnBrk="0" hangingPunct="1">
              <a:lnSpc>
                <a:spcPct val="100000"/>
              </a:lnSpc>
              <a:spcBef>
                <a:spcPts val="0"/>
              </a:spcBef>
              <a:spcAft>
                <a:spcPts val="0"/>
              </a:spcAft>
              <a:buClr>
                <a:srgbClr val="FFFFFF"/>
              </a:buClr>
              <a:buSzPts val="1200"/>
              <a:buFont typeface="Calibri"/>
              <a:buNone/>
              <a:tabLst/>
              <a:defRPr/>
            </a:pPr>
            <a:fld id="{00000000-1234-1234-1234-123412341234}" type="slidenum">
              <a:rPr kumimoji="0" lang="it-IT" sz="1200" b="0" i="0" u="none" strike="noStrike" kern="0" cap="none" spc="0" normalizeH="0" baseline="0" noProof="0">
                <a:ln>
                  <a:noFill/>
                </a:ln>
                <a:solidFill>
                  <a:srgbClr val="FFFFFF"/>
                </a:solidFill>
                <a:effectLst/>
                <a:uLnTx/>
                <a:uFillTx/>
                <a:latin typeface="Calibri"/>
                <a:ea typeface="Calibri"/>
                <a:cs typeface="Calibri"/>
                <a:sym typeface="Calibri"/>
              </a:rPr>
              <a:pPr marL="0" marR="0" lvl="0" indent="0" algn="r" defTabSz="914400" rtl="0" eaLnBrk="1" fontAlgn="auto" latinLnBrk="0" hangingPunct="1">
                <a:lnSpc>
                  <a:spcPct val="100000"/>
                </a:lnSpc>
                <a:spcBef>
                  <a:spcPts val="0"/>
                </a:spcBef>
                <a:spcAft>
                  <a:spcPts val="0"/>
                </a:spcAft>
                <a:buClr>
                  <a:srgbClr val="FFFFFF"/>
                </a:buClr>
                <a:buSzPts val="1200"/>
                <a:buFont typeface="Calibri"/>
                <a:buNone/>
                <a:tabLst/>
                <a:defRPr/>
              </a:pPr>
              <a:t>24</a:t>
            </a:fld>
            <a:endParaRPr kumimoji="0" sz="1200" b="0" i="0" u="none" strike="noStrike" kern="0" cap="none" spc="0" normalizeH="0" baseline="0" noProof="0">
              <a:ln>
                <a:noFill/>
              </a:ln>
              <a:solidFill>
                <a:srgbClr val="FFFFFF"/>
              </a:solidFill>
              <a:effectLst/>
              <a:uLnTx/>
              <a:uFillTx/>
              <a:latin typeface="Calibri"/>
              <a:ea typeface="Calibri"/>
              <a:cs typeface="Calibri"/>
              <a:sym typeface="Calibri"/>
            </a:endParaRPr>
          </a:p>
        </p:txBody>
      </p:sp>
      <p:pic>
        <p:nvPicPr>
          <p:cNvPr id="3" name="Immagine 2"/>
          <p:cNvPicPr>
            <a:picLocks noChangeAspect="1"/>
          </p:cNvPicPr>
          <p:nvPr/>
        </p:nvPicPr>
        <p:blipFill rotWithShape="1">
          <a:blip r:embed="rId3"/>
          <a:srcRect t="2400"/>
          <a:stretch/>
        </p:blipFill>
        <p:spPr>
          <a:xfrm>
            <a:off x="2019719" y="1517301"/>
            <a:ext cx="8279841" cy="4099728"/>
          </a:xfrm>
          <a:prstGeom prst="rect">
            <a:avLst/>
          </a:prstGeom>
        </p:spPr>
      </p:pic>
    </p:spTree>
    <p:extLst>
      <p:ext uri="{BB962C8B-B14F-4D97-AF65-F5344CB8AC3E}">
        <p14:creationId xmlns:p14="http://schemas.microsoft.com/office/powerpoint/2010/main" val="5399023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Shape 265">
          <a:extLst>
            <a:ext uri="{FF2B5EF4-FFF2-40B4-BE49-F238E27FC236}">
              <a16:creationId xmlns:a16="http://schemas.microsoft.com/office/drawing/2014/main" id="{4E6259C6-74F5-1D67-F1A7-273079BAC78D}"/>
            </a:ext>
          </a:extLst>
        </p:cNvPr>
        <p:cNvGrpSpPr/>
        <p:nvPr/>
      </p:nvGrpSpPr>
      <p:grpSpPr>
        <a:xfrm>
          <a:off x="0" y="0"/>
          <a:ext cx="0" cy="0"/>
          <a:chOff x="0" y="0"/>
          <a:chExt cx="0" cy="0"/>
        </a:xfrm>
      </p:grpSpPr>
      <p:sp>
        <p:nvSpPr>
          <p:cNvPr id="266" name="Google Shape;266;p10">
            <a:extLst>
              <a:ext uri="{FF2B5EF4-FFF2-40B4-BE49-F238E27FC236}">
                <a16:creationId xmlns:a16="http://schemas.microsoft.com/office/drawing/2014/main" id="{97977B1F-DF26-69F5-2E1F-5EA7669D5DE4}"/>
              </a:ext>
            </a:extLst>
          </p:cNvPr>
          <p:cNvSpPr txBox="1">
            <a:spLocks noGrp="1"/>
          </p:cNvSpPr>
          <p:nvPr>
            <p:ph type="title"/>
          </p:nvPr>
        </p:nvSpPr>
        <p:spPr>
          <a:xfrm>
            <a:off x="367393" y="307975"/>
            <a:ext cx="11487149" cy="598261"/>
          </a:xfrm>
          <a:prstGeom prst="rect">
            <a:avLst/>
          </a:prstGeom>
          <a:noFill/>
          <a:ln>
            <a:noFill/>
          </a:ln>
        </p:spPr>
        <p:txBody>
          <a:bodyPr spcFirstLastPara="1" wrap="square" lIns="91425" tIns="45700" rIns="91425" bIns="45700" anchor="ctr" anchorCtr="0">
            <a:normAutofit fontScale="90000"/>
          </a:bodyPr>
          <a:lstStyle/>
          <a:p>
            <a:pPr marL="0" lvl="0" indent="0" algn="l" rtl="0">
              <a:lnSpc>
                <a:spcPct val="90000"/>
              </a:lnSpc>
              <a:spcBef>
                <a:spcPts val="0"/>
              </a:spcBef>
              <a:spcAft>
                <a:spcPts val="0"/>
              </a:spcAft>
              <a:buClr>
                <a:srgbClr val="3264AA"/>
              </a:buClr>
              <a:buSzPct val="100000"/>
              <a:buFont typeface="Calibri"/>
              <a:buNone/>
            </a:pPr>
            <a:r>
              <a:rPr lang="it-IT" dirty="0">
                <a:latin typeface="Calibri Light" panose="020F0302020204030204" pitchFamily="34" charset="0"/>
                <a:cs typeface="Calibri Light" panose="020F0302020204030204" pitchFamily="34" charset="0"/>
              </a:rPr>
              <a:t>Istruzione e lavoro</a:t>
            </a:r>
            <a:br>
              <a:rPr lang="it-IT" dirty="0"/>
            </a:br>
            <a:r>
              <a:rPr lang="it-IT" b="0" dirty="0">
                <a:latin typeface="Calibri Light" panose="020F0302020204030204" pitchFamily="34" charset="0"/>
                <a:cs typeface="Calibri Light" panose="020F0302020204030204" pitchFamily="34" charset="0"/>
              </a:rPr>
              <a:t>Anno 2022 | Tassi per titolo di studio </a:t>
            </a:r>
            <a:r>
              <a:rPr lang="it-IT" dirty="0">
                <a:latin typeface="Calibri Light" panose="020F0302020204030204" pitchFamily="34" charset="0"/>
                <a:cs typeface="Calibri Light" panose="020F0302020204030204" pitchFamily="34" charset="0"/>
              </a:rPr>
              <a:t>e genere</a:t>
            </a:r>
            <a:endParaRPr dirty="0">
              <a:latin typeface="Calibri Light" panose="020F0302020204030204" pitchFamily="34" charset="0"/>
              <a:cs typeface="Calibri Light" panose="020F0302020204030204" pitchFamily="34" charset="0"/>
            </a:endParaRPr>
          </a:p>
        </p:txBody>
      </p:sp>
      <p:sp>
        <p:nvSpPr>
          <p:cNvPr id="267" name="Google Shape;267;p10">
            <a:extLst>
              <a:ext uri="{FF2B5EF4-FFF2-40B4-BE49-F238E27FC236}">
                <a16:creationId xmlns:a16="http://schemas.microsoft.com/office/drawing/2014/main" id="{491B4BC8-116E-04E5-36AA-66A81C900F75}"/>
              </a:ext>
            </a:extLst>
          </p:cNvPr>
          <p:cNvSpPr txBox="1">
            <a:spLocks noGrp="1"/>
          </p:cNvSpPr>
          <p:nvPr>
            <p:ph type="sldNum" idx="12"/>
          </p:nvPr>
        </p:nvSpPr>
        <p:spPr>
          <a:xfrm>
            <a:off x="10622164" y="6212235"/>
            <a:ext cx="1232377" cy="252000"/>
          </a:xfrm>
          <a:prstGeom prst="rect">
            <a:avLst/>
          </a:prstGeom>
          <a:noFill/>
          <a:ln>
            <a:noFill/>
          </a:ln>
        </p:spPr>
        <p:txBody>
          <a:bodyPr spcFirstLastPara="1" wrap="square" lIns="91425" tIns="45700" rIns="91425" bIns="45700" anchor="ctr" anchorCtr="0">
            <a:noAutofit/>
          </a:bodyPr>
          <a:lstStyle/>
          <a:p>
            <a:pPr marL="0" marR="0" lvl="0" indent="0" algn="r" defTabSz="914400" rtl="0" eaLnBrk="1" fontAlgn="auto" latinLnBrk="0" hangingPunct="1">
              <a:lnSpc>
                <a:spcPct val="100000"/>
              </a:lnSpc>
              <a:spcBef>
                <a:spcPts val="0"/>
              </a:spcBef>
              <a:spcAft>
                <a:spcPts val="0"/>
              </a:spcAft>
              <a:buClr>
                <a:srgbClr val="FFFFFF"/>
              </a:buClr>
              <a:buSzPts val="1200"/>
              <a:buFont typeface="Calibri"/>
              <a:buNone/>
              <a:tabLst/>
              <a:defRPr/>
            </a:pPr>
            <a:fld id="{00000000-1234-1234-1234-123412341234}" type="slidenum">
              <a:rPr kumimoji="0" lang="it-IT" sz="1200" b="0" i="0" u="none" strike="noStrike" kern="0" cap="none" spc="0" normalizeH="0" baseline="0" noProof="0">
                <a:ln>
                  <a:noFill/>
                </a:ln>
                <a:solidFill>
                  <a:srgbClr val="FFFFFF"/>
                </a:solidFill>
                <a:effectLst/>
                <a:uLnTx/>
                <a:uFillTx/>
                <a:latin typeface="Calibri"/>
                <a:ea typeface="Calibri"/>
                <a:cs typeface="Calibri"/>
                <a:sym typeface="Calibri"/>
              </a:rPr>
              <a:pPr marL="0" marR="0" lvl="0" indent="0" algn="r" defTabSz="914400" rtl="0" eaLnBrk="1" fontAlgn="auto" latinLnBrk="0" hangingPunct="1">
                <a:lnSpc>
                  <a:spcPct val="100000"/>
                </a:lnSpc>
                <a:spcBef>
                  <a:spcPts val="0"/>
                </a:spcBef>
                <a:spcAft>
                  <a:spcPts val="0"/>
                </a:spcAft>
                <a:buClr>
                  <a:srgbClr val="FFFFFF"/>
                </a:buClr>
                <a:buSzPts val="1200"/>
                <a:buFont typeface="Calibri"/>
                <a:buNone/>
                <a:tabLst/>
                <a:defRPr/>
              </a:pPr>
              <a:t>25</a:t>
            </a:fld>
            <a:endParaRPr kumimoji="0" sz="1200" b="0" i="0" u="none" strike="noStrike" kern="0" cap="none" spc="0" normalizeH="0" baseline="0" noProof="0">
              <a:ln>
                <a:noFill/>
              </a:ln>
              <a:solidFill>
                <a:srgbClr val="FFFFFF"/>
              </a:solidFill>
              <a:effectLst/>
              <a:uLnTx/>
              <a:uFillTx/>
              <a:latin typeface="Calibri"/>
              <a:ea typeface="Calibri"/>
              <a:cs typeface="Calibri"/>
              <a:sym typeface="Calibri"/>
            </a:endParaRPr>
          </a:p>
        </p:txBody>
      </p:sp>
      <p:sp>
        <p:nvSpPr>
          <p:cNvPr id="268" name="Google Shape;268;p10">
            <a:extLst>
              <a:ext uri="{FF2B5EF4-FFF2-40B4-BE49-F238E27FC236}">
                <a16:creationId xmlns:a16="http://schemas.microsoft.com/office/drawing/2014/main" id="{669A5B6C-5015-7228-6A49-F65DA9C3781D}"/>
              </a:ext>
            </a:extLst>
          </p:cNvPr>
          <p:cNvSpPr txBox="1">
            <a:spLocks noGrp="1"/>
          </p:cNvSpPr>
          <p:nvPr>
            <p:ph type="body" idx="1"/>
          </p:nvPr>
        </p:nvSpPr>
        <p:spPr>
          <a:xfrm>
            <a:off x="487017" y="1511021"/>
            <a:ext cx="11217966" cy="3985427"/>
          </a:xfrm>
          <a:prstGeom prst="rect">
            <a:avLst/>
          </a:prstGeom>
          <a:noFill/>
          <a:ln>
            <a:noFill/>
          </a:ln>
        </p:spPr>
        <p:txBody>
          <a:bodyPr spcFirstLastPara="1" wrap="square" lIns="91425" tIns="45700" rIns="91425" bIns="45700" anchor="t" anchorCtr="0">
            <a:normAutofit/>
          </a:bodyPr>
          <a:lstStyle/>
          <a:p>
            <a:pPr marL="285750" lvl="0" indent="-285750" algn="just" rtl="0">
              <a:lnSpc>
                <a:spcPct val="114000"/>
              </a:lnSpc>
              <a:spcBef>
                <a:spcPts val="600"/>
              </a:spcBef>
              <a:spcAft>
                <a:spcPts val="0"/>
              </a:spcAft>
              <a:buClr>
                <a:srgbClr val="3264AA"/>
              </a:buClr>
              <a:buSzPts val="1400"/>
              <a:buFont typeface="Wingdings" panose="05000000000000000000" pitchFamily="2" charset="2"/>
              <a:buChar char="§"/>
            </a:pPr>
            <a:r>
              <a:rPr lang="it-IT" sz="2200" dirty="0"/>
              <a:t>Gli indicatori per livello di istruzione forniscono anche una seconda informazione</a:t>
            </a:r>
            <a:r>
              <a:rPr lang="it-IT" sz="2200" b="1" dirty="0"/>
              <a:t>: al crescere del livello di istruzione diminuisce il divario di genere</a:t>
            </a:r>
            <a:r>
              <a:rPr lang="it-IT" sz="2200" dirty="0"/>
              <a:t>. Ad esempio, per quanto riguarda il </a:t>
            </a:r>
            <a:r>
              <a:rPr lang="it-IT" sz="2200" b="1" dirty="0"/>
              <a:t>tasso di occupazione</a:t>
            </a:r>
            <a:r>
              <a:rPr lang="it-IT" sz="2200" dirty="0"/>
              <a:t>, sono solo 4,5 i punti percentuali di differenza tra i laureati, in favore degli uomini (88,1% il tasso di occupazione maschile e 83,6% quello femminile), a fronte dei 12,6 che si rilevano sull’intera platea degli occupati di 15-64 anni (a prescindere dal titolo di studio).</a:t>
            </a:r>
          </a:p>
          <a:p>
            <a:pPr marL="285750" indent="-285750">
              <a:lnSpc>
                <a:spcPct val="114000"/>
              </a:lnSpc>
              <a:spcBef>
                <a:spcPts val="600"/>
              </a:spcBef>
              <a:buClr>
                <a:srgbClr val="3264AA"/>
              </a:buClr>
              <a:buSzPts val="1400"/>
              <a:buFont typeface="Wingdings" panose="05000000000000000000" pitchFamily="2" charset="2"/>
              <a:buChar char="§"/>
            </a:pPr>
            <a:r>
              <a:rPr lang="it-IT" sz="2200" dirty="0"/>
              <a:t>Per quanto riguarda il </a:t>
            </a:r>
            <a:r>
              <a:rPr lang="it-IT" sz="2200" b="1" dirty="0"/>
              <a:t>tasso di disoccupazione</a:t>
            </a:r>
            <a:r>
              <a:rPr lang="it-IT" sz="2200" dirty="0"/>
              <a:t>, invece, il divario di genere (a sfavore delle donne) passa dai 5,4 punti percentuali tra coloro che hanno al massimo la licenza media, a 1,8 punti percentuali tra i diplomati e a un solo punto percentuale tra i laureati</a:t>
            </a:r>
          </a:p>
          <a:p>
            <a:pPr marL="0" lvl="0" indent="0" algn="l" rtl="0">
              <a:lnSpc>
                <a:spcPct val="114000"/>
              </a:lnSpc>
              <a:spcBef>
                <a:spcPts val="600"/>
              </a:spcBef>
              <a:spcAft>
                <a:spcPts val="0"/>
              </a:spcAft>
              <a:buClr>
                <a:srgbClr val="3264AA"/>
              </a:buClr>
              <a:buSzPts val="1400"/>
              <a:buNone/>
            </a:pPr>
            <a:endParaRPr lang="it-IT" sz="1400" dirty="0"/>
          </a:p>
          <a:p>
            <a:pPr marL="0" lvl="0" indent="0" algn="l" rtl="0">
              <a:lnSpc>
                <a:spcPct val="114000"/>
              </a:lnSpc>
              <a:spcBef>
                <a:spcPts val="600"/>
              </a:spcBef>
              <a:spcAft>
                <a:spcPts val="0"/>
              </a:spcAft>
              <a:buClr>
                <a:srgbClr val="3264AA"/>
              </a:buClr>
              <a:buSzPts val="1400"/>
              <a:buNone/>
            </a:pPr>
            <a:endParaRPr sz="1400" dirty="0"/>
          </a:p>
        </p:txBody>
      </p:sp>
    </p:spTree>
    <p:extLst>
      <p:ext uri="{BB962C8B-B14F-4D97-AF65-F5344CB8AC3E}">
        <p14:creationId xmlns:p14="http://schemas.microsoft.com/office/powerpoint/2010/main" val="314671721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Shape 265">
          <a:extLst>
            <a:ext uri="{FF2B5EF4-FFF2-40B4-BE49-F238E27FC236}">
              <a16:creationId xmlns:a16="http://schemas.microsoft.com/office/drawing/2014/main" id="{4E6259C6-74F5-1D67-F1A7-273079BAC78D}"/>
            </a:ext>
          </a:extLst>
        </p:cNvPr>
        <p:cNvGrpSpPr/>
        <p:nvPr/>
      </p:nvGrpSpPr>
      <p:grpSpPr>
        <a:xfrm>
          <a:off x="0" y="0"/>
          <a:ext cx="0" cy="0"/>
          <a:chOff x="0" y="0"/>
          <a:chExt cx="0" cy="0"/>
        </a:xfrm>
      </p:grpSpPr>
      <p:sp>
        <p:nvSpPr>
          <p:cNvPr id="266" name="Google Shape;266;p10">
            <a:extLst>
              <a:ext uri="{FF2B5EF4-FFF2-40B4-BE49-F238E27FC236}">
                <a16:creationId xmlns:a16="http://schemas.microsoft.com/office/drawing/2014/main" id="{97977B1F-DF26-69F5-2E1F-5EA7669D5DE4}"/>
              </a:ext>
            </a:extLst>
          </p:cNvPr>
          <p:cNvSpPr txBox="1">
            <a:spLocks noGrp="1"/>
          </p:cNvSpPr>
          <p:nvPr>
            <p:ph type="title"/>
          </p:nvPr>
        </p:nvSpPr>
        <p:spPr>
          <a:xfrm>
            <a:off x="367393" y="307975"/>
            <a:ext cx="11487149" cy="598261"/>
          </a:xfrm>
          <a:prstGeom prst="rect">
            <a:avLst/>
          </a:prstGeom>
          <a:noFill/>
          <a:ln>
            <a:noFill/>
          </a:ln>
        </p:spPr>
        <p:txBody>
          <a:bodyPr spcFirstLastPara="1" wrap="square" lIns="91425" tIns="45700" rIns="91425" bIns="45700" anchor="ctr" anchorCtr="0">
            <a:normAutofit fontScale="90000"/>
          </a:bodyPr>
          <a:lstStyle/>
          <a:p>
            <a:pPr marL="0" lvl="0" indent="0" algn="l" rtl="0">
              <a:lnSpc>
                <a:spcPct val="90000"/>
              </a:lnSpc>
              <a:spcBef>
                <a:spcPts val="0"/>
              </a:spcBef>
              <a:spcAft>
                <a:spcPts val="0"/>
              </a:spcAft>
              <a:buClr>
                <a:srgbClr val="3264AA"/>
              </a:buClr>
              <a:buSzPct val="100000"/>
              <a:buFont typeface="Calibri"/>
              <a:buNone/>
            </a:pPr>
            <a:r>
              <a:rPr lang="it-IT" dirty="0">
                <a:latin typeface="Calibri Light" panose="020F0302020204030204" pitchFamily="34" charset="0"/>
                <a:cs typeface="Calibri Light" panose="020F0302020204030204" pitchFamily="34" charset="0"/>
              </a:rPr>
              <a:t>Istruzione e lavoro</a:t>
            </a:r>
            <a:br>
              <a:rPr lang="it-IT" dirty="0"/>
            </a:br>
            <a:r>
              <a:rPr lang="it-IT" b="0" dirty="0">
                <a:latin typeface="Calibri Light" panose="020F0302020204030204" pitchFamily="34" charset="0"/>
                <a:cs typeface="Calibri Light" panose="020F0302020204030204" pitchFamily="34" charset="0"/>
              </a:rPr>
              <a:t>Anno 2022 | Tassi per titolo di studio </a:t>
            </a:r>
            <a:r>
              <a:rPr lang="it-IT" dirty="0">
                <a:latin typeface="Calibri Light" panose="020F0302020204030204" pitchFamily="34" charset="0"/>
                <a:cs typeface="Calibri Light" panose="020F0302020204030204" pitchFamily="34" charset="0"/>
              </a:rPr>
              <a:t>e genere</a:t>
            </a:r>
            <a:endParaRPr dirty="0">
              <a:latin typeface="Calibri Light" panose="020F0302020204030204" pitchFamily="34" charset="0"/>
              <a:cs typeface="Calibri Light" panose="020F0302020204030204" pitchFamily="34" charset="0"/>
            </a:endParaRPr>
          </a:p>
        </p:txBody>
      </p:sp>
      <p:sp>
        <p:nvSpPr>
          <p:cNvPr id="267" name="Google Shape;267;p10">
            <a:extLst>
              <a:ext uri="{FF2B5EF4-FFF2-40B4-BE49-F238E27FC236}">
                <a16:creationId xmlns:a16="http://schemas.microsoft.com/office/drawing/2014/main" id="{491B4BC8-116E-04E5-36AA-66A81C900F75}"/>
              </a:ext>
            </a:extLst>
          </p:cNvPr>
          <p:cNvSpPr txBox="1">
            <a:spLocks noGrp="1"/>
          </p:cNvSpPr>
          <p:nvPr>
            <p:ph type="sldNum" idx="12"/>
          </p:nvPr>
        </p:nvSpPr>
        <p:spPr>
          <a:xfrm>
            <a:off x="10622164" y="6212235"/>
            <a:ext cx="1232377" cy="252000"/>
          </a:xfrm>
          <a:prstGeom prst="rect">
            <a:avLst/>
          </a:prstGeom>
          <a:noFill/>
          <a:ln>
            <a:noFill/>
          </a:ln>
        </p:spPr>
        <p:txBody>
          <a:bodyPr spcFirstLastPara="1" wrap="square" lIns="91425" tIns="45700" rIns="91425" bIns="45700" anchor="ctr" anchorCtr="0">
            <a:noAutofit/>
          </a:bodyPr>
          <a:lstStyle/>
          <a:p>
            <a:pPr marL="0" marR="0" lvl="0" indent="0" algn="r" defTabSz="914400" rtl="0" eaLnBrk="1" fontAlgn="auto" latinLnBrk="0" hangingPunct="1">
              <a:lnSpc>
                <a:spcPct val="100000"/>
              </a:lnSpc>
              <a:spcBef>
                <a:spcPts val="0"/>
              </a:spcBef>
              <a:spcAft>
                <a:spcPts val="0"/>
              </a:spcAft>
              <a:buClr>
                <a:srgbClr val="FFFFFF"/>
              </a:buClr>
              <a:buSzPts val="1200"/>
              <a:buFont typeface="Calibri"/>
              <a:buNone/>
              <a:tabLst/>
              <a:defRPr/>
            </a:pPr>
            <a:fld id="{00000000-1234-1234-1234-123412341234}" type="slidenum">
              <a:rPr kumimoji="0" lang="it-IT" sz="1200" b="0" i="0" u="none" strike="noStrike" kern="0" cap="none" spc="0" normalizeH="0" baseline="0" noProof="0">
                <a:ln>
                  <a:noFill/>
                </a:ln>
                <a:solidFill>
                  <a:srgbClr val="FFFFFF"/>
                </a:solidFill>
                <a:effectLst/>
                <a:uLnTx/>
                <a:uFillTx/>
                <a:latin typeface="Calibri"/>
                <a:ea typeface="Calibri"/>
                <a:cs typeface="Calibri"/>
                <a:sym typeface="Calibri"/>
              </a:rPr>
              <a:pPr marL="0" marR="0" lvl="0" indent="0" algn="r" defTabSz="914400" rtl="0" eaLnBrk="1" fontAlgn="auto" latinLnBrk="0" hangingPunct="1">
                <a:lnSpc>
                  <a:spcPct val="100000"/>
                </a:lnSpc>
                <a:spcBef>
                  <a:spcPts val="0"/>
                </a:spcBef>
                <a:spcAft>
                  <a:spcPts val="0"/>
                </a:spcAft>
                <a:buClr>
                  <a:srgbClr val="FFFFFF"/>
                </a:buClr>
                <a:buSzPts val="1200"/>
                <a:buFont typeface="Calibri"/>
                <a:buNone/>
                <a:tabLst/>
                <a:defRPr/>
              </a:pPr>
              <a:t>26</a:t>
            </a:fld>
            <a:endParaRPr kumimoji="0" sz="1200" b="0" i="0" u="none" strike="noStrike" kern="0" cap="none" spc="0" normalizeH="0" baseline="0" noProof="0">
              <a:ln>
                <a:noFill/>
              </a:ln>
              <a:solidFill>
                <a:srgbClr val="FFFFFF"/>
              </a:solidFill>
              <a:effectLst/>
              <a:uLnTx/>
              <a:uFillTx/>
              <a:latin typeface="Calibri"/>
              <a:ea typeface="Calibri"/>
              <a:cs typeface="Calibri"/>
              <a:sym typeface="Calibri"/>
            </a:endParaRPr>
          </a:p>
        </p:txBody>
      </p:sp>
      <p:pic>
        <p:nvPicPr>
          <p:cNvPr id="4" name="Immagine 3">
            <a:extLst>
              <a:ext uri="{FF2B5EF4-FFF2-40B4-BE49-F238E27FC236}">
                <a16:creationId xmlns:a16="http://schemas.microsoft.com/office/drawing/2014/main" id="{34C48B30-4B18-0474-2E18-C8DE2F06222D}"/>
              </a:ext>
            </a:extLst>
          </p:cNvPr>
          <p:cNvPicPr>
            <a:picLocks noChangeAspect="1"/>
          </p:cNvPicPr>
          <p:nvPr/>
        </p:nvPicPr>
        <p:blipFill>
          <a:blip r:embed="rId3"/>
          <a:stretch>
            <a:fillRect/>
          </a:stretch>
        </p:blipFill>
        <p:spPr>
          <a:xfrm>
            <a:off x="1547446" y="1668026"/>
            <a:ext cx="8742066" cy="4089679"/>
          </a:xfrm>
          <a:prstGeom prst="rect">
            <a:avLst/>
          </a:prstGeom>
        </p:spPr>
      </p:pic>
    </p:spTree>
    <p:extLst>
      <p:ext uri="{BB962C8B-B14F-4D97-AF65-F5344CB8AC3E}">
        <p14:creationId xmlns:p14="http://schemas.microsoft.com/office/powerpoint/2010/main" val="190869871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testo 2">
            <a:extLst>
              <a:ext uri="{FF2B5EF4-FFF2-40B4-BE49-F238E27FC236}">
                <a16:creationId xmlns:a16="http://schemas.microsoft.com/office/drawing/2014/main" id="{E92D7349-27D6-534D-960D-12C4FDF9010B}"/>
              </a:ext>
            </a:extLst>
          </p:cNvPr>
          <p:cNvSpPr>
            <a:spLocks noGrp="1"/>
          </p:cNvSpPr>
          <p:nvPr>
            <p:ph type="body" sz="quarter" idx="13"/>
          </p:nvPr>
        </p:nvSpPr>
        <p:spPr>
          <a:xfrm>
            <a:off x="313617" y="1368529"/>
            <a:ext cx="10124823" cy="923330"/>
          </a:xfrm>
        </p:spPr>
        <p:txBody>
          <a:bodyPr/>
          <a:lstStyle/>
          <a:p>
            <a:r>
              <a:rPr lang="it-IT" dirty="0"/>
              <a:t>3. Attivazioni, cessazioni </a:t>
            </a:r>
            <a:r>
              <a:rPr kumimoji="0" lang="it-IT" sz="6000" b="0" i="0" u="none" strike="noStrike" kern="1200" cap="none" spc="0" normalizeH="0" baseline="0" noProof="0" dirty="0">
                <a:ln>
                  <a:noFill/>
                </a:ln>
                <a:solidFill>
                  <a:prstClr val="white"/>
                </a:solidFill>
                <a:effectLst/>
                <a:uLnTx/>
                <a:uFillTx/>
                <a:latin typeface="Calibri" panose="020F0502020204030204"/>
                <a:ea typeface="+mn-ea"/>
                <a:cs typeface="+mn-cs"/>
              </a:rPr>
              <a:t>e saldo</a:t>
            </a:r>
            <a:endParaRPr lang="it-IT" dirty="0"/>
          </a:p>
        </p:txBody>
      </p:sp>
      <p:sp>
        <p:nvSpPr>
          <p:cNvPr id="4" name="Segnaposto testo 2">
            <a:extLst>
              <a:ext uri="{FF2B5EF4-FFF2-40B4-BE49-F238E27FC236}">
                <a16:creationId xmlns:a16="http://schemas.microsoft.com/office/drawing/2014/main" id="{2B4154C1-7E56-2148-A428-AA8C15166ED4}"/>
              </a:ext>
            </a:extLst>
          </p:cNvPr>
          <p:cNvSpPr txBox="1">
            <a:spLocks/>
          </p:cNvSpPr>
          <p:nvPr/>
        </p:nvSpPr>
        <p:spPr>
          <a:xfrm>
            <a:off x="313617" y="3470365"/>
            <a:ext cx="7074629" cy="923330"/>
          </a:xfrm>
          <a:prstGeom prst="rect">
            <a:avLst/>
          </a:prstGeom>
          <a:solidFill>
            <a:srgbClr val="3264AA"/>
          </a:solidFill>
        </p:spPr>
        <p:txBody>
          <a:bodyPr vert="horz" wrap="none" lIns="91440" tIns="45720" rIns="91440" bIns="45720" rtlCol="0">
            <a:spAutoFit/>
          </a:bodyPr>
          <a:lstStyle>
            <a:lvl1pPr marL="0" indent="0" algn="l" defTabSz="914400" rtl="0" eaLnBrk="1" latinLnBrk="0" hangingPunct="1">
              <a:lnSpc>
                <a:spcPct val="90000"/>
              </a:lnSpc>
              <a:spcBef>
                <a:spcPts val="1000"/>
              </a:spcBef>
              <a:buFont typeface="Arial" panose="020B0604020202020204" pitchFamily="34" charset="0"/>
              <a:buNone/>
              <a:defRPr sz="6000" kern="1200">
                <a:solidFill>
                  <a:schemeClr val="bg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it-IT" dirty="0">
                <a:solidFill>
                  <a:prstClr val="white"/>
                </a:solidFill>
                <a:latin typeface="Calibri" panose="020F0502020204030204"/>
              </a:rPr>
              <a:t>fino a </a:t>
            </a:r>
            <a:r>
              <a:rPr kumimoji="0" lang="it-IT" sz="6000" b="0" i="0" u="none" strike="noStrike" kern="1200" cap="none" spc="0" normalizeH="0" baseline="0" noProof="0" dirty="0">
                <a:ln>
                  <a:noFill/>
                </a:ln>
                <a:solidFill>
                  <a:prstClr val="white"/>
                </a:solidFill>
                <a:effectLst/>
                <a:uLnTx/>
                <a:uFillTx/>
                <a:latin typeface="Calibri" panose="020F0502020204030204"/>
                <a:ea typeface="+mn-ea"/>
                <a:cs typeface="+mn-cs"/>
              </a:rPr>
              <a:t>settembre 2023</a:t>
            </a:r>
          </a:p>
        </p:txBody>
      </p:sp>
      <p:sp>
        <p:nvSpPr>
          <p:cNvPr id="6" name="Segnaposto testo 2">
            <a:extLst>
              <a:ext uri="{FF2B5EF4-FFF2-40B4-BE49-F238E27FC236}">
                <a16:creationId xmlns:a16="http://schemas.microsoft.com/office/drawing/2014/main" id="{2B4154C1-7E56-2148-A428-AA8C15166ED4}"/>
              </a:ext>
            </a:extLst>
          </p:cNvPr>
          <p:cNvSpPr txBox="1">
            <a:spLocks/>
          </p:cNvSpPr>
          <p:nvPr/>
        </p:nvSpPr>
        <p:spPr>
          <a:xfrm>
            <a:off x="313617" y="2429965"/>
            <a:ext cx="11268278" cy="923330"/>
          </a:xfrm>
          <a:prstGeom prst="rect">
            <a:avLst/>
          </a:prstGeom>
          <a:solidFill>
            <a:srgbClr val="3264AA"/>
          </a:solidFill>
        </p:spPr>
        <p:txBody>
          <a:bodyPr vert="horz" wrap="none" lIns="91440" tIns="45720" rIns="91440" bIns="45720" rtlCol="0">
            <a:spAutoFit/>
          </a:bodyPr>
          <a:lstStyle>
            <a:lvl1pPr marL="0" indent="0" algn="l" defTabSz="914400" rtl="0" eaLnBrk="1" latinLnBrk="0" hangingPunct="1">
              <a:lnSpc>
                <a:spcPct val="90000"/>
              </a:lnSpc>
              <a:spcBef>
                <a:spcPts val="1000"/>
              </a:spcBef>
              <a:buFont typeface="Arial" panose="020B0604020202020204" pitchFamily="34" charset="0"/>
              <a:buNone/>
              <a:defRPr sz="6000" kern="1200">
                <a:solidFill>
                  <a:schemeClr val="bg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it-IT" sz="6000" b="0" i="0" u="none" strike="noStrike" kern="1200" cap="none" spc="0" normalizeH="0" baseline="0" noProof="0" dirty="0">
                <a:ln>
                  <a:noFill/>
                </a:ln>
                <a:solidFill>
                  <a:prstClr val="white"/>
                </a:solidFill>
                <a:effectLst/>
                <a:uLnTx/>
                <a:uFillTx/>
                <a:latin typeface="Calibri" panose="020F0502020204030204"/>
                <a:ea typeface="+mn-ea"/>
                <a:cs typeface="+mn-cs"/>
              </a:rPr>
              <a:t>delle posizioni di lavoro dipendente</a:t>
            </a:r>
          </a:p>
        </p:txBody>
      </p:sp>
      <p:grpSp>
        <p:nvGrpSpPr>
          <p:cNvPr id="9" name="Gruppo 8"/>
          <p:cNvGrpSpPr/>
          <p:nvPr/>
        </p:nvGrpSpPr>
        <p:grpSpPr>
          <a:xfrm>
            <a:off x="185056" y="201761"/>
            <a:ext cx="4833258" cy="6492953"/>
            <a:chOff x="185056" y="201761"/>
            <a:chExt cx="4833258" cy="6492953"/>
          </a:xfrm>
        </p:grpSpPr>
        <p:sp>
          <p:nvSpPr>
            <p:cNvPr id="7" name="Rettangolo 6"/>
            <p:cNvSpPr/>
            <p:nvPr/>
          </p:nvSpPr>
          <p:spPr>
            <a:xfrm>
              <a:off x="185057" y="5965608"/>
              <a:ext cx="2188029" cy="729106"/>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it-IT"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8" name="Rettangolo 7"/>
            <p:cNvSpPr/>
            <p:nvPr/>
          </p:nvSpPr>
          <p:spPr>
            <a:xfrm>
              <a:off x="185056" y="201761"/>
              <a:ext cx="4833258" cy="1028661"/>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it-IT"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pSp>
    </p:spTree>
    <p:extLst>
      <p:ext uri="{BB962C8B-B14F-4D97-AF65-F5344CB8AC3E}">
        <p14:creationId xmlns:p14="http://schemas.microsoft.com/office/powerpoint/2010/main" val="34454702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E172590-F083-9240-8D2A-27E74BE89AC7}"/>
              </a:ext>
            </a:extLst>
          </p:cNvPr>
          <p:cNvSpPr>
            <a:spLocks noGrp="1"/>
          </p:cNvSpPr>
          <p:nvPr>
            <p:ph type="title"/>
          </p:nvPr>
        </p:nvSpPr>
        <p:spPr>
          <a:xfrm>
            <a:off x="116959" y="272315"/>
            <a:ext cx="12248706" cy="598261"/>
          </a:xfrm>
        </p:spPr>
        <p:txBody>
          <a:bodyPr>
            <a:normAutofit fontScale="90000"/>
          </a:bodyPr>
          <a:lstStyle/>
          <a:p>
            <a:r>
              <a:rPr kumimoji="0" lang="it-IT" sz="3600" b="1" i="0" u="none" strike="noStrike" kern="1200" cap="none" spc="0" normalizeH="0" baseline="0" noProof="0" dirty="0">
                <a:ln>
                  <a:noFill/>
                </a:ln>
                <a:solidFill>
                  <a:srgbClr val="3264AA"/>
                </a:solidFill>
                <a:effectLst/>
                <a:uLnTx/>
                <a:uFillTx/>
                <a:latin typeface="Calibri Light" panose="020F0302020204030204"/>
                <a:ea typeface="+mj-ea"/>
                <a:cs typeface="+mj-cs"/>
              </a:rPr>
              <a:t>A Rimini a settembre 2023 </a:t>
            </a:r>
            <a:r>
              <a:rPr lang="it-IT" dirty="0">
                <a:latin typeface="Calibri Light" panose="020F0302020204030204"/>
              </a:rPr>
              <a:t>le attivazioni crescono del 6,6% rispetto ad agosto; </a:t>
            </a:r>
            <a:r>
              <a:rPr kumimoji="0" lang="it-IT" sz="3600" b="1" i="0" u="none" strike="noStrike" kern="1200" cap="none" spc="0" normalizeH="0" baseline="0" noProof="0" dirty="0">
                <a:ln>
                  <a:noFill/>
                </a:ln>
                <a:solidFill>
                  <a:srgbClr val="3264AA"/>
                </a:solidFill>
                <a:effectLst/>
                <a:uLnTx/>
                <a:uFillTx/>
                <a:latin typeface="Calibri Light" panose="020F0302020204030204"/>
                <a:ea typeface="+mj-ea"/>
                <a:cs typeface="+mj-cs"/>
              </a:rPr>
              <a:t>2.399 le posizioni dipendenti assicurate dai primi nove mesi</a:t>
            </a:r>
            <a:endParaRPr lang="it-IT" sz="2700" b="0" dirty="0"/>
          </a:p>
        </p:txBody>
      </p:sp>
      <p:sp>
        <p:nvSpPr>
          <p:cNvPr id="4" name="Segnaposto numero diapositiva 3">
            <a:extLst>
              <a:ext uri="{FF2B5EF4-FFF2-40B4-BE49-F238E27FC236}">
                <a16:creationId xmlns:a16="http://schemas.microsoft.com/office/drawing/2014/main" id="{2F508402-B66B-4A4E-AD5C-28BF6C1070B2}"/>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BF82156-9445-CA41-89E8-99C6AA80F868}" type="slidenum">
              <a:rPr kumimoji="0" lang="it-IT" sz="1200" b="0" i="0" u="none" strike="noStrike" kern="1200" cap="none" spc="0" normalizeH="0" baseline="0" noProof="0" smtClean="0">
                <a:ln>
                  <a:noFill/>
                </a:ln>
                <a:solidFill>
                  <a:prstClr val="white"/>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28</a:t>
            </a:fld>
            <a:endParaRPr kumimoji="0" lang="it-IT" sz="12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5" name="Segnaposto piè di pagina 4">
            <a:extLst>
              <a:ext uri="{FF2B5EF4-FFF2-40B4-BE49-F238E27FC236}">
                <a16:creationId xmlns:a16="http://schemas.microsoft.com/office/drawing/2014/main" id="{0CC9049F-173E-C041-A55A-0B73721EFCCA}"/>
              </a:ext>
            </a:extLst>
          </p:cNvPr>
          <p:cNvSpPr>
            <a:spLocks noGrp="1"/>
          </p:cNvSpPr>
          <p:nvPr>
            <p:ph type="ftr" sz="quarter" idx="4294967295"/>
          </p:nvPr>
        </p:nvSpPr>
        <p:spPr>
          <a:xfrm>
            <a:off x="6467302" y="6216514"/>
            <a:ext cx="4086424" cy="252000"/>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it-IT" sz="1200" b="0" i="0" u="none" strike="noStrike" kern="1200" cap="none" spc="0" normalizeH="0" baseline="0" noProof="0">
                <a:ln>
                  <a:noFill/>
                </a:ln>
                <a:solidFill>
                  <a:prstClr val="white"/>
                </a:solidFill>
                <a:effectLst/>
                <a:uLnTx/>
                <a:uFillTx/>
                <a:latin typeface="Calibri" panose="020F0502020204030204"/>
                <a:ea typeface="+mn-ea"/>
                <a:cs typeface="+mn-cs"/>
              </a:rPr>
              <a:t>Elaborazioni su dati Siler</a:t>
            </a:r>
          </a:p>
        </p:txBody>
      </p:sp>
      <p:sp>
        <p:nvSpPr>
          <p:cNvPr id="7" name="Rettangolo 6">
            <a:extLst>
              <a:ext uri="{FF2B5EF4-FFF2-40B4-BE49-F238E27FC236}">
                <a16:creationId xmlns:a16="http://schemas.microsoft.com/office/drawing/2014/main" id="{033A6441-4BE7-260A-BAF1-E7749DCA6108}"/>
              </a:ext>
            </a:extLst>
          </p:cNvPr>
          <p:cNvSpPr/>
          <p:nvPr/>
        </p:nvSpPr>
        <p:spPr>
          <a:xfrm>
            <a:off x="462602" y="1097756"/>
            <a:ext cx="7697323" cy="646331"/>
          </a:xfrm>
          <a:prstGeom prst="rect">
            <a:avLst/>
          </a:prstGeom>
        </p:spPr>
        <p:txBody>
          <a:bodyPr wrap="square">
            <a:spAutoFit/>
          </a:bodyPr>
          <a:lstStyle/>
          <a:p>
            <a:pPr algn="ctr"/>
            <a:r>
              <a:rPr lang="it-IT" i="1" dirty="0"/>
              <a:t>Attivazioni e cessazioni dei rapporti di lavoro dipendente in provincia </a:t>
            </a:r>
            <a:br>
              <a:rPr lang="it-IT" i="1" dirty="0"/>
            </a:br>
            <a:r>
              <a:rPr lang="it-IT" i="1" dirty="0"/>
              <a:t>di Rimini </a:t>
            </a:r>
            <a:r>
              <a:rPr lang="it-IT" baseline="30000" dirty="0"/>
              <a:t>(a) </a:t>
            </a:r>
            <a:r>
              <a:rPr lang="it-IT" i="1" dirty="0"/>
              <a:t>(dati destagionalizzati, valori assoluti)</a:t>
            </a:r>
          </a:p>
        </p:txBody>
      </p:sp>
      <p:sp>
        <p:nvSpPr>
          <p:cNvPr id="8" name="CasellaDiTesto 7">
            <a:extLst>
              <a:ext uri="{FF2B5EF4-FFF2-40B4-BE49-F238E27FC236}">
                <a16:creationId xmlns:a16="http://schemas.microsoft.com/office/drawing/2014/main" id="{19629574-485B-429D-0AEE-9F81BFBE6031}"/>
              </a:ext>
            </a:extLst>
          </p:cNvPr>
          <p:cNvSpPr txBox="1"/>
          <p:nvPr/>
        </p:nvSpPr>
        <p:spPr>
          <a:xfrm>
            <a:off x="1328783" y="5793478"/>
            <a:ext cx="6496236" cy="261610"/>
          </a:xfrm>
          <a:prstGeom prst="rect">
            <a:avLst/>
          </a:prstGeom>
          <a:noFill/>
        </p:spPr>
        <p:txBody>
          <a:bodyPr wrap="square">
            <a:spAutoFit/>
          </a:bodyPr>
          <a:lstStyle/>
          <a:p>
            <a:r>
              <a:rPr lang="it-IT" sz="1100" dirty="0"/>
              <a:t>(a) escluse le attività svolte da famiglie e convivenze (lavoro domestico) ed escluso il lavoro intermittente</a:t>
            </a:r>
          </a:p>
        </p:txBody>
      </p:sp>
      <p:sp>
        <p:nvSpPr>
          <p:cNvPr id="9" name="CasellaDiTesto 8">
            <a:extLst>
              <a:ext uri="{FF2B5EF4-FFF2-40B4-BE49-F238E27FC236}">
                <a16:creationId xmlns:a16="http://schemas.microsoft.com/office/drawing/2014/main" id="{00AEDB3E-43BB-C41A-F28F-14F721AC4F62}"/>
              </a:ext>
            </a:extLst>
          </p:cNvPr>
          <p:cNvSpPr txBox="1"/>
          <p:nvPr/>
        </p:nvSpPr>
        <p:spPr>
          <a:xfrm>
            <a:off x="8346558" y="1083588"/>
            <a:ext cx="3657600" cy="5078313"/>
          </a:xfrm>
          <a:prstGeom prst="rect">
            <a:avLst/>
          </a:prstGeom>
          <a:noFill/>
        </p:spPr>
        <p:txBody>
          <a:bodyPr wrap="square" rtlCol="0">
            <a:spAutoFit/>
          </a:bodyPr>
          <a:lstStyle/>
          <a:p>
            <a:pPr marL="285750" indent="-285750">
              <a:buClr>
                <a:srgbClr val="3264AA"/>
              </a:buClr>
              <a:buFont typeface="Wingdings" panose="05000000000000000000" pitchFamily="2" charset="2"/>
              <a:buChar char="§"/>
            </a:pPr>
            <a:r>
              <a:rPr lang="it-IT" dirty="0"/>
              <a:t>L’aggiornamento dei dati al 30 settembre 2023 evidenzia che in provincia di Rimini c’è stato un certo rallentamento delle attivazioni, nel secondo e terzo trimestre con variazioni negative ad aprile, maggio, luglio ed agosto (rispettivamente -4,9%, -2,8%, </a:t>
            </a:r>
            <a:br>
              <a:rPr lang="it-IT" dirty="0"/>
            </a:br>
            <a:r>
              <a:rPr lang="it-IT" dirty="0"/>
              <a:t>-3,9% e -2,1%) </a:t>
            </a:r>
          </a:p>
          <a:p>
            <a:pPr marL="285750" indent="-285750">
              <a:buClr>
                <a:srgbClr val="3264AA"/>
              </a:buClr>
              <a:buFont typeface="Wingdings" panose="05000000000000000000" pitchFamily="2" charset="2"/>
              <a:buChar char="§"/>
            </a:pPr>
            <a:r>
              <a:rPr lang="it-IT" dirty="0"/>
              <a:t>Nonostante questo rallentamento il saldo tra attivazioni e cessazioni dei primi nove mesi del 2023 è stato positivo (+2.399 unità) e concentrato nel primo trimestre, che da solo ha assicurato 1.363 posizioni. +848 e +187 sono rispettivamente i saldi del secondo e del terzo trimestre</a:t>
            </a:r>
          </a:p>
        </p:txBody>
      </p:sp>
      <p:pic>
        <p:nvPicPr>
          <p:cNvPr id="6" name="Immagine 5">
            <a:extLst>
              <a:ext uri="{FF2B5EF4-FFF2-40B4-BE49-F238E27FC236}">
                <a16:creationId xmlns:a16="http://schemas.microsoft.com/office/drawing/2014/main" id="{CB608BC3-D4AB-8909-2D52-A095714EB410}"/>
              </a:ext>
            </a:extLst>
          </p:cNvPr>
          <p:cNvPicPr>
            <a:picLocks noChangeAspect="1"/>
          </p:cNvPicPr>
          <p:nvPr/>
        </p:nvPicPr>
        <p:blipFill>
          <a:blip r:embed="rId3"/>
          <a:stretch>
            <a:fillRect/>
          </a:stretch>
        </p:blipFill>
        <p:spPr>
          <a:xfrm>
            <a:off x="382403" y="1765477"/>
            <a:ext cx="7673340" cy="4024884"/>
          </a:xfrm>
          <a:prstGeom prst="rect">
            <a:avLst/>
          </a:prstGeom>
        </p:spPr>
      </p:pic>
      <p:sp>
        <p:nvSpPr>
          <p:cNvPr id="10" name="Freccia in giù 9">
            <a:extLst>
              <a:ext uri="{FF2B5EF4-FFF2-40B4-BE49-F238E27FC236}">
                <a16:creationId xmlns:a16="http://schemas.microsoft.com/office/drawing/2014/main" id="{90430246-35D9-22A1-5913-FEB95EC9C667}"/>
              </a:ext>
            </a:extLst>
          </p:cNvPr>
          <p:cNvSpPr/>
          <p:nvPr/>
        </p:nvSpPr>
        <p:spPr>
          <a:xfrm>
            <a:off x="7634725" y="2345969"/>
            <a:ext cx="190122" cy="443620"/>
          </a:xfrm>
          <a:prstGeom prst="downArrow">
            <a:avLst/>
          </a:prstGeom>
          <a:solidFill>
            <a:srgbClr val="FFCC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it-IT"/>
          </a:p>
        </p:txBody>
      </p:sp>
    </p:spTree>
    <p:extLst>
      <p:ext uri="{BB962C8B-B14F-4D97-AF65-F5344CB8AC3E}">
        <p14:creationId xmlns:p14="http://schemas.microsoft.com/office/powerpoint/2010/main" val="274016413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E172590-F083-9240-8D2A-27E74BE89AC7}"/>
              </a:ext>
            </a:extLst>
          </p:cNvPr>
          <p:cNvSpPr>
            <a:spLocks noGrp="1"/>
          </p:cNvSpPr>
          <p:nvPr>
            <p:ph type="title"/>
          </p:nvPr>
        </p:nvSpPr>
        <p:spPr>
          <a:xfrm>
            <a:off x="284987" y="286203"/>
            <a:ext cx="11907013" cy="598261"/>
          </a:xfrm>
        </p:spPr>
        <p:txBody>
          <a:bodyPr>
            <a:normAutofit fontScale="90000"/>
          </a:bodyPr>
          <a:lstStyle/>
          <a:p>
            <a:r>
              <a:rPr kumimoji="0" lang="it-IT" sz="3600" b="1" i="0" u="none" strike="noStrike" kern="1200" cap="none" spc="0" normalizeH="0" baseline="0" noProof="0" dirty="0">
                <a:ln>
                  <a:noFill/>
                </a:ln>
                <a:solidFill>
                  <a:srgbClr val="3264AA"/>
                </a:solidFill>
                <a:effectLst/>
                <a:uLnTx/>
                <a:uFillTx/>
                <a:latin typeface="Calibri Light" panose="020F0302020204030204"/>
                <a:ea typeface="+mj-ea"/>
                <a:cs typeface="+mj-cs"/>
              </a:rPr>
              <a:t>La dinamica annuale delle attivazioni dei rapporti di lavoro dipendente </a:t>
            </a:r>
            <a:br>
              <a:rPr kumimoji="0" lang="it-IT" sz="3600" b="1" i="0" u="none" strike="noStrike" kern="1200" cap="none" spc="0" normalizeH="0" baseline="0" noProof="0" dirty="0">
                <a:ln>
                  <a:noFill/>
                </a:ln>
                <a:solidFill>
                  <a:srgbClr val="3264AA"/>
                </a:solidFill>
                <a:effectLst/>
                <a:uLnTx/>
                <a:uFillTx/>
                <a:latin typeface="Calibri Light" panose="020F0302020204030204"/>
                <a:ea typeface="+mj-ea"/>
                <a:cs typeface="+mj-cs"/>
              </a:rPr>
            </a:br>
            <a:r>
              <a:rPr kumimoji="0" lang="it-IT" sz="3600" b="1" i="0" u="none" strike="noStrike" kern="1200" cap="none" spc="0" normalizeH="0" baseline="0" noProof="0" dirty="0">
                <a:ln>
                  <a:noFill/>
                </a:ln>
                <a:solidFill>
                  <a:srgbClr val="3264AA"/>
                </a:solidFill>
                <a:effectLst/>
                <a:uLnTx/>
                <a:uFillTx/>
                <a:latin typeface="Calibri Light" panose="020F0302020204030204"/>
                <a:ea typeface="+mj-ea"/>
                <a:cs typeface="+mj-cs"/>
              </a:rPr>
              <a:t>in un’ottica di genere in provincia di </a:t>
            </a:r>
            <a:r>
              <a:rPr lang="it-IT" dirty="0">
                <a:latin typeface="Calibri Light" panose="020F0302020204030204"/>
              </a:rPr>
              <a:t>Rimini</a:t>
            </a:r>
            <a:endParaRPr lang="it-IT" sz="2700" b="0" dirty="0">
              <a:highlight>
                <a:srgbClr val="C0C0C0"/>
              </a:highlight>
            </a:endParaRPr>
          </a:p>
        </p:txBody>
      </p:sp>
      <p:sp>
        <p:nvSpPr>
          <p:cNvPr id="4" name="Segnaposto numero diapositiva 3">
            <a:extLst>
              <a:ext uri="{FF2B5EF4-FFF2-40B4-BE49-F238E27FC236}">
                <a16:creationId xmlns:a16="http://schemas.microsoft.com/office/drawing/2014/main" id="{2F508402-B66B-4A4E-AD5C-28BF6C1070B2}"/>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BF82156-9445-CA41-89E8-99C6AA80F868}" type="slidenum">
              <a:rPr kumimoji="0" lang="it-IT" sz="1200" b="0" i="0" u="none" strike="noStrike" kern="1200" cap="none" spc="0" normalizeH="0" baseline="0" noProof="0" smtClean="0">
                <a:ln>
                  <a:noFill/>
                </a:ln>
                <a:solidFill>
                  <a:prstClr val="white"/>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29</a:t>
            </a:fld>
            <a:endParaRPr kumimoji="0" lang="it-IT" sz="12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5" name="Segnaposto piè di pagina 4">
            <a:extLst>
              <a:ext uri="{FF2B5EF4-FFF2-40B4-BE49-F238E27FC236}">
                <a16:creationId xmlns:a16="http://schemas.microsoft.com/office/drawing/2014/main" id="{0CC9049F-173E-C041-A55A-0B73721EFCCA}"/>
              </a:ext>
            </a:extLst>
          </p:cNvPr>
          <p:cNvSpPr>
            <a:spLocks noGrp="1"/>
          </p:cNvSpPr>
          <p:nvPr>
            <p:ph type="ftr" sz="quarter" idx="4294967295"/>
          </p:nvPr>
        </p:nvSpPr>
        <p:spPr>
          <a:xfrm>
            <a:off x="6467302" y="6216514"/>
            <a:ext cx="4086424" cy="252000"/>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it-IT" sz="1200" b="0" i="0" u="none" strike="noStrike" kern="1200" cap="none" spc="0" normalizeH="0" baseline="0" noProof="0">
                <a:ln>
                  <a:noFill/>
                </a:ln>
                <a:solidFill>
                  <a:prstClr val="white"/>
                </a:solidFill>
                <a:effectLst/>
                <a:uLnTx/>
                <a:uFillTx/>
                <a:latin typeface="Calibri" panose="020F0502020204030204"/>
                <a:ea typeface="+mn-ea"/>
                <a:cs typeface="+mn-cs"/>
              </a:rPr>
              <a:t>Elaborazioni su dati Siler</a:t>
            </a:r>
          </a:p>
        </p:txBody>
      </p:sp>
      <p:sp>
        <p:nvSpPr>
          <p:cNvPr id="7" name="Rettangolo 6">
            <a:extLst>
              <a:ext uri="{FF2B5EF4-FFF2-40B4-BE49-F238E27FC236}">
                <a16:creationId xmlns:a16="http://schemas.microsoft.com/office/drawing/2014/main" id="{033A6441-4BE7-260A-BAF1-E7749DCA6108}"/>
              </a:ext>
            </a:extLst>
          </p:cNvPr>
          <p:cNvSpPr/>
          <p:nvPr/>
        </p:nvSpPr>
        <p:spPr>
          <a:xfrm>
            <a:off x="462602" y="1097756"/>
            <a:ext cx="7697323" cy="646331"/>
          </a:xfrm>
          <a:prstGeom prst="rect">
            <a:avLst/>
          </a:prstGeom>
        </p:spPr>
        <p:txBody>
          <a:bodyPr wrap="square">
            <a:spAutoFit/>
          </a:bodyPr>
          <a:lstStyle/>
          <a:p>
            <a:pPr algn="ctr"/>
            <a:r>
              <a:rPr lang="it-IT" i="1" dirty="0"/>
              <a:t>Attivazioni dei rapporti di lavoro dipendente per genere in provincia </a:t>
            </a:r>
            <a:br>
              <a:rPr lang="it-IT" i="1" dirty="0"/>
            </a:br>
            <a:r>
              <a:rPr lang="it-IT" i="1" dirty="0"/>
              <a:t>di Rimini</a:t>
            </a:r>
            <a:r>
              <a:rPr lang="it-IT" baseline="30000" dirty="0"/>
              <a:t>(a) </a:t>
            </a:r>
            <a:r>
              <a:rPr lang="it-IT" i="1" dirty="0"/>
              <a:t>(dati grezzi, valori assoluti)</a:t>
            </a:r>
          </a:p>
        </p:txBody>
      </p:sp>
      <p:sp>
        <p:nvSpPr>
          <p:cNvPr id="8" name="CasellaDiTesto 7">
            <a:extLst>
              <a:ext uri="{FF2B5EF4-FFF2-40B4-BE49-F238E27FC236}">
                <a16:creationId xmlns:a16="http://schemas.microsoft.com/office/drawing/2014/main" id="{19629574-485B-429D-0AEE-9F81BFBE6031}"/>
              </a:ext>
            </a:extLst>
          </p:cNvPr>
          <p:cNvSpPr txBox="1"/>
          <p:nvPr/>
        </p:nvSpPr>
        <p:spPr>
          <a:xfrm>
            <a:off x="1328783" y="5793478"/>
            <a:ext cx="6496236" cy="261610"/>
          </a:xfrm>
          <a:prstGeom prst="rect">
            <a:avLst/>
          </a:prstGeom>
          <a:noFill/>
        </p:spPr>
        <p:txBody>
          <a:bodyPr wrap="square">
            <a:spAutoFit/>
          </a:bodyPr>
          <a:lstStyle/>
          <a:p>
            <a:r>
              <a:rPr lang="it-IT" sz="1100" dirty="0"/>
              <a:t>(a) escluse le attività svolte da famiglie e convivenze (lavoro domestico) ed escluso il lavoro intermittente</a:t>
            </a:r>
          </a:p>
        </p:txBody>
      </p:sp>
      <p:sp>
        <p:nvSpPr>
          <p:cNvPr id="9" name="CasellaDiTesto 8">
            <a:extLst>
              <a:ext uri="{FF2B5EF4-FFF2-40B4-BE49-F238E27FC236}">
                <a16:creationId xmlns:a16="http://schemas.microsoft.com/office/drawing/2014/main" id="{00AEDB3E-43BB-C41A-F28F-14F721AC4F62}"/>
              </a:ext>
            </a:extLst>
          </p:cNvPr>
          <p:cNvSpPr txBox="1"/>
          <p:nvPr/>
        </p:nvSpPr>
        <p:spPr>
          <a:xfrm>
            <a:off x="7825019" y="1129016"/>
            <a:ext cx="4179139" cy="5016758"/>
          </a:xfrm>
          <a:prstGeom prst="rect">
            <a:avLst/>
          </a:prstGeom>
          <a:noFill/>
        </p:spPr>
        <p:txBody>
          <a:bodyPr wrap="square" rtlCol="0">
            <a:spAutoFit/>
          </a:bodyPr>
          <a:lstStyle/>
          <a:p>
            <a:pPr marL="285750" indent="-285750">
              <a:buClr>
                <a:srgbClr val="3264AA"/>
              </a:buClr>
              <a:buFont typeface="Arial" panose="020B0604020202020204" pitchFamily="34" charset="0"/>
              <a:buChar char="•"/>
            </a:pPr>
            <a:r>
              <a:rPr lang="it-IT" sz="2000" dirty="0"/>
              <a:t>La caduta delle attivazioni dei rapporti di lavoro intervenuta tra il 2019 e il 2020 a Rimini, è stata più pronunciata di quella registrata a livello regionale per entrambe le componenti dell’occupazione dipendente: -28,4% contro il -17,3% per i maschi e il -27,2% contro il </a:t>
            </a:r>
            <a:br>
              <a:rPr lang="it-IT" sz="2000" dirty="0"/>
            </a:br>
            <a:r>
              <a:rPr lang="it-IT" sz="2000" dirty="0"/>
              <a:t>-20,2% per le femmine</a:t>
            </a:r>
          </a:p>
          <a:p>
            <a:pPr marL="285750" indent="-285750">
              <a:buClr>
                <a:srgbClr val="3264AA"/>
              </a:buClr>
              <a:buFont typeface="Arial" panose="020B0604020202020204" pitchFamily="34" charset="0"/>
              <a:buChar char="•"/>
            </a:pPr>
            <a:r>
              <a:rPr lang="it-IT" sz="2000" dirty="0"/>
              <a:t>Consistente il rimbalzo registrato nelle attivazioni 2021, più marcato per la componente maschile (25,7% contro il 24,0% di quella femminile)</a:t>
            </a:r>
          </a:p>
          <a:p>
            <a:pPr marL="285750" indent="-285750">
              <a:buClr>
                <a:srgbClr val="3264AA"/>
              </a:buClr>
              <a:buFont typeface="Arial" panose="020B0604020202020204" pitchFamily="34" charset="0"/>
              <a:buChar char="•"/>
            </a:pPr>
            <a:r>
              <a:rPr lang="it-IT" sz="2000" dirty="0"/>
              <a:t>Positiva anche la variazione delle attivazioni registrata nel 2022 sia per le femmine che per i maschi</a:t>
            </a:r>
          </a:p>
        </p:txBody>
      </p:sp>
      <p:pic>
        <p:nvPicPr>
          <p:cNvPr id="3" name="Immagine 2">
            <a:extLst>
              <a:ext uri="{FF2B5EF4-FFF2-40B4-BE49-F238E27FC236}">
                <a16:creationId xmlns:a16="http://schemas.microsoft.com/office/drawing/2014/main" id="{CFF0CFA6-4EB1-D8DC-2161-261C94EA8204}"/>
              </a:ext>
            </a:extLst>
          </p:cNvPr>
          <p:cNvPicPr>
            <a:picLocks noChangeAspect="1"/>
          </p:cNvPicPr>
          <p:nvPr/>
        </p:nvPicPr>
        <p:blipFill>
          <a:blip r:embed="rId3"/>
          <a:stretch>
            <a:fillRect/>
          </a:stretch>
        </p:blipFill>
        <p:spPr>
          <a:xfrm>
            <a:off x="259798" y="1752845"/>
            <a:ext cx="7677912" cy="4002024"/>
          </a:xfrm>
          <a:prstGeom prst="rect">
            <a:avLst/>
          </a:prstGeom>
        </p:spPr>
      </p:pic>
    </p:spTree>
    <p:extLst>
      <p:ext uri="{BB962C8B-B14F-4D97-AF65-F5344CB8AC3E}">
        <p14:creationId xmlns:p14="http://schemas.microsoft.com/office/powerpoint/2010/main" val="321826353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testo 2">
            <a:extLst>
              <a:ext uri="{FF2B5EF4-FFF2-40B4-BE49-F238E27FC236}">
                <a16:creationId xmlns:a16="http://schemas.microsoft.com/office/drawing/2014/main" id="{E92D7349-27D6-534D-960D-12C4FDF9010B}"/>
              </a:ext>
            </a:extLst>
          </p:cNvPr>
          <p:cNvSpPr>
            <a:spLocks noGrp="1"/>
          </p:cNvSpPr>
          <p:nvPr>
            <p:ph type="body" sz="quarter" idx="13"/>
          </p:nvPr>
        </p:nvSpPr>
        <p:spPr>
          <a:xfrm>
            <a:off x="313617" y="1368529"/>
            <a:ext cx="9181168" cy="923330"/>
          </a:xfrm>
        </p:spPr>
        <p:txBody>
          <a:bodyPr/>
          <a:lstStyle/>
          <a:p>
            <a:r>
              <a:rPr lang="it-IT" dirty="0"/>
              <a:t>1. La ripresa post-pandemica</a:t>
            </a:r>
          </a:p>
        </p:txBody>
      </p:sp>
      <p:sp>
        <p:nvSpPr>
          <p:cNvPr id="4" name="Segnaposto testo 2">
            <a:extLst>
              <a:ext uri="{FF2B5EF4-FFF2-40B4-BE49-F238E27FC236}">
                <a16:creationId xmlns:a16="http://schemas.microsoft.com/office/drawing/2014/main" id="{2B4154C1-7E56-2148-A428-AA8C15166ED4}"/>
              </a:ext>
            </a:extLst>
          </p:cNvPr>
          <p:cNvSpPr txBox="1">
            <a:spLocks/>
          </p:cNvSpPr>
          <p:nvPr/>
        </p:nvSpPr>
        <p:spPr>
          <a:xfrm>
            <a:off x="313617" y="3470365"/>
            <a:ext cx="9078319" cy="923330"/>
          </a:xfrm>
          <a:prstGeom prst="rect">
            <a:avLst/>
          </a:prstGeom>
          <a:solidFill>
            <a:srgbClr val="3264AA"/>
          </a:solidFill>
        </p:spPr>
        <p:txBody>
          <a:bodyPr vert="horz" wrap="none" lIns="91440" tIns="45720" rIns="91440" bIns="45720" rtlCol="0">
            <a:spAutoFit/>
          </a:bodyPr>
          <a:lstStyle>
            <a:lvl1pPr marL="0" indent="0" algn="l" defTabSz="914400" rtl="0" eaLnBrk="1" latinLnBrk="0" hangingPunct="1">
              <a:lnSpc>
                <a:spcPct val="90000"/>
              </a:lnSpc>
              <a:spcBef>
                <a:spcPts val="1000"/>
              </a:spcBef>
              <a:buFont typeface="Arial" panose="020B0604020202020204" pitchFamily="34" charset="0"/>
              <a:buNone/>
              <a:defRPr sz="6000" kern="1200">
                <a:solidFill>
                  <a:schemeClr val="bg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it-IT" dirty="0">
                <a:solidFill>
                  <a:prstClr val="white"/>
                </a:solidFill>
                <a:latin typeface="Calibri" panose="020F0502020204030204"/>
              </a:rPr>
              <a:t>s</a:t>
            </a:r>
            <a:r>
              <a:rPr kumimoji="0" lang="it-IT" sz="6000" b="0" i="0" u="none" strike="noStrike" kern="1200" cap="none" spc="0" normalizeH="0" baseline="0" noProof="0" dirty="0" err="1">
                <a:ln>
                  <a:noFill/>
                </a:ln>
                <a:solidFill>
                  <a:prstClr val="white"/>
                </a:solidFill>
                <a:effectLst/>
                <a:uLnTx/>
                <a:uFillTx/>
                <a:latin typeface="Calibri" panose="020F0502020204030204"/>
                <a:ea typeface="+mn-ea"/>
                <a:cs typeface="+mn-cs"/>
              </a:rPr>
              <a:t>econdo</a:t>
            </a:r>
            <a:r>
              <a:rPr kumimoji="0" lang="it-IT" sz="6000" b="0" i="0" u="none" strike="noStrike" kern="1200" cap="none" spc="0" normalizeH="0" baseline="0" noProof="0" dirty="0">
                <a:ln>
                  <a:noFill/>
                </a:ln>
                <a:solidFill>
                  <a:prstClr val="white"/>
                </a:solidFill>
                <a:effectLst/>
                <a:uLnTx/>
                <a:uFillTx/>
                <a:latin typeface="Calibri" panose="020F0502020204030204"/>
                <a:ea typeface="+mn-ea"/>
                <a:cs typeface="+mn-cs"/>
              </a:rPr>
              <a:t> le nuove stime Istat</a:t>
            </a:r>
          </a:p>
        </p:txBody>
      </p:sp>
      <p:sp>
        <p:nvSpPr>
          <p:cNvPr id="6" name="Segnaposto testo 2">
            <a:extLst>
              <a:ext uri="{FF2B5EF4-FFF2-40B4-BE49-F238E27FC236}">
                <a16:creationId xmlns:a16="http://schemas.microsoft.com/office/drawing/2014/main" id="{2B4154C1-7E56-2148-A428-AA8C15166ED4}"/>
              </a:ext>
            </a:extLst>
          </p:cNvPr>
          <p:cNvSpPr txBox="1">
            <a:spLocks/>
          </p:cNvSpPr>
          <p:nvPr/>
        </p:nvSpPr>
        <p:spPr>
          <a:xfrm>
            <a:off x="313617" y="2429965"/>
            <a:ext cx="11392927" cy="923330"/>
          </a:xfrm>
          <a:prstGeom prst="rect">
            <a:avLst/>
          </a:prstGeom>
          <a:solidFill>
            <a:srgbClr val="3264AA"/>
          </a:solidFill>
        </p:spPr>
        <p:txBody>
          <a:bodyPr vert="horz" wrap="none" lIns="91440" tIns="45720" rIns="91440" bIns="45720" rtlCol="0">
            <a:spAutoFit/>
          </a:bodyPr>
          <a:lstStyle>
            <a:lvl1pPr marL="0" indent="0" algn="l" defTabSz="914400" rtl="0" eaLnBrk="1" latinLnBrk="0" hangingPunct="1">
              <a:lnSpc>
                <a:spcPct val="90000"/>
              </a:lnSpc>
              <a:spcBef>
                <a:spcPts val="1000"/>
              </a:spcBef>
              <a:buFont typeface="Arial" panose="020B0604020202020204" pitchFamily="34" charset="0"/>
              <a:buNone/>
              <a:defRPr sz="6000" kern="1200">
                <a:solidFill>
                  <a:schemeClr val="bg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it-IT" dirty="0">
                <a:solidFill>
                  <a:prstClr val="white"/>
                </a:solidFill>
                <a:latin typeface="Calibri" panose="020F0502020204030204"/>
              </a:rPr>
              <a:t>n</a:t>
            </a:r>
            <a:r>
              <a:rPr kumimoji="0" lang="it-IT" sz="6000" b="0" i="0" u="none" strike="noStrike" kern="1200" cap="none" spc="0" normalizeH="0" baseline="0" noProof="0" dirty="0">
                <a:ln>
                  <a:noFill/>
                </a:ln>
                <a:solidFill>
                  <a:prstClr val="white"/>
                </a:solidFill>
                <a:effectLst/>
                <a:uLnTx/>
                <a:uFillTx/>
                <a:latin typeface="Calibri" panose="020F0502020204030204"/>
                <a:ea typeface="+mn-ea"/>
                <a:cs typeface="+mn-cs"/>
              </a:rPr>
              <a:t>ei dati sull’occupazione provinciale</a:t>
            </a:r>
          </a:p>
        </p:txBody>
      </p:sp>
      <p:grpSp>
        <p:nvGrpSpPr>
          <p:cNvPr id="9" name="Gruppo 8"/>
          <p:cNvGrpSpPr/>
          <p:nvPr/>
        </p:nvGrpSpPr>
        <p:grpSpPr>
          <a:xfrm>
            <a:off x="185056" y="201761"/>
            <a:ext cx="4833258" cy="5626283"/>
            <a:chOff x="185056" y="201761"/>
            <a:chExt cx="4833258" cy="6492953"/>
          </a:xfrm>
        </p:grpSpPr>
        <p:sp>
          <p:nvSpPr>
            <p:cNvPr id="7" name="Rettangolo 6"/>
            <p:cNvSpPr/>
            <p:nvPr/>
          </p:nvSpPr>
          <p:spPr>
            <a:xfrm>
              <a:off x="185057" y="5965608"/>
              <a:ext cx="2188029" cy="729106"/>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it-IT"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8" name="Rettangolo 7"/>
            <p:cNvSpPr/>
            <p:nvPr/>
          </p:nvSpPr>
          <p:spPr>
            <a:xfrm>
              <a:off x="185056" y="201761"/>
              <a:ext cx="4833258" cy="1028661"/>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it-IT"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pSp>
      <p:sp>
        <p:nvSpPr>
          <p:cNvPr id="2" name="Segnaposto testo 2">
            <a:extLst>
              <a:ext uri="{FF2B5EF4-FFF2-40B4-BE49-F238E27FC236}">
                <a16:creationId xmlns:a16="http://schemas.microsoft.com/office/drawing/2014/main" id="{2FE8D719-3A76-FF2C-35DF-53A104FD429F}"/>
              </a:ext>
            </a:extLst>
          </p:cNvPr>
          <p:cNvSpPr txBox="1">
            <a:spLocks/>
          </p:cNvSpPr>
          <p:nvPr/>
        </p:nvSpPr>
        <p:spPr>
          <a:xfrm>
            <a:off x="313617" y="4510765"/>
            <a:ext cx="4387740" cy="923330"/>
          </a:xfrm>
          <a:prstGeom prst="rect">
            <a:avLst/>
          </a:prstGeom>
          <a:solidFill>
            <a:srgbClr val="3264AA"/>
          </a:solidFill>
        </p:spPr>
        <p:txBody>
          <a:bodyPr vert="horz" wrap="none" lIns="91440" tIns="45720" rIns="91440" bIns="45720" rtlCol="0">
            <a:spAutoFit/>
          </a:bodyPr>
          <a:lstStyle>
            <a:lvl1pPr marL="0" indent="0" algn="l" defTabSz="914400" rtl="0" eaLnBrk="1" latinLnBrk="0" hangingPunct="1">
              <a:lnSpc>
                <a:spcPct val="90000"/>
              </a:lnSpc>
              <a:spcBef>
                <a:spcPts val="1000"/>
              </a:spcBef>
              <a:buFont typeface="Arial" panose="020B0604020202020204" pitchFamily="34" charset="0"/>
              <a:buNone/>
              <a:defRPr sz="6000" kern="1200">
                <a:solidFill>
                  <a:schemeClr val="bg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it-IT" dirty="0">
                <a:solidFill>
                  <a:prstClr val="white"/>
                </a:solidFill>
                <a:latin typeface="Calibri" panose="020F0502020204030204"/>
              </a:rPr>
              <a:t>(2018-2022*)</a:t>
            </a:r>
            <a:endParaRPr kumimoji="0" lang="it-IT" sz="4000" b="0" i="0" u="none" strike="noStrike" kern="1200" cap="none" spc="0" normalizeH="0" baseline="30000" noProof="0" dirty="0">
              <a:ln>
                <a:noFill/>
              </a:ln>
              <a:solidFill>
                <a:prstClr val="white"/>
              </a:solidFill>
              <a:effectLst/>
              <a:uLnTx/>
              <a:uFillTx/>
              <a:latin typeface="Calibri" panose="020F0502020204030204"/>
              <a:ea typeface="+mn-ea"/>
              <a:cs typeface="+mn-cs"/>
            </a:endParaRPr>
          </a:p>
        </p:txBody>
      </p:sp>
      <p:sp>
        <p:nvSpPr>
          <p:cNvPr id="5" name="CasellaDiTesto 4">
            <a:extLst>
              <a:ext uri="{FF2B5EF4-FFF2-40B4-BE49-F238E27FC236}">
                <a16:creationId xmlns:a16="http://schemas.microsoft.com/office/drawing/2014/main" id="{FA54E809-B4EE-65AD-DA7C-1493A9E4B893}"/>
              </a:ext>
            </a:extLst>
          </p:cNvPr>
          <p:cNvSpPr txBox="1"/>
          <p:nvPr/>
        </p:nvSpPr>
        <p:spPr>
          <a:xfrm>
            <a:off x="390525" y="6086475"/>
            <a:ext cx="3764620" cy="369332"/>
          </a:xfrm>
          <a:prstGeom prst="rect">
            <a:avLst/>
          </a:prstGeom>
          <a:noFill/>
        </p:spPr>
        <p:txBody>
          <a:bodyPr wrap="none" rtlCol="0">
            <a:spAutoFit/>
          </a:bodyPr>
          <a:lstStyle/>
          <a:p>
            <a:r>
              <a:rPr lang="it-IT" i="1" dirty="0"/>
              <a:t>*stime 2023 in uscita il 13 marzo 2024</a:t>
            </a:r>
          </a:p>
        </p:txBody>
      </p:sp>
    </p:spTree>
    <p:extLst>
      <p:ext uri="{BB962C8B-B14F-4D97-AF65-F5344CB8AC3E}">
        <p14:creationId xmlns:p14="http://schemas.microsoft.com/office/powerpoint/2010/main" val="286500124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E172590-F083-9240-8D2A-27E74BE89AC7}"/>
              </a:ext>
            </a:extLst>
          </p:cNvPr>
          <p:cNvSpPr>
            <a:spLocks noGrp="1"/>
          </p:cNvSpPr>
          <p:nvPr>
            <p:ph type="title"/>
          </p:nvPr>
        </p:nvSpPr>
        <p:spPr>
          <a:xfrm>
            <a:off x="284987" y="286203"/>
            <a:ext cx="11907013" cy="598261"/>
          </a:xfrm>
        </p:spPr>
        <p:txBody>
          <a:bodyPr>
            <a:normAutofit fontScale="90000"/>
          </a:bodyPr>
          <a:lstStyle/>
          <a:p>
            <a:r>
              <a:rPr kumimoji="0" lang="it-IT" sz="3600" b="1" i="0" u="none" strike="noStrike" kern="1200" cap="none" spc="0" normalizeH="0" baseline="0" noProof="0" dirty="0">
                <a:ln>
                  <a:noFill/>
                </a:ln>
                <a:solidFill>
                  <a:srgbClr val="3264AA"/>
                </a:solidFill>
                <a:effectLst/>
                <a:uLnTx/>
                <a:uFillTx/>
                <a:latin typeface="Calibri Light" panose="020F0302020204030204"/>
                <a:ea typeface="+mj-ea"/>
                <a:cs typeface="+mj-cs"/>
              </a:rPr>
              <a:t>La dinamica annuale delle attivazioni dei rapporti di lavoro dipendente per attività economica (periodo 2019-2022) in un’ottica di genere</a:t>
            </a:r>
          </a:p>
        </p:txBody>
      </p:sp>
      <p:sp>
        <p:nvSpPr>
          <p:cNvPr id="4" name="Segnaposto numero diapositiva 3">
            <a:extLst>
              <a:ext uri="{FF2B5EF4-FFF2-40B4-BE49-F238E27FC236}">
                <a16:creationId xmlns:a16="http://schemas.microsoft.com/office/drawing/2014/main" id="{2F508402-B66B-4A4E-AD5C-28BF6C1070B2}"/>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BF82156-9445-CA41-89E8-99C6AA80F868}" type="slidenum">
              <a:rPr kumimoji="0" lang="it-IT" sz="1200" b="0" i="0" u="none" strike="noStrike" kern="1200" cap="none" spc="0" normalizeH="0" baseline="0" noProof="0" smtClean="0">
                <a:ln>
                  <a:noFill/>
                </a:ln>
                <a:solidFill>
                  <a:prstClr val="white"/>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30</a:t>
            </a:fld>
            <a:endParaRPr kumimoji="0" lang="it-IT" sz="12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5" name="Segnaposto piè di pagina 4">
            <a:extLst>
              <a:ext uri="{FF2B5EF4-FFF2-40B4-BE49-F238E27FC236}">
                <a16:creationId xmlns:a16="http://schemas.microsoft.com/office/drawing/2014/main" id="{0CC9049F-173E-C041-A55A-0B73721EFCCA}"/>
              </a:ext>
            </a:extLst>
          </p:cNvPr>
          <p:cNvSpPr>
            <a:spLocks noGrp="1"/>
          </p:cNvSpPr>
          <p:nvPr>
            <p:ph type="ftr" sz="quarter" idx="4294967295"/>
          </p:nvPr>
        </p:nvSpPr>
        <p:spPr>
          <a:xfrm>
            <a:off x="6467302" y="6216514"/>
            <a:ext cx="4086424" cy="252000"/>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it-IT" sz="1200" b="0" i="0" u="none" strike="noStrike" kern="1200" cap="none" spc="0" normalizeH="0" baseline="0" noProof="0">
                <a:ln>
                  <a:noFill/>
                </a:ln>
                <a:solidFill>
                  <a:prstClr val="white"/>
                </a:solidFill>
                <a:effectLst/>
                <a:uLnTx/>
                <a:uFillTx/>
                <a:latin typeface="Calibri" panose="020F0502020204030204"/>
                <a:ea typeface="+mn-ea"/>
                <a:cs typeface="+mn-cs"/>
              </a:rPr>
              <a:t>Elaborazioni su dati Siler</a:t>
            </a:r>
          </a:p>
        </p:txBody>
      </p:sp>
      <p:sp>
        <p:nvSpPr>
          <p:cNvPr id="7" name="Rettangolo 6">
            <a:extLst>
              <a:ext uri="{FF2B5EF4-FFF2-40B4-BE49-F238E27FC236}">
                <a16:creationId xmlns:a16="http://schemas.microsoft.com/office/drawing/2014/main" id="{033A6441-4BE7-260A-BAF1-E7749DCA6108}"/>
              </a:ext>
            </a:extLst>
          </p:cNvPr>
          <p:cNvSpPr/>
          <p:nvPr/>
        </p:nvSpPr>
        <p:spPr>
          <a:xfrm>
            <a:off x="462602" y="1097756"/>
            <a:ext cx="11707300" cy="646331"/>
          </a:xfrm>
          <a:prstGeom prst="rect">
            <a:avLst/>
          </a:prstGeom>
        </p:spPr>
        <p:txBody>
          <a:bodyPr wrap="square">
            <a:spAutoFit/>
          </a:bodyPr>
          <a:lstStyle/>
          <a:p>
            <a:pPr algn="ctr"/>
            <a:r>
              <a:rPr lang="it-IT" i="1" dirty="0"/>
              <a:t>Attivazioni dei rapporti di lavoro dipendente per attività economica e genere in provincia di Rimini </a:t>
            </a:r>
            <a:r>
              <a:rPr lang="it-IT" baseline="30000" dirty="0"/>
              <a:t>(a)</a:t>
            </a:r>
            <a:br>
              <a:rPr lang="it-IT" baseline="30000" dirty="0"/>
            </a:br>
            <a:r>
              <a:rPr lang="it-IT" i="1" dirty="0"/>
              <a:t>(dati grezzi, valori assoluti)</a:t>
            </a:r>
          </a:p>
        </p:txBody>
      </p:sp>
      <p:sp>
        <p:nvSpPr>
          <p:cNvPr id="8" name="CasellaDiTesto 7">
            <a:extLst>
              <a:ext uri="{FF2B5EF4-FFF2-40B4-BE49-F238E27FC236}">
                <a16:creationId xmlns:a16="http://schemas.microsoft.com/office/drawing/2014/main" id="{19629574-485B-429D-0AEE-9F81BFBE6031}"/>
              </a:ext>
            </a:extLst>
          </p:cNvPr>
          <p:cNvSpPr txBox="1"/>
          <p:nvPr/>
        </p:nvSpPr>
        <p:spPr>
          <a:xfrm>
            <a:off x="1328783" y="5954251"/>
            <a:ext cx="6496236" cy="261610"/>
          </a:xfrm>
          <a:prstGeom prst="rect">
            <a:avLst/>
          </a:prstGeom>
          <a:noFill/>
        </p:spPr>
        <p:txBody>
          <a:bodyPr wrap="square">
            <a:spAutoFit/>
          </a:bodyPr>
          <a:lstStyle/>
          <a:p>
            <a:r>
              <a:rPr lang="it-IT" sz="1100" dirty="0"/>
              <a:t>(a) escluse le attività svolte da famiglie e convivenze (lavoro domestico) ed escluso il lavoro intermittente</a:t>
            </a:r>
          </a:p>
        </p:txBody>
      </p:sp>
      <p:pic>
        <p:nvPicPr>
          <p:cNvPr id="15" name="Immagine 14">
            <a:extLst>
              <a:ext uri="{FF2B5EF4-FFF2-40B4-BE49-F238E27FC236}">
                <a16:creationId xmlns:a16="http://schemas.microsoft.com/office/drawing/2014/main" id="{47C0E78E-DA03-9029-7C8A-CB9AD65C108E}"/>
              </a:ext>
            </a:extLst>
          </p:cNvPr>
          <p:cNvPicPr>
            <a:picLocks noChangeAspect="1"/>
          </p:cNvPicPr>
          <p:nvPr/>
        </p:nvPicPr>
        <p:blipFill>
          <a:blip r:embed="rId3"/>
          <a:stretch>
            <a:fillRect/>
          </a:stretch>
        </p:blipFill>
        <p:spPr>
          <a:xfrm>
            <a:off x="628649" y="1756651"/>
            <a:ext cx="11225891" cy="482600"/>
          </a:xfrm>
          <a:prstGeom prst="rect">
            <a:avLst/>
          </a:prstGeom>
        </p:spPr>
      </p:pic>
      <p:pic>
        <p:nvPicPr>
          <p:cNvPr id="12" name="Immagine 11">
            <a:extLst>
              <a:ext uri="{FF2B5EF4-FFF2-40B4-BE49-F238E27FC236}">
                <a16:creationId xmlns:a16="http://schemas.microsoft.com/office/drawing/2014/main" id="{DF109CEB-AEBD-2B0D-B640-1DD212C1B122}"/>
              </a:ext>
            </a:extLst>
          </p:cNvPr>
          <p:cNvPicPr>
            <a:picLocks noChangeAspect="1"/>
          </p:cNvPicPr>
          <p:nvPr/>
        </p:nvPicPr>
        <p:blipFill>
          <a:blip r:embed="rId4"/>
          <a:stretch>
            <a:fillRect/>
          </a:stretch>
        </p:blipFill>
        <p:spPr>
          <a:xfrm>
            <a:off x="22098" y="2348056"/>
            <a:ext cx="12147804" cy="1446276"/>
          </a:xfrm>
          <a:prstGeom prst="rect">
            <a:avLst/>
          </a:prstGeom>
        </p:spPr>
      </p:pic>
      <p:pic>
        <p:nvPicPr>
          <p:cNvPr id="14" name="Immagine 13">
            <a:extLst>
              <a:ext uri="{FF2B5EF4-FFF2-40B4-BE49-F238E27FC236}">
                <a16:creationId xmlns:a16="http://schemas.microsoft.com/office/drawing/2014/main" id="{712A8961-E69A-A928-03E6-24BC85C6CD9F}"/>
              </a:ext>
            </a:extLst>
          </p:cNvPr>
          <p:cNvPicPr>
            <a:picLocks noChangeAspect="1"/>
          </p:cNvPicPr>
          <p:nvPr/>
        </p:nvPicPr>
        <p:blipFill>
          <a:blip r:embed="rId5"/>
          <a:stretch>
            <a:fillRect/>
          </a:stretch>
        </p:blipFill>
        <p:spPr>
          <a:xfrm>
            <a:off x="0" y="4420052"/>
            <a:ext cx="12192000" cy="1436952"/>
          </a:xfrm>
          <a:prstGeom prst="rect">
            <a:avLst/>
          </a:prstGeom>
        </p:spPr>
      </p:pic>
      <p:sp>
        <p:nvSpPr>
          <p:cNvPr id="16" name="CasellaDiTesto 15">
            <a:extLst>
              <a:ext uri="{FF2B5EF4-FFF2-40B4-BE49-F238E27FC236}">
                <a16:creationId xmlns:a16="http://schemas.microsoft.com/office/drawing/2014/main" id="{84F80F5E-096F-0E02-5334-EA9CCED4C82E}"/>
              </a:ext>
            </a:extLst>
          </p:cNvPr>
          <p:cNvSpPr txBox="1"/>
          <p:nvPr/>
        </p:nvSpPr>
        <p:spPr>
          <a:xfrm>
            <a:off x="3421103" y="3768922"/>
            <a:ext cx="4322055" cy="646331"/>
          </a:xfrm>
          <a:prstGeom prst="rect">
            <a:avLst/>
          </a:prstGeom>
          <a:noFill/>
        </p:spPr>
        <p:txBody>
          <a:bodyPr wrap="square" rtlCol="0">
            <a:spAutoFit/>
          </a:bodyPr>
          <a:lstStyle/>
          <a:p>
            <a:r>
              <a:rPr lang="it-IT" b="1" dirty="0">
                <a:solidFill>
                  <a:srgbClr val="6D6D6D"/>
                </a:solidFill>
              </a:rPr>
              <a:t>M  20,5% </a:t>
            </a:r>
            <a:r>
              <a:rPr lang="it-IT" sz="1400" b="1" dirty="0">
                <a:solidFill>
                  <a:srgbClr val="6D6D6D"/>
                </a:solidFill>
              </a:rPr>
              <a:t>(quota attivazioni nell’industria sul totale)</a:t>
            </a:r>
          </a:p>
          <a:p>
            <a:r>
              <a:rPr lang="it-IT" b="1" dirty="0">
                <a:solidFill>
                  <a:srgbClr val="6D6D6D"/>
                </a:solidFill>
              </a:rPr>
              <a:t>F      4,7% </a:t>
            </a:r>
            <a:r>
              <a:rPr lang="it-IT" sz="1400" b="1" dirty="0">
                <a:solidFill>
                  <a:srgbClr val="6D6D6D"/>
                </a:solidFill>
              </a:rPr>
              <a:t>(quota attivazioni nell’industria sul totale)</a:t>
            </a:r>
            <a:endParaRPr lang="it-IT" b="1" dirty="0">
              <a:solidFill>
                <a:srgbClr val="6D6D6D"/>
              </a:solidFill>
            </a:endParaRPr>
          </a:p>
        </p:txBody>
      </p:sp>
      <p:sp>
        <p:nvSpPr>
          <p:cNvPr id="17" name="CasellaDiTesto 16">
            <a:extLst>
              <a:ext uri="{FF2B5EF4-FFF2-40B4-BE49-F238E27FC236}">
                <a16:creationId xmlns:a16="http://schemas.microsoft.com/office/drawing/2014/main" id="{7D69AF35-E434-8C0C-CC5C-F218EA48257E}"/>
              </a:ext>
            </a:extLst>
          </p:cNvPr>
          <p:cNvSpPr txBox="1"/>
          <p:nvPr/>
        </p:nvSpPr>
        <p:spPr>
          <a:xfrm>
            <a:off x="7825019" y="3794332"/>
            <a:ext cx="4067798" cy="646331"/>
          </a:xfrm>
          <a:prstGeom prst="rect">
            <a:avLst/>
          </a:prstGeom>
          <a:noFill/>
        </p:spPr>
        <p:txBody>
          <a:bodyPr wrap="square" rtlCol="0">
            <a:spAutoFit/>
          </a:bodyPr>
          <a:lstStyle/>
          <a:p>
            <a:r>
              <a:rPr lang="it-IT" b="1" dirty="0">
                <a:solidFill>
                  <a:srgbClr val="3264AA"/>
                </a:solidFill>
              </a:rPr>
              <a:t>M  74,6% </a:t>
            </a:r>
            <a:r>
              <a:rPr lang="it-IT" sz="1400" b="1" dirty="0">
                <a:solidFill>
                  <a:srgbClr val="3264AA"/>
                </a:solidFill>
              </a:rPr>
              <a:t>(quota attivazioni nei servizi sul totale)</a:t>
            </a:r>
          </a:p>
          <a:p>
            <a:r>
              <a:rPr lang="it-IT" b="1" dirty="0">
                <a:solidFill>
                  <a:srgbClr val="3264AA"/>
                </a:solidFill>
              </a:rPr>
              <a:t>F    93,0% </a:t>
            </a:r>
            <a:r>
              <a:rPr lang="it-IT" sz="1400" b="1" dirty="0">
                <a:solidFill>
                  <a:srgbClr val="3264AA"/>
                </a:solidFill>
              </a:rPr>
              <a:t>(quota attivazioni nei servizi sul totale)</a:t>
            </a:r>
            <a:endParaRPr lang="it-IT" b="1" dirty="0">
              <a:solidFill>
                <a:srgbClr val="3264AA"/>
              </a:solidFill>
            </a:endParaRPr>
          </a:p>
        </p:txBody>
      </p:sp>
      <p:sp>
        <p:nvSpPr>
          <p:cNvPr id="3" name="Rettangolo 2">
            <a:extLst>
              <a:ext uri="{FF2B5EF4-FFF2-40B4-BE49-F238E27FC236}">
                <a16:creationId xmlns:a16="http://schemas.microsoft.com/office/drawing/2014/main" id="{30104C82-EC99-8B7E-FD5F-F44F4D9C93F2}"/>
              </a:ext>
            </a:extLst>
          </p:cNvPr>
          <p:cNvSpPr/>
          <p:nvPr/>
        </p:nvSpPr>
        <p:spPr>
          <a:xfrm>
            <a:off x="2399504" y="3462956"/>
            <a:ext cx="4067798" cy="267466"/>
          </a:xfrm>
          <a:prstGeom prst="rect">
            <a:avLst/>
          </a:prstGeom>
          <a:noFill/>
          <a:ln w="28575">
            <a:solidFill>
              <a:srgbClr val="6D6D6D"/>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6" name="Rettangolo 5">
            <a:extLst>
              <a:ext uri="{FF2B5EF4-FFF2-40B4-BE49-F238E27FC236}">
                <a16:creationId xmlns:a16="http://schemas.microsoft.com/office/drawing/2014/main" id="{493AFF5C-7FCF-A399-F723-A38731C0F3CE}"/>
              </a:ext>
            </a:extLst>
          </p:cNvPr>
          <p:cNvSpPr/>
          <p:nvPr/>
        </p:nvSpPr>
        <p:spPr>
          <a:xfrm>
            <a:off x="7555115" y="3455004"/>
            <a:ext cx="3683237" cy="275418"/>
          </a:xfrm>
          <a:prstGeom prst="rect">
            <a:avLst/>
          </a:prstGeom>
          <a:noFill/>
          <a:ln w="28575">
            <a:solidFill>
              <a:srgbClr val="3264AA"/>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18" name="CasellaDiTesto 17">
            <a:extLst>
              <a:ext uri="{FF2B5EF4-FFF2-40B4-BE49-F238E27FC236}">
                <a16:creationId xmlns:a16="http://schemas.microsoft.com/office/drawing/2014/main" id="{D22BEB05-5BF5-DB88-7CC3-83B10B392ECC}"/>
              </a:ext>
            </a:extLst>
          </p:cNvPr>
          <p:cNvSpPr txBox="1"/>
          <p:nvPr/>
        </p:nvSpPr>
        <p:spPr>
          <a:xfrm>
            <a:off x="5206" y="3768921"/>
            <a:ext cx="3405907" cy="646331"/>
          </a:xfrm>
          <a:prstGeom prst="rect">
            <a:avLst/>
          </a:prstGeom>
          <a:noFill/>
        </p:spPr>
        <p:txBody>
          <a:bodyPr wrap="square" rtlCol="0">
            <a:spAutoFit/>
          </a:bodyPr>
          <a:lstStyle/>
          <a:p>
            <a:r>
              <a:rPr lang="it-IT" b="1" dirty="0">
                <a:solidFill>
                  <a:srgbClr val="FF6600"/>
                </a:solidFill>
              </a:rPr>
              <a:t>Attivazioni - M  </a:t>
            </a:r>
            <a:r>
              <a:rPr lang="it-IT" sz="1400" b="1" dirty="0">
                <a:solidFill>
                  <a:srgbClr val="FF6600"/>
                </a:solidFill>
              </a:rPr>
              <a:t>var.% 2022/2019    </a:t>
            </a:r>
            <a:r>
              <a:rPr lang="it-IT" b="1" dirty="0">
                <a:solidFill>
                  <a:srgbClr val="FF6600"/>
                </a:solidFill>
              </a:rPr>
              <a:t>2,6</a:t>
            </a:r>
            <a:endParaRPr lang="it-IT" sz="1400" b="1" dirty="0">
              <a:solidFill>
                <a:srgbClr val="FF6600"/>
              </a:solidFill>
            </a:endParaRPr>
          </a:p>
          <a:p>
            <a:r>
              <a:rPr lang="it-IT" b="1" dirty="0">
                <a:solidFill>
                  <a:srgbClr val="FF6600"/>
                </a:solidFill>
              </a:rPr>
              <a:t>Attivazioni - F    </a:t>
            </a:r>
            <a:r>
              <a:rPr lang="it-IT" sz="1400" b="1" dirty="0">
                <a:solidFill>
                  <a:srgbClr val="FF6600"/>
                </a:solidFill>
              </a:rPr>
              <a:t>var.% 2022/2019    </a:t>
            </a:r>
            <a:r>
              <a:rPr lang="it-IT" b="1" dirty="0">
                <a:solidFill>
                  <a:srgbClr val="FF6600"/>
                </a:solidFill>
              </a:rPr>
              <a:t>0,6</a:t>
            </a:r>
          </a:p>
        </p:txBody>
      </p:sp>
    </p:spTree>
    <p:extLst>
      <p:ext uri="{BB962C8B-B14F-4D97-AF65-F5344CB8AC3E}">
        <p14:creationId xmlns:p14="http://schemas.microsoft.com/office/powerpoint/2010/main" val="302847383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E172590-F083-9240-8D2A-27E74BE89AC7}"/>
              </a:ext>
            </a:extLst>
          </p:cNvPr>
          <p:cNvSpPr>
            <a:spLocks noGrp="1"/>
          </p:cNvSpPr>
          <p:nvPr>
            <p:ph type="title"/>
          </p:nvPr>
        </p:nvSpPr>
        <p:spPr>
          <a:xfrm>
            <a:off x="284987" y="286203"/>
            <a:ext cx="11907013" cy="598261"/>
          </a:xfrm>
        </p:spPr>
        <p:txBody>
          <a:bodyPr>
            <a:normAutofit/>
          </a:bodyPr>
          <a:lstStyle/>
          <a:p>
            <a:r>
              <a:rPr kumimoji="0" lang="it-IT" sz="3600" b="1" i="0" u="none" strike="noStrike" kern="1200" cap="none" spc="0" normalizeH="0" baseline="0" noProof="0" dirty="0">
                <a:ln>
                  <a:noFill/>
                </a:ln>
                <a:solidFill>
                  <a:srgbClr val="3264AA"/>
                </a:solidFill>
                <a:effectLst/>
                <a:uLnTx/>
                <a:uFillTx/>
                <a:latin typeface="Calibri Light" panose="020F0302020204030204"/>
                <a:ea typeface="+mj-ea"/>
                <a:cs typeface="+mj-cs"/>
              </a:rPr>
              <a:t>Il «bilancio di genere» per attività economica (anni 2021-2022)</a:t>
            </a:r>
            <a:endParaRPr lang="it-IT" sz="2700" b="0" dirty="0">
              <a:highlight>
                <a:srgbClr val="C0C0C0"/>
              </a:highlight>
            </a:endParaRPr>
          </a:p>
        </p:txBody>
      </p:sp>
      <p:sp>
        <p:nvSpPr>
          <p:cNvPr id="4" name="Segnaposto numero diapositiva 3">
            <a:extLst>
              <a:ext uri="{FF2B5EF4-FFF2-40B4-BE49-F238E27FC236}">
                <a16:creationId xmlns:a16="http://schemas.microsoft.com/office/drawing/2014/main" id="{2F508402-B66B-4A4E-AD5C-28BF6C1070B2}"/>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BF82156-9445-CA41-89E8-99C6AA80F868}" type="slidenum">
              <a:rPr kumimoji="0" lang="it-IT" sz="1200" b="0" i="0" u="none" strike="noStrike" kern="1200" cap="none" spc="0" normalizeH="0" baseline="0" noProof="0" smtClean="0">
                <a:ln>
                  <a:noFill/>
                </a:ln>
                <a:solidFill>
                  <a:prstClr val="white"/>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31</a:t>
            </a:fld>
            <a:endParaRPr kumimoji="0" lang="it-IT" sz="12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5" name="Segnaposto piè di pagina 4">
            <a:extLst>
              <a:ext uri="{FF2B5EF4-FFF2-40B4-BE49-F238E27FC236}">
                <a16:creationId xmlns:a16="http://schemas.microsoft.com/office/drawing/2014/main" id="{0CC9049F-173E-C041-A55A-0B73721EFCCA}"/>
              </a:ext>
            </a:extLst>
          </p:cNvPr>
          <p:cNvSpPr>
            <a:spLocks noGrp="1"/>
          </p:cNvSpPr>
          <p:nvPr>
            <p:ph type="ftr" sz="quarter" idx="4294967295"/>
          </p:nvPr>
        </p:nvSpPr>
        <p:spPr>
          <a:xfrm>
            <a:off x="6467302" y="6216514"/>
            <a:ext cx="4086424" cy="252000"/>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it-IT" sz="1200" b="0" i="0" u="none" strike="noStrike" kern="1200" cap="none" spc="0" normalizeH="0" baseline="0" noProof="0">
                <a:ln>
                  <a:noFill/>
                </a:ln>
                <a:solidFill>
                  <a:prstClr val="white"/>
                </a:solidFill>
                <a:effectLst/>
                <a:uLnTx/>
                <a:uFillTx/>
                <a:latin typeface="Calibri" panose="020F0502020204030204"/>
                <a:ea typeface="+mn-ea"/>
                <a:cs typeface="+mn-cs"/>
              </a:rPr>
              <a:t>Elaborazioni su dati Siler</a:t>
            </a:r>
          </a:p>
        </p:txBody>
      </p:sp>
      <p:sp>
        <p:nvSpPr>
          <p:cNvPr id="6" name="CasellaDiTesto 5">
            <a:extLst>
              <a:ext uri="{FF2B5EF4-FFF2-40B4-BE49-F238E27FC236}">
                <a16:creationId xmlns:a16="http://schemas.microsoft.com/office/drawing/2014/main" id="{8FDC9244-2232-D163-4FC2-8481A436CAFA}"/>
              </a:ext>
            </a:extLst>
          </p:cNvPr>
          <p:cNvSpPr txBox="1"/>
          <p:nvPr/>
        </p:nvSpPr>
        <p:spPr>
          <a:xfrm>
            <a:off x="3189607" y="1117546"/>
            <a:ext cx="6097772" cy="646331"/>
          </a:xfrm>
          <a:prstGeom prst="rect">
            <a:avLst/>
          </a:prstGeom>
          <a:noFill/>
        </p:spPr>
        <p:txBody>
          <a:bodyPr wrap="square">
            <a:spAutoFit/>
          </a:bodyPr>
          <a:lstStyle/>
          <a:p>
            <a:pPr algn="ctr"/>
            <a:r>
              <a:rPr lang="it-IT" i="1" dirty="0"/>
              <a:t>Saldo attivazioni-cessazioni nel 2021 e nel 2022 in provincia </a:t>
            </a:r>
            <a:br>
              <a:rPr lang="it-IT" i="1" dirty="0"/>
            </a:br>
            <a:r>
              <a:rPr lang="it-IT" i="1" dirty="0"/>
              <a:t>di Rimini</a:t>
            </a:r>
            <a:r>
              <a:rPr lang="it-IT" baseline="30000" dirty="0"/>
              <a:t>(a) </a:t>
            </a:r>
            <a:r>
              <a:rPr lang="it-IT" i="1" dirty="0"/>
              <a:t>per attività economica e genere (dati grezzi)</a:t>
            </a:r>
          </a:p>
        </p:txBody>
      </p:sp>
      <p:sp>
        <p:nvSpPr>
          <p:cNvPr id="7" name="CasellaDiTesto 6">
            <a:extLst>
              <a:ext uri="{FF2B5EF4-FFF2-40B4-BE49-F238E27FC236}">
                <a16:creationId xmlns:a16="http://schemas.microsoft.com/office/drawing/2014/main" id="{FF9E5D94-254B-93CA-0DCF-784BBB462218}"/>
              </a:ext>
            </a:extLst>
          </p:cNvPr>
          <p:cNvSpPr txBox="1"/>
          <p:nvPr/>
        </p:nvSpPr>
        <p:spPr>
          <a:xfrm>
            <a:off x="2338870" y="5654653"/>
            <a:ext cx="7429145" cy="261610"/>
          </a:xfrm>
          <a:prstGeom prst="rect">
            <a:avLst/>
          </a:prstGeom>
          <a:noFill/>
        </p:spPr>
        <p:txBody>
          <a:bodyPr wrap="square">
            <a:spAutoFit/>
          </a:bodyPr>
          <a:lstStyle/>
          <a:p>
            <a:r>
              <a:rPr lang="it-IT" sz="1100" dirty="0"/>
              <a:t>(a) nel totale economia, escluse le attività svolte da famiglie e convivenze (lavoro domestico) ed escluso il lavoro intermittente</a:t>
            </a:r>
          </a:p>
        </p:txBody>
      </p:sp>
      <p:pic>
        <p:nvPicPr>
          <p:cNvPr id="8" name="Immagine 7">
            <a:extLst>
              <a:ext uri="{FF2B5EF4-FFF2-40B4-BE49-F238E27FC236}">
                <a16:creationId xmlns:a16="http://schemas.microsoft.com/office/drawing/2014/main" id="{EAC45FDF-CD55-B957-B1BC-790DA536A0E0}"/>
              </a:ext>
            </a:extLst>
          </p:cNvPr>
          <p:cNvPicPr>
            <a:picLocks noChangeAspect="1"/>
          </p:cNvPicPr>
          <p:nvPr/>
        </p:nvPicPr>
        <p:blipFill>
          <a:blip r:embed="rId3"/>
          <a:stretch>
            <a:fillRect/>
          </a:stretch>
        </p:blipFill>
        <p:spPr>
          <a:xfrm>
            <a:off x="0" y="1867736"/>
            <a:ext cx="12192000" cy="3647312"/>
          </a:xfrm>
          <a:prstGeom prst="rect">
            <a:avLst/>
          </a:prstGeom>
        </p:spPr>
      </p:pic>
    </p:spTree>
    <p:extLst>
      <p:ext uri="{BB962C8B-B14F-4D97-AF65-F5344CB8AC3E}">
        <p14:creationId xmlns:p14="http://schemas.microsoft.com/office/powerpoint/2010/main" val="251369561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E172590-F083-9240-8D2A-27E74BE89AC7}"/>
              </a:ext>
            </a:extLst>
          </p:cNvPr>
          <p:cNvSpPr>
            <a:spLocks noGrp="1"/>
          </p:cNvSpPr>
          <p:nvPr>
            <p:ph type="title"/>
          </p:nvPr>
        </p:nvSpPr>
        <p:spPr>
          <a:xfrm>
            <a:off x="284987" y="286203"/>
            <a:ext cx="11907013" cy="598261"/>
          </a:xfrm>
        </p:spPr>
        <p:txBody>
          <a:bodyPr>
            <a:normAutofit fontScale="90000"/>
          </a:bodyPr>
          <a:lstStyle/>
          <a:p>
            <a:r>
              <a:rPr kumimoji="0" lang="it-IT" sz="3600" b="1" i="0" u="none" strike="noStrike" kern="1200" cap="none" spc="0" normalizeH="0" baseline="0" noProof="0" dirty="0">
                <a:ln>
                  <a:noFill/>
                </a:ln>
                <a:solidFill>
                  <a:srgbClr val="3264AA"/>
                </a:solidFill>
                <a:effectLst/>
                <a:uLnTx/>
                <a:uFillTx/>
                <a:latin typeface="Calibri Light" panose="020F0302020204030204"/>
                <a:ea typeface="+mj-ea"/>
                <a:cs typeface="+mj-cs"/>
              </a:rPr>
              <a:t>La dinamica annuale delle posizioni dipendenti per genere </a:t>
            </a:r>
            <a:br>
              <a:rPr kumimoji="0" lang="it-IT" sz="3600" b="1" i="0" u="none" strike="noStrike" kern="1200" cap="none" spc="0" normalizeH="0" baseline="0" noProof="0" dirty="0">
                <a:ln>
                  <a:noFill/>
                </a:ln>
                <a:solidFill>
                  <a:srgbClr val="3264AA"/>
                </a:solidFill>
                <a:effectLst/>
                <a:uLnTx/>
                <a:uFillTx/>
                <a:latin typeface="Calibri Light" panose="020F0302020204030204"/>
                <a:ea typeface="+mj-ea"/>
                <a:cs typeface="+mj-cs"/>
              </a:rPr>
            </a:br>
            <a:r>
              <a:rPr kumimoji="0" lang="it-IT" sz="3600" b="1" i="0" u="none" strike="noStrike" kern="1200" cap="none" spc="0" normalizeH="0" baseline="0" noProof="0" dirty="0">
                <a:ln>
                  <a:noFill/>
                </a:ln>
                <a:solidFill>
                  <a:srgbClr val="3264AA"/>
                </a:solidFill>
                <a:effectLst/>
                <a:uLnTx/>
                <a:uFillTx/>
                <a:latin typeface="Calibri Light" panose="020F0302020204030204"/>
                <a:ea typeface="+mj-ea"/>
                <a:cs typeface="+mj-cs"/>
              </a:rPr>
              <a:t>(numeri indici) in provincia di </a:t>
            </a:r>
            <a:r>
              <a:rPr lang="it-IT" dirty="0">
                <a:latin typeface="Calibri Light" panose="020F0302020204030204"/>
              </a:rPr>
              <a:t>Rimini</a:t>
            </a:r>
            <a:endParaRPr kumimoji="0" lang="it-IT" sz="3600" b="1" i="0" u="none" strike="noStrike" kern="1200" cap="none" spc="0" normalizeH="0" baseline="0" noProof="0" dirty="0">
              <a:ln>
                <a:noFill/>
              </a:ln>
              <a:solidFill>
                <a:srgbClr val="3264AA"/>
              </a:solidFill>
              <a:effectLst/>
              <a:uLnTx/>
              <a:uFillTx/>
              <a:latin typeface="Calibri Light" panose="020F0302020204030204"/>
              <a:ea typeface="+mj-ea"/>
              <a:cs typeface="+mj-cs"/>
            </a:endParaRPr>
          </a:p>
        </p:txBody>
      </p:sp>
      <p:sp>
        <p:nvSpPr>
          <p:cNvPr id="4" name="Segnaposto numero diapositiva 3">
            <a:extLst>
              <a:ext uri="{FF2B5EF4-FFF2-40B4-BE49-F238E27FC236}">
                <a16:creationId xmlns:a16="http://schemas.microsoft.com/office/drawing/2014/main" id="{2F508402-B66B-4A4E-AD5C-28BF6C1070B2}"/>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BF82156-9445-CA41-89E8-99C6AA80F868}" type="slidenum">
              <a:rPr kumimoji="0" lang="it-IT" sz="1200" b="0" i="0" u="none" strike="noStrike" kern="1200" cap="none" spc="0" normalizeH="0" baseline="0" noProof="0" smtClean="0">
                <a:ln>
                  <a:noFill/>
                </a:ln>
                <a:solidFill>
                  <a:prstClr val="white"/>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32</a:t>
            </a:fld>
            <a:endParaRPr kumimoji="0" lang="it-IT" sz="12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5" name="Segnaposto piè di pagina 4">
            <a:extLst>
              <a:ext uri="{FF2B5EF4-FFF2-40B4-BE49-F238E27FC236}">
                <a16:creationId xmlns:a16="http://schemas.microsoft.com/office/drawing/2014/main" id="{0CC9049F-173E-C041-A55A-0B73721EFCCA}"/>
              </a:ext>
            </a:extLst>
          </p:cNvPr>
          <p:cNvSpPr>
            <a:spLocks noGrp="1"/>
          </p:cNvSpPr>
          <p:nvPr>
            <p:ph type="ftr" sz="quarter" idx="4294967295"/>
          </p:nvPr>
        </p:nvSpPr>
        <p:spPr>
          <a:xfrm>
            <a:off x="6467302" y="6216514"/>
            <a:ext cx="4086424" cy="252000"/>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it-IT" sz="1200" b="0" i="0" u="none" strike="noStrike" kern="1200" cap="none" spc="0" normalizeH="0" baseline="0" noProof="0">
                <a:ln>
                  <a:noFill/>
                </a:ln>
                <a:solidFill>
                  <a:prstClr val="white"/>
                </a:solidFill>
                <a:effectLst/>
                <a:uLnTx/>
                <a:uFillTx/>
                <a:latin typeface="Calibri" panose="020F0502020204030204"/>
                <a:ea typeface="+mn-ea"/>
                <a:cs typeface="+mn-cs"/>
              </a:rPr>
              <a:t>Elaborazioni su dati Siler</a:t>
            </a:r>
          </a:p>
        </p:txBody>
      </p:sp>
      <p:sp>
        <p:nvSpPr>
          <p:cNvPr id="8" name="CasellaDiTesto 7">
            <a:extLst>
              <a:ext uri="{FF2B5EF4-FFF2-40B4-BE49-F238E27FC236}">
                <a16:creationId xmlns:a16="http://schemas.microsoft.com/office/drawing/2014/main" id="{19629574-485B-429D-0AEE-9F81BFBE6031}"/>
              </a:ext>
            </a:extLst>
          </p:cNvPr>
          <p:cNvSpPr txBox="1"/>
          <p:nvPr/>
        </p:nvSpPr>
        <p:spPr>
          <a:xfrm>
            <a:off x="1328783" y="5793478"/>
            <a:ext cx="6496236" cy="261610"/>
          </a:xfrm>
          <a:prstGeom prst="rect">
            <a:avLst/>
          </a:prstGeom>
          <a:noFill/>
        </p:spPr>
        <p:txBody>
          <a:bodyPr wrap="square">
            <a:spAutoFit/>
          </a:bodyPr>
          <a:lstStyle/>
          <a:p>
            <a:r>
              <a:rPr lang="it-IT" sz="1100" dirty="0"/>
              <a:t>(a) escluse le attività svolte da famiglie e convivenze (lavoro domestico) ed escluso il lavoro intermittente</a:t>
            </a:r>
          </a:p>
        </p:txBody>
      </p:sp>
      <p:sp>
        <p:nvSpPr>
          <p:cNvPr id="9" name="CasellaDiTesto 8">
            <a:extLst>
              <a:ext uri="{FF2B5EF4-FFF2-40B4-BE49-F238E27FC236}">
                <a16:creationId xmlns:a16="http://schemas.microsoft.com/office/drawing/2014/main" id="{00AEDB3E-43BB-C41A-F28F-14F721AC4F62}"/>
              </a:ext>
            </a:extLst>
          </p:cNvPr>
          <p:cNvSpPr txBox="1"/>
          <p:nvPr/>
        </p:nvSpPr>
        <p:spPr>
          <a:xfrm>
            <a:off x="8080744" y="1000464"/>
            <a:ext cx="3897777" cy="5324535"/>
          </a:xfrm>
          <a:prstGeom prst="rect">
            <a:avLst/>
          </a:prstGeom>
          <a:noFill/>
        </p:spPr>
        <p:txBody>
          <a:bodyPr wrap="square" rtlCol="0">
            <a:spAutoFit/>
          </a:bodyPr>
          <a:lstStyle/>
          <a:p>
            <a:pPr marL="285750" indent="-285750">
              <a:buClr>
                <a:srgbClr val="3264AA"/>
              </a:buClr>
              <a:buFont typeface="Wingdings" panose="05000000000000000000" pitchFamily="2" charset="2"/>
              <a:buChar char="§"/>
            </a:pPr>
            <a:r>
              <a:rPr lang="it-IT" sz="2000" dirty="0"/>
              <a:t>La ripresa post-pandemica è stata più accentuata per la componente maschile dell’occupazione dipendente locale: sono 3,6mila le posizioni in più occupate da maschi e 2,5mila quelle destinate a femmine tra il 2020 e il 2022</a:t>
            </a:r>
          </a:p>
          <a:p>
            <a:pPr marL="285750" indent="-285750">
              <a:buClr>
                <a:srgbClr val="3264AA"/>
              </a:buClr>
              <a:buFont typeface="Wingdings" panose="05000000000000000000" pitchFamily="2" charset="2"/>
              <a:buChar char="§"/>
            </a:pPr>
            <a:r>
              <a:rPr lang="it-IT" sz="2000" dirty="0"/>
              <a:t>Il 2022 ha proseguito e consolidato la crescita del 2021 seppur registrando un minor slancio </a:t>
            </a:r>
          </a:p>
          <a:p>
            <a:pPr marL="285750" indent="-285750">
              <a:buClr>
                <a:srgbClr val="3264AA"/>
              </a:buClr>
              <a:buFont typeface="Wingdings" panose="05000000000000000000" pitchFamily="2" charset="2"/>
              <a:buChar char="§"/>
            </a:pPr>
            <a:r>
              <a:rPr lang="it-IT" sz="2000" dirty="0"/>
              <a:t>La crisi del 2008 ha impattato più pesantemente sull’occupazione dipendente maschile che su quella femminile sia localmente che in regione</a:t>
            </a:r>
          </a:p>
        </p:txBody>
      </p:sp>
      <p:sp>
        <p:nvSpPr>
          <p:cNvPr id="10" name="Rettangolo 9">
            <a:extLst>
              <a:ext uri="{FF2B5EF4-FFF2-40B4-BE49-F238E27FC236}">
                <a16:creationId xmlns:a16="http://schemas.microsoft.com/office/drawing/2014/main" id="{3B40E964-3CD3-8B7E-43FF-F5DD6D28097E}"/>
              </a:ext>
            </a:extLst>
          </p:cNvPr>
          <p:cNvSpPr/>
          <p:nvPr/>
        </p:nvSpPr>
        <p:spPr>
          <a:xfrm>
            <a:off x="119645" y="1080000"/>
            <a:ext cx="8201276" cy="646331"/>
          </a:xfrm>
          <a:prstGeom prst="rect">
            <a:avLst/>
          </a:prstGeom>
        </p:spPr>
        <p:txBody>
          <a:bodyPr wrap="square">
            <a:spAutoFit/>
          </a:bodyPr>
          <a:lstStyle/>
          <a:p>
            <a:pPr algn="ctr"/>
            <a:r>
              <a:rPr lang="it-IT" i="1" dirty="0"/>
              <a:t>Posizioni dipendenti</a:t>
            </a:r>
            <a:r>
              <a:rPr lang="it-IT" baseline="30000" dirty="0"/>
              <a:t> (a)</a:t>
            </a:r>
            <a:r>
              <a:rPr lang="it-IT" i="1" dirty="0"/>
              <a:t>in provincia di Rimini per genere </a:t>
            </a:r>
            <a:br>
              <a:rPr lang="it-IT" i="1" dirty="0"/>
            </a:br>
            <a:r>
              <a:rPr lang="it-IT" i="1" dirty="0"/>
              <a:t>(dati grezzi, numeri indici base 31 dicembre 2007 = 0)</a:t>
            </a:r>
          </a:p>
        </p:txBody>
      </p:sp>
      <p:pic>
        <p:nvPicPr>
          <p:cNvPr id="6" name="Immagine 5">
            <a:extLst>
              <a:ext uri="{FF2B5EF4-FFF2-40B4-BE49-F238E27FC236}">
                <a16:creationId xmlns:a16="http://schemas.microsoft.com/office/drawing/2014/main" id="{2FC00E5F-F3CD-ADEB-A326-E0FCBFA96575}"/>
              </a:ext>
            </a:extLst>
          </p:cNvPr>
          <p:cNvPicPr>
            <a:picLocks noChangeAspect="1"/>
          </p:cNvPicPr>
          <p:nvPr/>
        </p:nvPicPr>
        <p:blipFill>
          <a:blip r:embed="rId3"/>
          <a:stretch>
            <a:fillRect/>
          </a:stretch>
        </p:blipFill>
        <p:spPr>
          <a:xfrm>
            <a:off x="436427" y="1434846"/>
            <a:ext cx="7725156" cy="3988308"/>
          </a:xfrm>
          <a:prstGeom prst="rect">
            <a:avLst/>
          </a:prstGeom>
        </p:spPr>
      </p:pic>
    </p:spTree>
    <p:extLst>
      <p:ext uri="{BB962C8B-B14F-4D97-AF65-F5344CB8AC3E}">
        <p14:creationId xmlns:p14="http://schemas.microsoft.com/office/powerpoint/2010/main" val="156721570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E172590-F083-9240-8D2A-27E74BE89AC7}"/>
              </a:ext>
            </a:extLst>
          </p:cNvPr>
          <p:cNvSpPr>
            <a:spLocks noGrp="1"/>
          </p:cNvSpPr>
          <p:nvPr>
            <p:ph type="title"/>
          </p:nvPr>
        </p:nvSpPr>
        <p:spPr>
          <a:xfrm>
            <a:off x="284987" y="286203"/>
            <a:ext cx="11907013" cy="598261"/>
          </a:xfrm>
        </p:spPr>
        <p:txBody>
          <a:bodyPr>
            <a:normAutofit fontScale="90000"/>
          </a:bodyPr>
          <a:lstStyle/>
          <a:p>
            <a:r>
              <a:rPr kumimoji="0" lang="it-IT" sz="3600" b="1" i="0" u="none" strike="noStrike" kern="1200" cap="none" spc="0" normalizeH="0" baseline="0" noProof="0" dirty="0">
                <a:ln>
                  <a:noFill/>
                </a:ln>
                <a:solidFill>
                  <a:srgbClr val="3264AA"/>
                </a:solidFill>
                <a:effectLst/>
                <a:uLnTx/>
                <a:uFillTx/>
                <a:latin typeface="Calibri Light" panose="020F0302020204030204"/>
                <a:ea typeface="+mj-ea"/>
                <a:cs typeface="+mj-cs"/>
              </a:rPr>
              <a:t>La dinamica annuale delle attivazioni dei rapporti di lavoro dipendente per contratto (periodo 2019-2022) in un’ottica di genere</a:t>
            </a:r>
            <a:endParaRPr lang="it-IT" sz="2700" b="0" dirty="0">
              <a:highlight>
                <a:srgbClr val="C0C0C0"/>
              </a:highlight>
            </a:endParaRPr>
          </a:p>
        </p:txBody>
      </p:sp>
      <p:sp>
        <p:nvSpPr>
          <p:cNvPr id="4" name="Segnaposto numero diapositiva 3">
            <a:extLst>
              <a:ext uri="{FF2B5EF4-FFF2-40B4-BE49-F238E27FC236}">
                <a16:creationId xmlns:a16="http://schemas.microsoft.com/office/drawing/2014/main" id="{2F508402-B66B-4A4E-AD5C-28BF6C1070B2}"/>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BF82156-9445-CA41-89E8-99C6AA80F868}" type="slidenum">
              <a:rPr kumimoji="0" lang="it-IT" sz="1200" b="0" i="0" u="none" strike="noStrike" kern="1200" cap="none" spc="0" normalizeH="0" baseline="0" noProof="0" smtClean="0">
                <a:ln>
                  <a:noFill/>
                </a:ln>
                <a:solidFill>
                  <a:prstClr val="white"/>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33</a:t>
            </a:fld>
            <a:endParaRPr kumimoji="0" lang="it-IT" sz="12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5" name="Segnaposto piè di pagina 4">
            <a:extLst>
              <a:ext uri="{FF2B5EF4-FFF2-40B4-BE49-F238E27FC236}">
                <a16:creationId xmlns:a16="http://schemas.microsoft.com/office/drawing/2014/main" id="{0CC9049F-173E-C041-A55A-0B73721EFCCA}"/>
              </a:ext>
            </a:extLst>
          </p:cNvPr>
          <p:cNvSpPr>
            <a:spLocks noGrp="1"/>
          </p:cNvSpPr>
          <p:nvPr>
            <p:ph type="ftr" sz="quarter" idx="4294967295"/>
          </p:nvPr>
        </p:nvSpPr>
        <p:spPr>
          <a:xfrm>
            <a:off x="6467302" y="6216514"/>
            <a:ext cx="4086424" cy="252000"/>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it-IT" sz="1200" b="0" i="0" u="none" strike="noStrike" kern="1200" cap="none" spc="0" normalizeH="0" baseline="0" noProof="0">
                <a:ln>
                  <a:noFill/>
                </a:ln>
                <a:solidFill>
                  <a:prstClr val="white"/>
                </a:solidFill>
                <a:effectLst/>
                <a:uLnTx/>
                <a:uFillTx/>
                <a:latin typeface="Calibri" panose="020F0502020204030204"/>
                <a:ea typeface="+mn-ea"/>
                <a:cs typeface="+mn-cs"/>
              </a:rPr>
              <a:t>Elaborazioni su dati Siler</a:t>
            </a:r>
          </a:p>
        </p:txBody>
      </p:sp>
      <p:sp>
        <p:nvSpPr>
          <p:cNvPr id="7" name="Rettangolo 6">
            <a:extLst>
              <a:ext uri="{FF2B5EF4-FFF2-40B4-BE49-F238E27FC236}">
                <a16:creationId xmlns:a16="http://schemas.microsoft.com/office/drawing/2014/main" id="{033A6441-4BE7-260A-BAF1-E7749DCA6108}"/>
              </a:ext>
            </a:extLst>
          </p:cNvPr>
          <p:cNvSpPr/>
          <p:nvPr/>
        </p:nvSpPr>
        <p:spPr>
          <a:xfrm>
            <a:off x="462602" y="1097756"/>
            <a:ext cx="11707300" cy="646331"/>
          </a:xfrm>
          <a:prstGeom prst="rect">
            <a:avLst/>
          </a:prstGeom>
        </p:spPr>
        <p:txBody>
          <a:bodyPr wrap="square">
            <a:spAutoFit/>
          </a:bodyPr>
          <a:lstStyle/>
          <a:p>
            <a:pPr algn="ctr"/>
            <a:r>
              <a:rPr lang="it-IT" i="1" dirty="0"/>
              <a:t>Attivazioni dei rapporti di lavoro dipendente per tipologia contrattuale e genere in provincia di Rimini </a:t>
            </a:r>
            <a:r>
              <a:rPr lang="it-IT" baseline="30000" dirty="0"/>
              <a:t>(a)</a:t>
            </a:r>
            <a:br>
              <a:rPr lang="it-IT" baseline="30000" dirty="0"/>
            </a:br>
            <a:r>
              <a:rPr lang="it-IT" i="1" dirty="0"/>
              <a:t>(dati grezzi, valori assoluti)</a:t>
            </a:r>
          </a:p>
        </p:txBody>
      </p:sp>
      <p:sp>
        <p:nvSpPr>
          <p:cNvPr id="8" name="CasellaDiTesto 7">
            <a:extLst>
              <a:ext uri="{FF2B5EF4-FFF2-40B4-BE49-F238E27FC236}">
                <a16:creationId xmlns:a16="http://schemas.microsoft.com/office/drawing/2014/main" id="{19629574-485B-429D-0AEE-9F81BFBE6031}"/>
              </a:ext>
            </a:extLst>
          </p:cNvPr>
          <p:cNvSpPr txBox="1"/>
          <p:nvPr/>
        </p:nvSpPr>
        <p:spPr>
          <a:xfrm>
            <a:off x="1298638" y="5945766"/>
            <a:ext cx="6496236" cy="261610"/>
          </a:xfrm>
          <a:prstGeom prst="rect">
            <a:avLst/>
          </a:prstGeom>
          <a:noFill/>
        </p:spPr>
        <p:txBody>
          <a:bodyPr wrap="square">
            <a:spAutoFit/>
          </a:bodyPr>
          <a:lstStyle/>
          <a:p>
            <a:r>
              <a:rPr lang="it-IT" sz="1100" dirty="0"/>
              <a:t>(a) escluse le attività svolte da famiglie e convivenze (lavoro domestico) ed escluso il lavoro intermittente</a:t>
            </a:r>
          </a:p>
        </p:txBody>
      </p:sp>
      <p:pic>
        <p:nvPicPr>
          <p:cNvPr id="10" name="Immagine 9">
            <a:extLst>
              <a:ext uri="{FF2B5EF4-FFF2-40B4-BE49-F238E27FC236}">
                <a16:creationId xmlns:a16="http://schemas.microsoft.com/office/drawing/2014/main" id="{A406C2E1-02AE-A6DB-C3C9-4C3B09CD50AF}"/>
              </a:ext>
            </a:extLst>
          </p:cNvPr>
          <p:cNvPicPr>
            <a:picLocks noChangeAspect="1"/>
          </p:cNvPicPr>
          <p:nvPr/>
        </p:nvPicPr>
        <p:blipFill>
          <a:blip r:embed="rId3"/>
          <a:stretch>
            <a:fillRect/>
          </a:stretch>
        </p:blipFill>
        <p:spPr>
          <a:xfrm>
            <a:off x="1116419" y="1761154"/>
            <a:ext cx="9293612" cy="482600"/>
          </a:xfrm>
          <a:prstGeom prst="rect">
            <a:avLst/>
          </a:prstGeom>
        </p:spPr>
      </p:pic>
      <p:pic>
        <p:nvPicPr>
          <p:cNvPr id="9" name="Immagine 8">
            <a:extLst>
              <a:ext uri="{FF2B5EF4-FFF2-40B4-BE49-F238E27FC236}">
                <a16:creationId xmlns:a16="http://schemas.microsoft.com/office/drawing/2014/main" id="{93333B76-D180-F015-5177-BDDEEEAB5766}"/>
              </a:ext>
            </a:extLst>
          </p:cNvPr>
          <p:cNvPicPr>
            <a:picLocks noChangeAspect="1"/>
          </p:cNvPicPr>
          <p:nvPr/>
        </p:nvPicPr>
        <p:blipFill>
          <a:blip r:embed="rId4"/>
          <a:stretch>
            <a:fillRect/>
          </a:stretch>
        </p:blipFill>
        <p:spPr>
          <a:xfrm>
            <a:off x="595489" y="2317774"/>
            <a:ext cx="10396728" cy="1443228"/>
          </a:xfrm>
          <a:prstGeom prst="rect">
            <a:avLst/>
          </a:prstGeom>
        </p:spPr>
      </p:pic>
      <p:pic>
        <p:nvPicPr>
          <p:cNvPr id="13" name="Immagine 12">
            <a:extLst>
              <a:ext uri="{FF2B5EF4-FFF2-40B4-BE49-F238E27FC236}">
                <a16:creationId xmlns:a16="http://schemas.microsoft.com/office/drawing/2014/main" id="{2651957A-4541-5139-68EA-228E3762FC7D}"/>
              </a:ext>
            </a:extLst>
          </p:cNvPr>
          <p:cNvPicPr>
            <a:picLocks noChangeAspect="1"/>
          </p:cNvPicPr>
          <p:nvPr/>
        </p:nvPicPr>
        <p:blipFill>
          <a:blip r:embed="rId5"/>
          <a:stretch>
            <a:fillRect/>
          </a:stretch>
        </p:blipFill>
        <p:spPr>
          <a:xfrm>
            <a:off x="549537" y="4380965"/>
            <a:ext cx="10440924" cy="1435608"/>
          </a:xfrm>
          <a:prstGeom prst="rect">
            <a:avLst/>
          </a:prstGeom>
        </p:spPr>
      </p:pic>
      <p:sp>
        <p:nvSpPr>
          <p:cNvPr id="14" name="CasellaDiTesto 13">
            <a:extLst>
              <a:ext uri="{FF2B5EF4-FFF2-40B4-BE49-F238E27FC236}">
                <a16:creationId xmlns:a16="http://schemas.microsoft.com/office/drawing/2014/main" id="{5917B0E5-576A-AFD0-F71E-F8530638BD48}"/>
              </a:ext>
            </a:extLst>
          </p:cNvPr>
          <p:cNvSpPr txBox="1"/>
          <p:nvPr/>
        </p:nvSpPr>
        <p:spPr>
          <a:xfrm>
            <a:off x="5793853" y="3796922"/>
            <a:ext cx="4093010" cy="646331"/>
          </a:xfrm>
          <a:prstGeom prst="rect">
            <a:avLst/>
          </a:prstGeom>
          <a:noFill/>
        </p:spPr>
        <p:txBody>
          <a:bodyPr wrap="square" rtlCol="0">
            <a:spAutoFit/>
          </a:bodyPr>
          <a:lstStyle/>
          <a:p>
            <a:r>
              <a:rPr lang="it-IT" b="1" dirty="0">
                <a:solidFill>
                  <a:srgbClr val="3264AA"/>
                </a:solidFill>
              </a:rPr>
              <a:t>M  80,0% </a:t>
            </a:r>
            <a:r>
              <a:rPr lang="it-IT" sz="1400" b="1" dirty="0">
                <a:solidFill>
                  <a:srgbClr val="3264AA"/>
                </a:solidFill>
              </a:rPr>
              <a:t>(quota attivazioni a termine sul totale)</a:t>
            </a:r>
          </a:p>
          <a:p>
            <a:r>
              <a:rPr lang="it-IT" b="1" dirty="0">
                <a:solidFill>
                  <a:srgbClr val="3264AA"/>
                </a:solidFill>
              </a:rPr>
              <a:t>F    85,3% </a:t>
            </a:r>
            <a:r>
              <a:rPr lang="it-IT" sz="1400" b="1" dirty="0">
                <a:solidFill>
                  <a:srgbClr val="3264AA"/>
                </a:solidFill>
              </a:rPr>
              <a:t>(quota attivazioni a termine sul totale)</a:t>
            </a:r>
          </a:p>
        </p:txBody>
      </p:sp>
      <p:sp>
        <p:nvSpPr>
          <p:cNvPr id="15" name="Rettangolo 14">
            <a:extLst>
              <a:ext uri="{FF2B5EF4-FFF2-40B4-BE49-F238E27FC236}">
                <a16:creationId xmlns:a16="http://schemas.microsoft.com/office/drawing/2014/main" id="{F91C5519-7C95-A5FF-BF00-3E6170EDF6A0}"/>
              </a:ext>
            </a:extLst>
          </p:cNvPr>
          <p:cNvSpPr/>
          <p:nvPr/>
        </p:nvSpPr>
        <p:spPr>
          <a:xfrm>
            <a:off x="5760975" y="3461395"/>
            <a:ext cx="4067798" cy="236483"/>
          </a:xfrm>
          <a:prstGeom prst="rect">
            <a:avLst/>
          </a:prstGeom>
          <a:noFill/>
          <a:ln w="28575">
            <a:solidFill>
              <a:srgbClr val="3264AA"/>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16" name="Rettangolo 15">
            <a:extLst>
              <a:ext uri="{FF2B5EF4-FFF2-40B4-BE49-F238E27FC236}">
                <a16:creationId xmlns:a16="http://schemas.microsoft.com/office/drawing/2014/main" id="{CB85A8D1-075D-D4BE-1CC1-C84CB402EDA9}"/>
              </a:ext>
            </a:extLst>
          </p:cNvPr>
          <p:cNvSpPr/>
          <p:nvPr/>
        </p:nvSpPr>
        <p:spPr>
          <a:xfrm>
            <a:off x="5760975" y="5509312"/>
            <a:ext cx="4067798" cy="236483"/>
          </a:xfrm>
          <a:prstGeom prst="rect">
            <a:avLst/>
          </a:prstGeom>
          <a:noFill/>
          <a:ln w="28575">
            <a:solidFill>
              <a:srgbClr val="3264AA"/>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it-IT"/>
          </a:p>
        </p:txBody>
      </p:sp>
    </p:spTree>
    <p:extLst>
      <p:ext uri="{BB962C8B-B14F-4D97-AF65-F5344CB8AC3E}">
        <p14:creationId xmlns:p14="http://schemas.microsoft.com/office/powerpoint/2010/main" val="3494942807"/>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E172590-F083-9240-8D2A-27E74BE89AC7}"/>
              </a:ext>
            </a:extLst>
          </p:cNvPr>
          <p:cNvSpPr>
            <a:spLocks noGrp="1"/>
          </p:cNvSpPr>
          <p:nvPr>
            <p:ph type="title"/>
          </p:nvPr>
        </p:nvSpPr>
        <p:spPr>
          <a:xfrm>
            <a:off x="284987" y="286203"/>
            <a:ext cx="11907013" cy="598261"/>
          </a:xfrm>
        </p:spPr>
        <p:txBody>
          <a:bodyPr>
            <a:normAutofit/>
          </a:bodyPr>
          <a:lstStyle/>
          <a:p>
            <a:r>
              <a:rPr kumimoji="0" lang="it-IT" sz="3600" b="1" i="0" u="none" strike="noStrike" kern="1200" cap="none" spc="0" normalizeH="0" baseline="0" noProof="0" dirty="0">
                <a:ln>
                  <a:noFill/>
                </a:ln>
                <a:solidFill>
                  <a:srgbClr val="3264AA"/>
                </a:solidFill>
                <a:effectLst/>
                <a:uLnTx/>
                <a:uFillTx/>
                <a:latin typeface="Calibri Light" panose="020F0302020204030204"/>
                <a:ea typeface="+mj-ea"/>
                <a:cs typeface="+mj-cs"/>
              </a:rPr>
              <a:t>Il «bilancio di genere» per contratto (anni 2021-2022)</a:t>
            </a:r>
            <a:endParaRPr lang="it-IT" sz="2700" b="0" dirty="0">
              <a:highlight>
                <a:srgbClr val="C0C0C0"/>
              </a:highlight>
            </a:endParaRPr>
          </a:p>
        </p:txBody>
      </p:sp>
      <p:sp>
        <p:nvSpPr>
          <p:cNvPr id="4" name="Segnaposto numero diapositiva 3">
            <a:extLst>
              <a:ext uri="{FF2B5EF4-FFF2-40B4-BE49-F238E27FC236}">
                <a16:creationId xmlns:a16="http://schemas.microsoft.com/office/drawing/2014/main" id="{2F508402-B66B-4A4E-AD5C-28BF6C1070B2}"/>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BF82156-9445-CA41-89E8-99C6AA80F868}" type="slidenum">
              <a:rPr kumimoji="0" lang="it-IT" sz="1200" b="0" i="0" u="none" strike="noStrike" kern="1200" cap="none" spc="0" normalizeH="0" baseline="0" noProof="0" smtClean="0">
                <a:ln>
                  <a:noFill/>
                </a:ln>
                <a:solidFill>
                  <a:prstClr val="white"/>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34</a:t>
            </a:fld>
            <a:endParaRPr kumimoji="0" lang="it-IT" sz="12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5" name="Segnaposto piè di pagina 4">
            <a:extLst>
              <a:ext uri="{FF2B5EF4-FFF2-40B4-BE49-F238E27FC236}">
                <a16:creationId xmlns:a16="http://schemas.microsoft.com/office/drawing/2014/main" id="{0CC9049F-173E-C041-A55A-0B73721EFCCA}"/>
              </a:ext>
            </a:extLst>
          </p:cNvPr>
          <p:cNvSpPr>
            <a:spLocks noGrp="1"/>
          </p:cNvSpPr>
          <p:nvPr>
            <p:ph type="ftr" sz="quarter" idx="4294967295"/>
          </p:nvPr>
        </p:nvSpPr>
        <p:spPr>
          <a:xfrm>
            <a:off x="6467302" y="6216514"/>
            <a:ext cx="4086424" cy="252000"/>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it-IT" sz="1200" b="0" i="0" u="none" strike="noStrike" kern="1200" cap="none" spc="0" normalizeH="0" baseline="0" noProof="0">
                <a:ln>
                  <a:noFill/>
                </a:ln>
                <a:solidFill>
                  <a:prstClr val="white"/>
                </a:solidFill>
                <a:effectLst/>
                <a:uLnTx/>
                <a:uFillTx/>
                <a:latin typeface="Calibri" panose="020F0502020204030204"/>
                <a:ea typeface="+mn-ea"/>
                <a:cs typeface="+mn-cs"/>
              </a:rPr>
              <a:t>Elaborazioni su dati Siler</a:t>
            </a:r>
          </a:p>
        </p:txBody>
      </p:sp>
      <p:sp>
        <p:nvSpPr>
          <p:cNvPr id="6" name="CasellaDiTesto 5">
            <a:extLst>
              <a:ext uri="{FF2B5EF4-FFF2-40B4-BE49-F238E27FC236}">
                <a16:creationId xmlns:a16="http://schemas.microsoft.com/office/drawing/2014/main" id="{8FDC9244-2232-D163-4FC2-8481A436CAFA}"/>
              </a:ext>
            </a:extLst>
          </p:cNvPr>
          <p:cNvSpPr txBox="1"/>
          <p:nvPr/>
        </p:nvSpPr>
        <p:spPr>
          <a:xfrm>
            <a:off x="1082077" y="1117546"/>
            <a:ext cx="6097772" cy="646331"/>
          </a:xfrm>
          <a:prstGeom prst="rect">
            <a:avLst/>
          </a:prstGeom>
          <a:noFill/>
        </p:spPr>
        <p:txBody>
          <a:bodyPr wrap="square">
            <a:spAutoFit/>
          </a:bodyPr>
          <a:lstStyle/>
          <a:p>
            <a:pPr algn="ctr"/>
            <a:r>
              <a:rPr lang="it-IT" i="1" dirty="0"/>
              <a:t>Saldo attivazioni-cessazioni nel 2021 e nel 2022 in provincia di Rimini</a:t>
            </a:r>
            <a:r>
              <a:rPr lang="it-IT" baseline="30000" dirty="0"/>
              <a:t>(a) </a:t>
            </a:r>
            <a:r>
              <a:rPr lang="it-IT" i="1" dirty="0"/>
              <a:t>per tipologia contrattuale e genere (dati grezzi)</a:t>
            </a:r>
          </a:p>
        </p:txBody>
      </p:sp>
      <p:sp>
        <p:nvSpPr>
          <p:cNvPr id="7" name="CasellaDiTesto 6">
            <a:extLst>
              <a:ext uri="{FF2B5EF4-FFF2-40B4-BE49-F238E27FC236}">
                <a16:creationId xmlns:a16="http://schemas.microsoft.com/office/drawing/2014/main" id="{FF9E5D94-254B-93CA-0DCF-784BBB462218}"/>
              </a:ext>
            </a:extLst>
          </p:cNvPr>
          <p:cNvSpPr txBox="1"/>
          <p:nvPr/>
        </p:nvSpPr>
        <p:spPr>
          <a:xfrm>
            <a:off x="433192" y="5824776"/>
            <a:ext cx="7429145" cy="261610"/>
          </a:xfrm>
          <a:prstGeom prst="rect">
            <a:avLst/>
          </a:prstGeom>
          <a:noFill/>
        </p:spPr>
        <p:txBody>
          <a:bodyPr wrap="square">
            <a:spAutoFit/>
          </a:bodyPr>
          <a:lstStyle/>
          <a:p>
            <a:r>
              <a:rPr lang="it-IT" sz="1100" dirty="0"/>
              <a:t>(a) nel totale economia, escluse le attività svolte da famiglie e convivenze (lavoro domestico) ed escluso il lavoro intermittente</a:t>
            </a:r>
          </a:p>
        </p:txBody>
      </p:sp>
      <p:sp>
        <p:nvSpPr>
          <p:cNvPr id="3" name="CasellaDiTesto 2">
            <a:extLst>
              <a:ext uri="{FF2B5EF4-FFF2-40B4-BE49-F238E27FC236}">
                <a16:creationId xmlns:a16="http://schemas.microsoft.com/office/drawing/2014/main" id="{FCEE6313-1796-60DB-B4D6-FF5502588E65}"/>
              </a:ext>
            </a:extLst>
          </p:cNvPr>
          <p:cNvSpPr txBox="1"/>
          <p:nvPr/>
        </p:nvSpPr>
        <p:spPr>
          <a:xfrm>
            <a:off x="7546313" y="1057258"/>
            <a:ext cx="4394052" cy="5226559"/>
          </a:xfrm>
          <a:prstGeom prst="rect">
            <a:avLst/>
          </a:prstGeom>
          <a:noFill/>
        </p:spPr>
        <p:txBody>
          <a:bodyPr wrap="square" rtlCol="0">
            <a:spAutoFit/>
          </a:bodyPr>
          <a:lstStyle/>
          <a:p>
            <a:pPr marL="285750" indent="-285750">
              <a:lnSpc>
                <a:spcPct val="107000"/>
              </a:lnSpc>
              <a:spcBef>
                <a:spcPts val="300"/>
              </a:spcBef>
              <a:spcAft>
                <a:spcPts val="300"/>
              </a:spcAft>
              <a:buClr>
                <a:srgbClr val="3264AA"/>
              </a:buClr>
              <a:buFont typeface="Wingdings" panose="05000000000000000000" pitchFamily="2" charset="2"/>
              <a:buChar char="§"/>
            </a:pPr>
            <a:r>
              <a:rPr lang="it-IT" sz="1800" dirty="0">
                <a:latin typeface="Calibri" panose="020F0502020204030204" pitchFamily="34" charset="0"/>
                <a:ea typeface="Calibri" panose="020F0502020204030204" pitchFamily="34" charset="0"/>
                <a:cs typeface="Times New Roman" panose="02020603050405020304" pitchFamily="18" charset="0"/>
              </a:rPr>
              <a:t>La corposa crescita occupazione del 2021 a Rimini, come nel resto della regione, </a:t>
            </a:r>
            <a:r>
              <a:rPr lang="it-IT" dirty="0">
                <a:latin typeface="Calibri" panose="020F0502020204030204" pitchFamily="34" charset="0"/>
                <a:ea typeface="Calibri" panose="020F0502020204030204" pitchFamily="34" charset="0"/>
                <a:cs typeface="Times New Roman" panose="02020603050405020304" pitchFamily="18" charset="0"/>
              </a:rPr>
              <a:t>si è basata in particolare sull’</a:t>
            </a:r>
            <a:r>
              <a:rPr lang="it-IT" sz="1800" dirty="0">
                <a:latin typeface="Calibri" panose="020F0502020204030204" pitchFamily="34" charset="0"/>
                <a:ea typeface="Calibri" panose="020F0502020204030204" pitchFamily="34" charset="0"/>
                <a:cs typeface="Times New Roman" panose="02020603050405020304" pitchFamily="18" charset="0"/>
              </a:rPr>
              <a:t>incremento delle posizioni dipendenti a tempo determinato (+3.090 unità) e, secondariamente, su quello più contenuto dell’apprendistato (+514 unità, di cui 292 a favore della componente maschile), del lavoro somministrato e del tempo indeterminato</a:t>
            </a:r>
          </a:p>
          <a:p>
            <a:pPr marL="285750" indent="-285750">
              <a:lnSpc>
                <a:spcPct val="107000"/>
              </a:lnSpc>
              <a:spcBef>
                <a:spcPts val="300"/>
              </a:spcBef>
              <a:spcAft>
                <a:spcPts val="300"/>
              </a:spcAft>
              <a:buClr>
                <a:srgbClr val="3264AA"/>
              </a:buClr>
              <a:buFont typeface="Wingdings" panose="05000000000000000000" pitchFamily="2" charset="2"/>
              <a:buChar char="§"/>
            </a:pPr>
            <a:r>
              <a:rPr lang="it-IT" sz="1800" dirty="0">
                <a:solidFill>
                  <a:srgbClr val="201F1E"/>
                </a:solidFill>
                <a:latin typeface="Calibri" panose="020F0502020204030204" pitchFamily="34" charset="0"/>
                <a:ea typeface="Calibri" panose="020F0502020204030204" pitchFamily="34" charset="0"/>
                <a:cs typeface="Times New Roman" panose="02020603050405020304" pitchFamily="18" charset="0"/>
              </a:rPr>
              <a:t>Nel 2022, invece sono tornate a crescere in misura più consistente le posizioni dipendenti a tempo indeterminato (+2.046 unità, nel 35,1% dei casi a vantaggio della componente femminile) a scapito di quelle a tempo determinato </a:t>
            </a:r>
            <a:br>
              <a:rPr lang="it-IT" sz="1800" dirty="0">
                <a:solidFill>
                  <a:srgbClr val="201F1E"/>
                </a:solidFill>
                <a:latin typeface="Calibri" panose="020F0502020204030204" pitchFamily="34" charset="0"/>
                <a:ea typeface="Calibri" panose="020F0502020204030204" pitchFamily="34" charset="0"/>
                <a:cs typeface="Times New Roman" panose="02020603050405020304" pitchFamily="18" charset="0"/>
              </a:rPr>
            </a:br>
            <a:r>
              <a:rPr lang="it-IT" sz="1800" dirty="0">
                <a:solidFill>
                  <a:srgbClr val="201F1E"/>
                </a:solidFill>
                <a:latin typeface="Calibri" panose="020F0502020204030204" pitchFamily="34" charset="0"/>
                <a:ea typeface="Calibri" panose="020F0502020204030204" pitchFamily="34" charset="0"/>
                <a:cs typeface="Times New Roman" panose="02020603050405020304" pitchFamily="18" charset="0"/>
              </a:rPr>
              <a:t>(-660 unità, di cui -285 ascrivibili a donne)</a:t>
            </a:r>
            <a:endParaRPr lang="it-IT" sz="1800" dirty="0">
              <a:latin typeface="Calibri" panose="020F0502020204030204" pitchFamily="34" charset="0"/>
              <a:ea typeface="Calibri" panose="020F0502020204030204" pitchFamily="34" charset="0"/>
              <a:cs typeface="Times New Roman" panose="02020603050405020304" pitchFamily="18" charset="0"/>
            </a:endParaRPr>
          </a:p>
          <a:p>
            <a:endParaRPr lang="it-IT" dirty="0"/>
          </a:p>
        </p:txBody>
      </p:sp>
      <p:pic>
        <p:nvPicPr>
          <p:cNvPr id="9" name="Immagine 8">
            <a:extLst>
              <a:ext uri="{FF2B5EF4-FFF2-40B4-BE49-F238E27FC236}">
                <a16:creationId xmlns:a16="http://schemas.microsoft.com/office/drawing/2014/main" id="{36307625-8897-1018-159C-BACB4318DEF3}"/>
              </a:ext>
            </a:extLst>
          </p:cNvPr>
          <p:cNvPicPr>
            <a:picLocks noChangeAspect="1"/>
          </p:cNvPicPr>
          <p:nvPr/>
        </p:nvPicPr>
        <p:blipFill>
          <a:blip r:embed="rId3"/>
          <a:stretch>
            <a:fillRect/>
          </a:stretch>
        </p:blipFill>
        <p:spPr>
          <a:xfrm>
            <a:off x="380735" y="1785134"/>
            <a:ext cx="6882384" cy="3971544"/>
          </a:xfrm>
          <a:prstGeom prst="rect">
            <a:avLst/>
          </a:prstGeom>
        </p:spPr>
      </p:pic>
    </p:spTree>
    <p:extLst>
      <p:ext uri="{BB962C8B-B14F-4D97-AF65-F5344CB8AC3E}">
        <p14:creationId xmlns:p14="http://schemas.microsoft.com/office/powerpoint/2010/main" val="746143617"/>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E9D1424-8460-3FB8-22A8-D2E38752D228}"/>
            </a:ext>
          </a:extLst>
        </p:cNvPr>
        <p:cNvGrpSpPr/>
        <p:nvPr/>
      </p:nvGrpSpPr>
      <p:grpSpPr>
        <a:xfrm>
          <a:off x="0" y="0"/>
          <a:ext cx="0" cy="0"/>
          <a:chOff x="0" y="0"/>
          <a:chExt cx="0" cy="0"/>
        </a:xfrm>
      </p:grpSpPr>
      <p:sp>
        <p:nvSpPr>
          <p:cNvPr id="3" name="Segnaposto testo 2">
            <a:extLst>
              <a:ext uri="{FF2B5EF4-FFF2-40B4-BE49-F238E27FC236}">
                <a16:creationId xmlns:a16="http://schemas.microsoft.com/office/drawing/2014/main" id="{717E1693-ABEE-8981-AA7C-0A0BD8C69025}"/>
              </a:ext>
            </a:extLst>
          </p:cNvPr>
          <p:cNvSpPr>
            <a:spLocks noGrp="1"/>
          </p:cNvSpPr>
          <p:nvPr>
            <p:ph type="body" sz="quarter" idx="13"/>
          </p:nvPr>
        </p:nvSpPr>
        <p:spPr>
          <a:xfrm>
            <a:off x="313617" y="1368529"/>
            <a:ext cx="10657020" cy="923330"/>
          </a:xfrm>
        </p:spPr>
        <p:txBody>
          <a:bodyPr/>
          <a:lstStyle/>
          <a:p>
            <a:r>
              <a:rPr lang="it-IT" dirty="0"/>
              <a:t>4. La profilazione qualitativa GOL:</a:t>
            </a:r>
          </a:p>
        </p:txBody>
      </p:sp>
      <p:sp>
        <p:nvSpPr>
          <p:cNvPr id="4" name="Segnaposto testo 2">
            <a:extLst>
              <a:ext uri="{FF2B5EF4-FFF2-40B4-BE49-F238E27FC236}">
                <a16:creationId xmlns:a16="http://schemas.microsoft.com/office/drawing/2014/main" id="{0C216591-F52A-566C-11D1-E2742FE0CE09}"/>
              </a:ext>
            </a:extLst>
          </p:cNvPr>
          <p:cNvSpPr txBox="1">
            <a:spLocks/>
          </p:cNvSpPr>
          <p:nvPr/>
        </p:nvSpPr>
        <p:spPr>
          <a:xfrm>
            <a:off x="313617" y="3470365"/>
            <a:ext cx="10398488" cy="923330"/>
          </a:xfrm>
          <a:prstGeom prst="rect">
            <a:avLst/>
          </a:prstGeom>
          <a:solidFill>
            <a:srgbClr val="3264AA"/>
          </a:solidFill>
        </p:spPr>
        <p:txBody>
          <a:bodyPr vert="horz" wrap="none" lIns="91440" tIns="45720" rIns="91440" bIns="45720" rtlCol="0">
            <a:spAutoFit/>
          </a:bodyPr>
          <a:lstStyle>
            <a:lvl1pPr marL="0" indent="0" algn="l" defTabSz="914400" rtl="0" eaLnBrk="1" latinLnBrk="0" hangingPunct="1">
              <a:lnSpc>
                <a:spcPct val="90000"/>
              </a:lnSpc>
              <a:spcBef>
                <a:spcPts val="1000"/>
              </a:spcBef>
              <a:buFont typeface="Arial" panose="020B0604020202020204" pitchFamily="34" charset="0"/>
              <a:buNone/>
              <a:defRPr sz="6000" kern="1200">
                <a:solidFill>
                  <a:schemeClr val="bg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it-IT" sz="6000" b="0" i="0" u="none" strike="noStrike" kern="1200" cap="none" spc="0" normalizeH="0" baseline="0" noProof="0" dirty="0">
                <a:ln>
                  <a:noFill/>
                </a:ln>
                <a:solidFill>
                  <a:prstClr val="white"/>
                </a:solidFill>
                <a:effectLst/>
                <a:uLnTx/>
                <a:uFillTx/>
                <a:latin typeface="Calibri" panose="020F0502020204030204"/>
                <a:ea typeface="+mn-ea"/>
                <a:cs typeface="+mn-cs"/>
              </a:rPr>
              <a:t>per genere (07/2022 – 01/2024) </a:t>
            </a:r>
          </a:p>
        </p:txBody>
      </p:sp>
      <p:sp>
        <p:nvSpPr>
          <p:cNvPr id="6" name="Segnaposto testo 2">
            <a:extLst>
              <a:ext uri="{FF2B5EF4-FFF2-40B4-BE49-F238E27FC236}">
                <a16:creationId xmlns:a16="http://schemas.microsoft.com/office/drawing/2014/main" id="{B2D75B90-5A6D-2A27-56E0-57DD1A47B988}"/>
              </a:ext>
            </a:extLst>
          </p:cNvPr>
          <p:cNvSpPr txBox="1">
            <a:spLocks/>
          </p:cNvSpPr>
          <p:nvPr/>
        </p:nvSpPr>
        <p:spPr>
          <a:xfrm>
            <a:off x="313617" y="2429965"/>
            <a:ext cx="10477035" cy="923330"/>
          </a:xfrm>
          <a:prstGeom prst="rect">
            <a:avLst/>
          </a:prstGeom>
          <a:solidFill>
            <a:srgbClr val="3264AA"/>
          </a:solidFill>
        </p:spPr>
        <p:txBody>
          <a:bodyPr vert="horz" wrap="none" lIns="91440" tIns="45720" rIns="91440" bIns="45720" rtlCol="0">
            <a:spAutoFit/>
          </a:bodyPr>
          <a:lstStyle>
            <a:lvl1pPr marL="0" indent="0" algn="l" defTabSz="914400" rtl="0" eaLnBrk="1" latinLnBrk="0" hangingPunct="1">
              <a:lnSpc>
                <a:spcPct val="90000"/>
              </a:lnSpc>
              <a:spcBef>
                <a:spcPts val="1000"/>
              </a:spcBef>
              <a:buFont typeface="Arial" panose="020B0604020202020204" pitchFamily="34" charset="0"/>
              <a:buNone/>
              <a:defRPr sz="6000" kern="1200">
                <a:solidFill>
                  <a:schemeClr val="bg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it-IT" sz="6000" b="0" i="0" u="none" strike="noStrike" kern="1200" cap="none" spc="0" normalizeH="0" baseline="0" noProof="0" dirty="0">
                <a:ln>
                  <a:noFill/>
                </a:ln>
                <a:solidFill>
                  <a:prstClr val="white"/>
                </a:solidFill>
                <a:effectLst/>
                <a:uLnTx/>
                <a:uFillTx/>
                <a:latin typeface="Calibri" panose="020F0502020204030204"/>
                <a:ea typeface="+mn-ea"/>
                <a:cs typeface="+mn-cs"/>
              </a:rPr>
              <a:t>alcune caratteristiche dell’utenza</a:t>
            </a:r>
          </a:p>
        </p:txBody>
      </p:sp>
      <p:grpSp>
        <p:nvGrpSpPr>
          <p:cNvPr id="9" name="Gruppo 8">
            <a:extLst>
              <a:ext uri="{FF2B5EF4-FFF2-40B4-BE49-F238E27FC236}">
                <a16:creationId xmlns:a16="http://schemas.microsoft.com/office/drawing/2014/main" id="{4C64CAAE-5B25-D01A-78BA-E5A7C19C065F}"/>
              </a:ext>
            </a:extLst>
          </p:cNvPr>
          <p:cNvGrpSpPr/>
          <p:nvPr/>
        </p:nvGrpSpPr>
        <p:grpSpPr>
          <a:xfrm>
            <a:off x="185056" y="201761"/>
            <a:ext cx="4833258" cy="6492953"/>
            <a:chOff x="185056" y="201761"/>
            <a:chExt cx="4833258" cy="6492953"/>
          </a:xfrm>
        </p:grpSpPr>
        <p:sp>
          <p:nvSpPr>
            <p:cNvPr id="7" name="Rettangolo 6">
              <a:extLst>
                <a:ext uri="{FF2B5EF4-FFF2-40B4-BE49-F238E27FC236}">
                  <a16:creationId xmlns:a16="http://schemas.microsoft.com/office/drawing/2014/main" id="{DCAA4A6D-0A36-0D72-EDE2-EEBB3395033D}"/>
                </a:ext>
              </a:extLst>
            </p:cNvPr>
            <p:cNvSpPr/>
            <p:nvPr/>
          </p:nvSpPr>
          <p:spPr>
            <a:xfrm>
              <a:off x="185057" y="5965608"/>
              <a:ext cx="2188029" cy="729106"/>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it-IT"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8" name="Rettangolo 7">
              <a:extLst>
                <a:ext uri="{FF2B5EF4-FFF2-40B4-BE49-F238E27FC236}">
                  <a16:creationId xmlns:a16="http://schemas.microsoft.com/office/drawing/2014/main" id="{44F4C197-C5D6-EA0B-B778-AD0D013A66D7}"/>
                </a:ext>
              </a:extLst>
            </p:cNvPr>
            <p:cNvSpPr/>
            <p:nvPr/>
          </p:nvSpPr>
          <p:spPr>
            <a:xfrm>
              <a:off x="185056" y="201761"/>
              <a:ext cx="4833258" cy="1028661"/>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it-IT"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pSp>
    </p:spTree>
    <p:extLst>
      <p:ext uri="{BB962C8B-B14F-4D97-AF65-F5344CB8AC3E}">
        <p14:creationId xmlns:p14="http://schemas.microsoft.com/office/powerpoint/2010/main" val="1069233945"/>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D91EBED-239F-35F5-74CD-F75FB784B88A}"/>
            </a:ext>
          </a:extLst>
        </p:cNvPr>
        <p:cNvGrpSpPr/>
        <p:nvPr/>
      </p:nvGrpSpPr>
      <p:grpSpPr>
        <a:xfrm>
          <a:off x="0" y="0"/>
          <a:ext cx="0" cy="0"/>
          <a:chOff x="0" y="0"/>
          <a:chExt cx="0" cy="0"/>
        </a:xfrm>
      </p:grpSpPr>
      <p:sp>
        <p:nvSpPr>
          <p:cNvPr id="2" name="Titolo 1">
            <a:extLst>
              <a:ext uri="{FF2B5EF4-FFF2-40B4-BE49-F238E27FC236}">
                <a16:creationId xmlns:a16="http://schemas.microsoft.com/office/drawing/2014/main" id="{516AC20F-2497-2DA0-1A51-F4AB43FEF1E2}"/>
              </a:ext>
            </a:extLst>
          </p:cNvPr>
          <p:cNvSpPr>
            <a:spLocks noGrp="1"/>
          </p:cNvSpPr>
          <p:nvPr>
            <p:ph type="title"/>
          </p:nvPr>
        </p:nvSpPr>
        <p:spPr>
          <a:xfrm>
            <a:off x="49847" y="252647"/>
            <a:ext cx="12021911" cy="598261"/>
          </a:xfrm>
        </p:spPr>
        <p:txBody>
          <a:bodyPr>
            <a:normAutofit fontScale="90000"/>
          </a:bodyPr>
          <a:lstStyle/>
          <a:p>
            <a:r>
              <a:rPr lang="it-IT" sz="3600" b="1" dirty="0"/>
              <a:t>A fine gennaio 2024 sono 14.033 gli utenti presi in carico dal programma GOL (garanzia di occupabilità dei lavoratori) effettuate dai CPI provinciali </a:t>
            </a:r>
            <a:endParaRPr lang="it-IT" sz="2700" b="0" dirty="0"/>
          </a:p>
        </p:txBody>
      </p:sp>
      <p:sp>
        <p:nvSpPr>
          <p:cNvPr id="4" name="Segnaposto numero diapositiva 3">
            <a:extLst>
              <a:ext uri="{FF2B5EF4-FFF2-40B4-BE49-F238E27FC236}">
                <a16:creationId xmlns:a16="http://schemas.microsoft.com/office/drawing/2014/main" id="{F5D4C579-7317-3371-B480-55FB266C6334}"/>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BF82156-9445-CA41-89E8-99C6AA80F868}" type="slidenum">
              <a:rPr kumimoji="0" lang="it-IT" sz="1200" b="0" i="0" u="none" strike="noStrike" kern="1200" cap="none" spc="0" normalizeH="0" baseline="0" noProof="0" smtClean="0">
                <a:ln>
                  <a:noFill/>
                </a:ln>
                <a:solidFill>
                  <a:prstClr val="white"/>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36</a:t>
            </a:fld>
            <a:endParaRPr kumimoji="0" lang="it-IT" sz="12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5" name="Segnaposto piè di pagina 4">
            <a:extLst>
              <a:ext uri="{FF2B5EF4-FFF2-40B4-BE49-F238E27FC236}">
                <a16:creationId xmlns:a16="http://schemas.microsoft.com/office/drawing/2014/main" id="{19A7ACCF-AD95-E13C-EDFF-634A43EF1F02}"/>
              </a:ext>
            </a:extLst>
          </p:cNvPr>
          <p:cNvSpPr>
            <a:spLocks noGrp="1"/>
          </p:cNvSpPr>
          <p:nvPr>
            <p:ph type="ftr" sz="quarter" idx="4294967295"/>
          </p:nvPr>
        </p:nvSpPr>
        <p:spPr>
          <a:xfrm>
            <a:off x="6467302" y="6216514"/>
            <a:ext cx="4086424" cy="252000"/>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it-IT" sz="1200" b="0" i="0" u="none" strike="noStrike" kern="1200" cap="none" spc="0" normalizeH="0" baseline="0" noProof="0" dirty="0">
                <a:ln>
                  <a:noFill/>
                </a:ln>
                <a:solidFill>
                  <a:prstClr val="white"/>
                </a:solidFill>
                <a:effectLst/>
                <a:uLnTx/>
                <a:uFillTx/>
                <a:latin typeface="Calibri" panose="020F0502020204030204"/>
                <a:ea typeface="+mn-ea"/>
                <a:cs typeface="+mn-cs"/>
              </a:rPr>
              <a:t>Elaborazioni su dati Siler</a:t>
            </a:r>
          </a:p>
        </p:txBody>
      </p:sp>
      <p:sp>
        <p:nvSpPr>
          <p:cNvPr id="7" name="Rettangolo 6">
            <a:extLst>
              <a:ext uri="{FF2B5EF4-FFF2-40B4-BE49-F238E27FC236}">
                <a16:creationId xmlns:a16="http://schemas.microsoft.com/office/drawing/2014/main" id="{1409A072-6762-8FF0-D057-9C90355F7B69}"/>
              </a:ext>
            </a:extLst>
          </p:cNvPr>
          <p:cNvSpPr/>
          <p:nvPr/>
        </p:nvSpPr>
        <p:spPr>
          <a:xfrm>
            <a:off x="462602" y="1097756"/>
            <a:ext cx="7697323" cy="646331"/>
          </a:xfrm>
          <a:prstGeom prst="rect">
            <a:avLst/>
          </a:prstGeom>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it-IT" sz="1800" b="0" i="1" u="none" strike="noStrike" kern="1200" cap="none" spc="0" normalizeH="0" baseline="0" noProof="0" dirty="0">
                <a:ln>
                  <a:noFill/>
                </a:ln>
                <a:solidFill>
                  <a:prstClr val="black"/>
                </a:solidFill>
                <a:effectLst/>
                <a:uLnTx/>
                <a:uFillTx/>
                <a:latin typeface="Calibri" panose="020F0502020204030204"/>
                <a:ea typeface="+mn-ea"/>
                <a:cs typeface="+mn-cs"/>
              </a:rPr>
              <a:t>Utenti presi in carico </a:t>
            </a:r>
            <a:r>
              <a:rPr lang="it-IT" i="1" dirty="0">
                <a:solidFill>
                  <a:prstClr val="black"/>
                </a:solidFill>
                <a:latin typeface="Calibri" panose="020F0502020204030204"/>
              </a:rPr>
              <a:t>con </a:t>
            </a:r>
            <a:r>
              <a:rPr kumimoji="0" lang="it-IT" sz="1800" b="0" i="1" u="none" strike="noStrike" kern="1200" cap="none" spc="0" normalizeH="0" baseline="0" noProof="0" dirty="0">
                <a:ln>
                  <a:noFill/>
                </a:ln>
                <a:solidFill>
                  <a:prstClr val="black"/>
                </a:solidFill>
                <a:effectLst/>
                <a:uLnTx/>
                <a:uFillTx/>
                <a:latin typeface="Calibri" panose="020F0502020204030204"/>
                <a:ea typeface="+mn-ea"/>
                <a:cs typeface="+mn-cs"/>
              </a:rPr>
              <a:t>GOL dai Centri per l’impiego della provincia di Rimini</a:t>
            </a:r>
            <a:r>
              <a:rPr kumimoji="0" lang="it-IT" sz="1800" b="0" i="0" u="none" strike="noStrike" kern="1200" cap="none" spc="0" normalizeH="0" baseline="30000" noProof="0" dirty="0">
                <a:ln>
                  <a:noFill/>
                </a:ln>
                <a:solidFill>
                  <a:prstClr val="black"/>
                </a:solidFill>
                <a:effectLst/>
                <a:uLnTx/>
                <a:uFillTx/>
                <a:latin typeface="Calibri" panose="020F0502020204030204"/>
                <a:ea typeface="+mn-ea"/>
                <a:cs typeface="+mn-cs"/>
              </a:rPr>
              <a:t> (a)</a:t>
            </a:r>
            <a:r>
              <a:rPr kumimoji="0" lang="it-IT" sz="1800" b="0" i="1" u="none" strike="noStrike" kern="1200" cap="none" spc="0" normalizeH="0" baseline="0" noProof="0" dirty="0">
                <a:ln>
                  <a:noFill/>
                </a:ln>
                <a:solidFill>
                  <a:prstClr val="black"/>
                </a:solidFill>
                <a:effectLst/>
                <a:uLnTx/>
                <a:uFillTx/>
                <a:latin typeface="Calibri" panose="020F0502020204030204"/>
                <a:ea typeface="+mn-ea"/>
                <a:cs typeface="+mn-cs"/>
              </a:rPr>
              <a:t> </a:t>
            </a:r>
            <a:br>
              <a:rPr kumimoji="0" lang="it-IT" sz="1800" b="0" i="1" u="none" strike="noStrike" kern="1200" cap="none" spc="0" normalizeH="0" baseline="0" noProof="0" dirty="0">
                <a:ln>
                  <a:noFill/>
                </a:ln>
                <a:solidFill>
                  <a:prstClr val="black"/>
                </a:solidFill>
                <a:effectLst/>
                <a:uLnTx/>
                <a:uFillTx/>
                <a:latin typeface="Calibri" panose="020F0502020204030204"/>
                <a:ea typeface="+mn-ea"/>
                <a:cs typeface="+mn-cs"/>
              </a:rPr>
            </a:br>
            <a:r>
              <a:rPr kumimoji="0" lang="it-IT" sz="1800" b="0" i="1" u="none" strike="noStrike" kern="1200" cap="none" spc="0" normalizeH="0" baseline="0" noProof="0" dirty="0">
                <a:ln>
                  <a:noFill/>
                </a:ln>
                <a:solidFill>
                  <a:prstClr val="black"/>
                </a:solidFill>
                <a:effectLst/>
                <a:uLnTx/>
                <a:uFillTx/>
                <a:latin typeface="Calibri" panose="020F0502020204030204"/>
                <a:ea typeface="+mn-ea"/>
                <a:cs typeface="+mn-cs"/>
              </a:rPr>
              <a:t>per genere e indice di profiling (dati grezzi, valori assoluti e percentuali)</a:t>
            </a:r>
          </a:p>
        </p:txBody>
      </p:sp>
      <p:sp>
        <p:nvSpPr>
          <p:cNvPr id="8" name="CasellaDiTesto 7">
            <a:extLst>
              <a:ext uri="{FF2B5EF4-FFF2-40B4-BE49-F238E27FC236}">
                <a16:creationId xmlns:a16="http://schemas.microsoft.com/office/drawing/2014/main" id="{82FD3912-7041-88E3-16D5-4620B51048BF}"/>
              </a:ext>
            </a:extLst>
          </p:cNvPr>
          <p:cNvSpPr txBox="1"/>
          <p:nvPr/>
        </p:nvSpPr>
        <p:spPr>
          <a:xfrm>
            <a:off x="1448219" y="5729492"/>
            <a:ext cx="6496236" cy="261610"/>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it-IT" sz="1100" b="0" i="0" u="none" strike="noStrike" kern="1200" cap="none" spc="0" normalizeH="0" baseline="0" noProof="0" dirty="0">
                <a:ln>
                  <a:noFill/>
                </a:ln>
                <a:solidFill>
                  <a:prstClr val="black"/>
                </a:solidFill>
                <a:effectLst/>
                <a:uLnTx/>
                <a:uFillTx/>
                <a:latin typeface="Calibri" panose="020F0502020204030204"/>
                <a:ea typeface="+mn-ea"/>
                <a:cs typeface="+mn-cs"/>
              </a:rPr>
              <a:t>(a) dal 20 luglio 2022 (data d’inizio del programma) al 6 febbraio 2024 (data di estrazione)</a:t>
            </a:r>
          </a:p>
        </p:txBody>
      </p:sp>
      <p:sp>
        <p:nvSpPr>
          <p:cNvPr id="9" name="CasellaDiTesto 8">
            <a:extLst>
              <a:ext uri="{FF2B5EF4-FFF2-40B4-BE49-F238E27FC236}">
                <a16:creationId xmlns:a16="http://schemas.microsoft.com/office/drawing/2014/main" id="{C7B5F4E1-C956-BE4C-5E10-0F21EC09AEAF}"/>
              </a:ext>
            </a:extLst>
          </p:cNvPr>
          <p:cNvSpPr txBox="1"/>
          <p:nvPr/>
        </p:nvSpPr>
        <p:spPr>
          <a:xfrm>
            <a:off x="8038010" y="1080817"/>
            <a:ext cx="4033747" cy="5016758"/>
          </a:xfrm>
          <a:prstGeom prst="rect">
            <a:avLst/>
          </a:prstGeom>
          <a:noFill/>
        </p:spPr>
        <p:txBody>
          <a:bodyPr wrap="square" rtlCol="0">
            <a:spAutoFit/>
          </a:bodyPr>
          <a:lstStyle/>
          <a:p>
            <a:pPr marL="285750" lvl="0" indent="-285750">
              <a:buClr>
                <a:srgbClr val="3264AA"/>
              </a:buClr>
              <a:buFont typeface="Wingdings" panose="05000000000000000000" pitchFamily="2" charset="2"/>
              <a:buChar char="§"/>
              <a:defRPr/>
            </a:pPr>
            <a:r>
              <a:rPr kumimoji="0" lang="it-IT" sz="2000" b="0" i="0" u="none" strike="noStrike" kern="1200" cap="none" spc="0" normalizeH="0" baseline="0" noProof="0" dirty="0">
                <a:ln>
                  <a:noFill/>
                </a:ln>
                <a:solidFill>
                  <a:prstClr val="black"/>
                </a:solidFill>
                <a:effectLst/>
                <a:uLnTx/>
                <a:uFillTx/>
                <a:latin typeface="Calibri" panose="020F0502020204030204"/>
                <a:ea typeface="+mn-ea"/>
                <a:cs typeface="+mn-cs"/>
              </a:rPr>
              <a:t>Nel periodo dal 20 luglio 2022 al </a:t>
            </a:r>
            <a:br>
              <a:rPr kumimoji="0" lang="it-IT" sz="2000" b="0" i="0" u="none" strike="noStrike" kern="1200" cap="none" spc="0" normalizeH="0" baseline="0" noProof="0" dirty="0">
                <a:ln>
                  <a:noFill/>
                </a:ln>
                <a:solidFill>
                  <a:prstClr val="black"/>
                </a:solidFill>
                <a:effectLst/>
                <a:uLnTx/>
                <a:uFillTx/>
                <a:latin typeface="Calibri" panose="020F0502020204030204"/>
                <a:ea typeface="+mn-ea"/>
                <a:cs typeface="+mn-cs"/>
              </a:rPr>
            </a:br>
            <a:r>
              <a:rPr kumimoji="0" lang="it-IT" sz="2000" b="0" i="0" u="none" strike="noStrike" kern="1200" cap="none" spc="0" normalizeH="0" baseline="0" noProof="0" dirty="0">
                <a:ln>
                  <a:noFill/>
                </a:ln>
                <a:solidFill>
                  <a:prstClr val="black"/>
                </a:solidFill>
                <a:effectLst/>
                <a:uLnTx/>
                <a:uFillTx/>
                <a:latin typeface="Calibri" panose="020F0502020204030204"/>
                <a:ea typeface="+mn-ea"/>
                <a:cs typeface="+mn-cs"/>
              </a:rPr>
              <a:t>6 febbraio 2024 sono stati presi </a:t>
            </a:r>
            <a:br>
              <a:rPr kumimoji="0" lang="it-IT" sz="2000" b="0" i="0" u="none" strike="noStrike" kern="1200" cap="none" spc="0" normalizeH="0" baseline="0" noProof="0" dirty="0">
                <a:ln>
                  <a:noFill/>
                </a:ln>
                <a:solidFill>
                  <a:prstClr val="black"/>
                </a:solidFill>
                <a:effectLst/>
                <a:uLnTx/>
                <a:uFillTx/>
                <a:latin typeface="Calibri" panose="020F0502020204030204"/>
                <a:ea typeface="+mn-ea"/>
                <a:cs typeface="+mn-cs"/>
              </a:rPr>
            </a:br>
            <a:r>
              <a:rPr kumimoji="0" lang="it-IT" sz="2000" b="0" i="0" u="none" strike="noStrike" kern="1200" cap="none" spc="0" normalizeH="0" baseline="0" noProof="0" dirty="0">
                <a:ln>
                  <a:noFill/>
                </a:ln>
                <a:solidFill>
                  <a:prstClr val="black"/>
                </a:solidFill>
                <a:effectLst/>
                <a:uLnTx/>
                <a:uFillTx/>
                <a:latin typeface="Calibri" panose="020F0502020204030204"/>
                <a:ea typeface="+mn-ea"/>
                <a:cs typeface="+mn-cs"/>
              </a:rPr>
              <a:t>in carico </a:t>
            </a:r>
            <a:r>
              <a:rPr lang="it-IT" sz="2000" dirty="0">
                <a:solidFill>
                  <a:prstClr val="black"/>
                </a:solidFill>
              </a:rPr>
              <a:t>dai CPI provinciali 14.033 utenti </a:t>
            </a:r>
            <a:r>
              <a:rPr lang="it-IT" sz="2000" dirty="0">
                <a:solidFill>
                  <a:prstClr val="black"/>
                </a:solidFill>
                <a:latin typeface="Calibri" panose="020F0502020204030204"/>
              </a:rPr>
              <a:t>con il programma </a:t>
            </a:r>
            <a:r>
              <a:rPr lang="it-IT" sz="2000" dirty="0">
                <a:solidFill>
                  <a:prstClr val="black"/>
                </a:solidFill>
              </a:rPr>
              <a:t>GOL</a:t>
            </a:r>
            <a:endParaRPr kumimoji="0" lang="it-IT" sz="20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285750" marR="0" lvl="0" indent="-285750" algn="l" defTabSz="914400" rtl="0" eaLnBrk="1" fontAlgn="auto" latinLnBrk="0" hangingPunct="1">
              <a:lnSpc>
                <a:spcPct val="100000"/>
              </a:lnSpc>
              <a:spcBef>
                <a:spcPts val="0"/>
              </a:spcBef>
              <a:spcAft>
                <a:spcPts val="0"/>
              </a:spcAft>
              <a:buClr>
                <a:srgbClr val="3264AA"/>
              </a:buClr>
              <a:buSzTx/>
              <a:buFont typeface="Wingdings" panose="05000000000000000000" pitchFamily="2" charset="2"/>
              <a:buChar char="§"/>
              <a:tabLst/>
              <a:defRPr/>
            </a:pPr>
            <a:r>
              <a:rPr kumimoji="0" lang="it-IT" sz="2000" b="0" i="0" u="none" strike="noStrike" kern="1200" cap="none" spc="0" normalizeH="0" baseline="0" noProof="0" dirty="0">
                <a:ln>
                  <a:noFill/>
                </a:ln>
                <a:solidFill>
                  <a:prstClr val="black"/>
                </a:solidFill>
                <a:effectLst/>
                <a:uLnTx/>
                <a:uFillTx/>
                <a:latin typeface="Calibri" panose="020F0502020204030204"/>
                <a:ea typeface="+mn-ea"/>
                <a:cs typeface="+mn-cs"/>
              </a:rPr>
              <a:t>Il 62,2% di questi utenti è donna. La quota femminile oscilla tra il 55,2% nell’indice </a:t>
            </a:r>
            <a:r>
              <a:rPr kumimoji="0" lang="it-IT" sz="2000" b="0" i="1" u="none" strike="noStrike" kern="1200" cap="none" spc="0" normalizeH="0" baseline="0" noProof="0" dirty="0">
                <a:ln>
                  <a:noFill/>
                </a:ln>
                <a:solidFill>
                  <a:prstClr val="black"/>
                </a:solidFill>
                <a:effectLst/>
                <a:uLnTx/>
                <a:uFillTx/>
                <a:latin typeface="Calibri" panose="020F0502020204030204"/>
                <a:ea typeface="+mn-ea"/>
                <a:cs typeface="+mn-cs"/>
              </a:rPr>
              <a:t>104 – </a:t>
            </a:r>
            <a:r>
              <a:rPr lang="it-IT" sz="2000" i="1" dirty="0">
                <a:solidFill>
                  <a:prstClr val="black"/>
                </a:solidFill>
                <a:latin typeface="Calibri" panose="020F0502020204030204"/>
              </a:rPr>
              <a:t>L</a:t>
            </a:r>
            <a:r>
              <a:rPr kumimoji="0" lang="it-IT" sz="2000" b="0" i="1" u="none" strike="noStrike" kern="1200" cap="none" spc="0" normalizeH="0" baseline="0" noProof="0" dirty="0" err="1">
                <a:ln>
                  <a:noFill/>
                </a:ln>
                <a:solidFill>
                  <a:prstClr val="black"/>
                </a:solidFill>
                <a:effectLst/>
                <a:uLnTx/>
                <a:uFillTx/>
                <a:latin typeface="Calibri" panose="020F0502020204030204"/>
                <a:ea typeface="+mn-ea"/>
                <a:cs typeface="+mn-cs"/>
              </a:rPr>
              <a:t>avoro</a:t>
            </a:r>
            <a:r>
              <a:rPr kumimoji="0" lang="it-IT" sz="2000" b="0" i="1" u="none" strike="noStrike" kern="1200" cap="none" spc="0" normalizeH="0" baseline="0" noProof="0" dirty="0">
                <a:ln>
                  <a:noFill/>
                </a:ln>
                <a:solidFill>
                  <a:prstClr val="black"/>
                </a:solidFill>
                <a:effectLst/>
                <a:uLnTx/>
                <a:uFillTx/>
                <a:latin typeface="Calibri" panose="020F0502020204030204"/>
                <a:ea typeface="+mn-ea"/>
                <a:cs typeface="+mn-cs"/>
              </a:rPr>
              <a:t> e inclusione </a:t>
            </a:r>
            <a:r>
              <a:rPr kumimoji="0" lang="it-IT" sz="2000" b="0" i="0" u="none" strike="noStrike" kern="1200" cap="none" spc="0" normalizeH="0" baseline="0" noProof="0" dirty="0">
                <a:ln>
                  <a:noFill/>
                </a:ln>
                <a:solidFill>
                  <a:prstClr val="black"/>
                </a:solidFill>
                <a:effectLst/>
                <a:uLnTx/>
                <a:uFillTx/>
                <a:latin typeface="Calibri" panose="020F0502020204030204"/>
                <a:ea typeface="+mn-ea"/>
                <a:cs typeface="+mn-cs"/>
              </a:rPr>
              <a:t>e il 65,8% nell’indice </a:t>
            </a:r>
            <a:r>
              <a:rPr kumimoji="0" lang="it-IT" sz="2000" b="0" i="1" u="none" strike="noStrike" kern="1200" cap="none" spc="0" normalizeH="0" baseline="0" noProof="0" dirty="0">
                <a:ln>
                  <a:noFill/>
                </a:ln>
                <a:solidFill>
                  <a:prstClr val="black"/>
                </a:solidFill>
                <a:effectLst/>
                <a:uLnTx/>
                <a:uFillTx/>
                <a:latin typeface="Calibri" panose="020F0502020204030204"/>
                <a:ea typeface="+mn-ea"/>
                <a:cs typeface="+mn-cs"/>
              </a:rPr>
              <a:t>102 - </a:t>
            </a:r>
            <a:r>
              <a:rPr kumimoji="0" lang="it-IT" sz="2000" b="0" i="1" u="none" strike="noStrike" kern="1200" cap="none" spc="0" normalizeH="0" baseline="0" noProof="0" dirty="0" err="1">
                <a:ln>
                  <a:noFill/>
                </a:ln>
                <a:solidFill>
                  <a:prstClr val="black"/>
                </a:solidFill>
                <a:effectLst/>
                <a:uLnTx/>
                <a:uFillTx/>
                <a:latin typeface="Calibri" panose="020F0502020204030204"/>
                <a:ea typeface="+mn-ea"/>
                <a:cs typeface="+mn-cs"/>
              </a:rPr>
              <a:t>Upskilling</a:t>
            </a:r>
            <a:endParaRPr kumimoji="0" lang="it-IT" sz="2000" b="0" i="1" u="none" strike="noStrike" kern="1200" cap="none" spc="0" normalizeH="0" baseline="0" noProof="0" dirty="0">
              <a:ln>
                <a:noFill/>
              </a:ln>
              <a:solidFill>
                <a:prstClr val="black"/>
              </a:solidFill>
              <a:effectLst/>
              <a:uLnTx/>
              <a:uFillTx/>
              <a:latin typeface="Calibri" panose="020F0502020204030204"/>
              <a:ea typeface="+mn-ea"/>
              <a:cs typeface="+mn-cs"/>
            </a:endParaRPr>
          </a:p>
          <a:p>
            <a:pPr marL="285750" marR="0" lvl="0" indent="-285750" algn="l" defTabSz="914400" rtl="0" eaLnBrk="1" fontAlgn="auto" latinLnBrk="0" hangingPunct="1">
              <a:lnSpc>
                <a:spcPct val="100000"/>
              </a:lnSpc>
              <a:spcBef>
                <a:spcPts val="0"/>
              </a:spcBef>
              <a:spcAft>
                <a:spcPts val="0"/>
              </a:spcAft>
              <a:buClr>
                <a:srgbClr val="3264AA"/>
              </a:buClr>
              <a:buSzTx/>
              <a:buFont typeface="Wingdings" panose="05000000000000000000" pitchFamily="2" charset="2"/>
              <a:buChar char="§"/>
              <a:tabLst/>
              <a:defRPr/>
            </a:pPr>
            <a:r>
              <a:rPr kumimoji="0" lang="it-IT" sz="2000" b="0" u="none" strike="noStrike" kern="1200" cap="none" spc="0" normalizeH="0" baseline="0" noProof="0" dirty="0">
                <a:ln>
                  <a:noFill/>
                </a:ln>
                <a:solidFill>
                  <a:prstClr val="black"/>
                </a:solidFill>
                <a:effectLst/>
                <a:uLnTx/>
                <a:uFillTx/>
                <a:latin typeface="Calibri" panose="020F0502020204030204"/>
                <a:ea typeface="+mn-ea"/>
                <a:cs typeface="+mn-cs"/>
              </a:rPr>
              <a:t>Attraverso i dati raccolti con l’</a:t>
            </a:r>
            <a:r>
              <a:rPr kumimoji="0" lang="it-IT" sz="2000" b="0" i="1" u="none" strike="noStrike" kern="1200" cap="none" spc="0" normalizeH="0" baseline="0" noProof="0" dirty="0" err="1">
                <a:ln>
                  <a:noFill/>
                </a:ln>
                <a:solidFill>
                  <a:prstClr val="black"/>
                </a:solidFill>
                <a:effectLst/>
                <a:uLnTx/>
                <a:uFillTx/>
                <a:latin typeface="Calibri" panose="020F0502020204030204"/>
                <a:ea typeface="+mn-ea"/>
                <a:cs typeface="+mn-cs"/>
              </a:rPr>
              <a:t>assessment</a:t>
            </a:r>
            <a:r>
              <a:rPr kumimoji="0" lang="it-IT" sz="2000" b="0" i="0" u="none" strike="noStrike" kern="1200" cap="none" spc="0" normalizeH="0" baseline="0" noProof="0" dirty="0">
                <a:ln>
                  <a:noFill/>
                </a:ln>
                <a:solidFill>
                  <a:prstClr val="black"/>
                </a:solidFill>
                <a:effectLst/>
                <a:uLnTx/>
                <a:uFillTx/>
                <a:latin typeface="Calibri" panose="020F0502020204030204"/>
                <a:ea typeface="+mn-ea"/>
                <a:cs typeface="+mn-cs"/>
              </a:rPr>
              <a:t> qualitativo di tale bacino di utenza </a:t>
            </a:r>
            <a:r>
              <a:rPr lang="it-IT" sz="2000" dirty="0">
                <a:solidFill>
                  <a:prstClr val="black"/>
                </a:solidFill>
                <a:latin typeface="Calibri" panose="020F0502020204030204"/>
              </a:rPr>
              <a:t>proponiamo</a:t>
            </a:r>
            <a:r>
              <a:rPr kumimoji="0" lang="it-IT" sz="2000" b="0" i="0" u="none" strike="noStrike" kern="1200" cap="none" spc="0" normalizeH="0" baseline="0" noProof="0" dirty="0">
                <a:ln>
                  <a:noFill/>
                </a:ln>
                <a:solidFill>
                  <a:prstClr val="black"/>
                </a:solidFill>
                <a:effectLst/>
                <a:uLnTx/>
                <a:uFillTx/>
                <a:latin typeface="Calibri" panose="020F0502020204030204"/>
                <a:ea typeface="+mn-ea"/>
                <a:cs typeface="+mn-cs"/>
              </a:rPr>
              <a:t> un focus, distinto per genere, rispetto ad alcune potenziali aree di fragilità che impattano sull’occupabilità delle persone</a:t>
            </a:r>
            <a:endParaRPr kumimoji="0" lang="it-IT"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pic>
        <p:nvPicPr>
          <p:cNvPr id="3" name="Immagine 2">
            <a:extLst>
              <a:ext uri="{FF2B5EF4-FFF2-40B4-BE49-F238E27FC236}">
                <a16:creationId xmlns:a16="http://schemas.microsoft.com/office/drawing/2014/main" id="{CBA62105-D79F-5F92-4BCE-22B3CFAA9F20}"/>
              </a:ext>
            </a:extLst>
          </p:cNvPr>
          <p:cNvPicPr>
            <a:picLocks noChangeAspect="1"/>
          </p:cNvPicPr>
          <p:nvPr/>
        </p:nvPicPr>
        <p:blipFill>
          <a:blip r:embed="rId3"/>
          <a:stretch>
            <a:fillRect/>
          </a:stretch>
        </p:blipFill>
        <p:spPr>
          <a:xfrm>
            <a:off x="483104" y="1677079"/>
            <a:ext cx="7568184" cy="4014216"/>
          </a:xfrm>
          <a:prstGeom prst="rect">
            <a:avLst/>
          </a:prstGeom>
        </p:spPr>
      </p:pic>
    </p:spTree>
    <p:extLst>
      <p:ext uri="{BB962C8B-B14F-4D97-AF65-F5344CB8AC3E}">
        <p14:creationId xmlns:p14="http://schemas.microsoft.com/office/powerpoint/2010/main" val="2041064635"/>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66482B9-0528-51D2-C75E-92DF5FD2DC4D}"/>
            </a:ext>
          </a:extLst>
        </p:cNvPr>
        <p:cNvGrpSpPr/>
        <p:nvPr/>
      </p:nvGrpSpPr>
      <p:grpSpPr>
        <a:xfrm>
          <a:off x="0" y="0"/>
          <a:ext cx="0" cy="0"/>
          <a:chOff x="0" y="0"/>
          <a:chExt cx="0" cy="0"/>
        </a:xfrm>
      </p:grpSpPr>
      <p:sp>
        <p:nvSpPr>
          <p:cNvPr id="2" name="Titolo 1">
            <a:extLst>
              <a:ext uri="{FF2B5EF4-FFF2-40B4-BE49-F238E27FC236}">
                <a16:creationId xmlns:a16="http://schemas.microsoft.com/office/drawing/2014/main" id="{989BF3A5-0AD8-0460-331F-8D78AD1DEE2D}"/>
              </a:ext>
            </a:extLst>
          </p:cNvPr>
          <p:cNvSpPr>
            <a:spLocks noGrp="1"/>
          </p:cNvSpPr>
          <p:nvPr>
            <p:ph type="title"/>
          </p:nvPr>
        </p:nvSpPr>
        <p:spPr>
          <a:xfrm>
            <a:off x="242794" y="286203"/>
            <a:ext cx="11720459" cy="598261"/>
          </a:xfrm>
        </p:spPr>
        <p:txBody>
          <a:bodyPr>
            <a:normAutofit fontScale="90000"/>
          </a:bodyPr>
          <a:lstStyle/>
          <a:p>
            <a:r>
              <a:rPr lang="it-IT" sz="3600" b="1" dirty="0"/>
              <a:t>MOBILITÀ E SPOSTAMENTI </a:t>
            </a:r>
            <a:r>
              <a:rPr lang="it-IT" sz="3600" b="0" dirty="0"/>
              <a:t>- Possesso e utilizzo di un’automobile</a:t>
            </a:r>
            <a:endParaRPr lang="it-IT" sz="2700" b="0" dirty="0"/>
          </a:p>
        </p:txBody>
      </p:sp>
      <p:sp>
        <p:nvSpPr>
          <p:cNvPr id="4" name="Segnaposto numero diapositiva 3">
            <a:extLst>
              <a:ext uri="{FF2B5EF4-FFF2-40B4-BE49-F238E27FC236}">
                <a16:creationId xmlns:a16="http://schemas.microsoft.com/office/drawing/2014/main" id="{42ED46A9-8C9F-E549-7A16-8C01525D052D}"/>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BF82156-9445-CA41-89E8-99C6AA80F868}" type="slidenum">
              <a:rPr kumimoji="0" lang="it-IT" sz="1200" b="0" i="0" u="none" strike="noStrike" kern="1200" cap="none" spc="0" normalizeH="0" baseline="0" noProof="0" smtClean="0">
                <a:ln>
                  <a:noFill/>
                </a:ln>
                <a:solidFill>
                  <a:prstClr val="white"/>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37</a:t>
            </a:fld>
            <a:endParaRPr kumimoji="0" lang="it-IT" sz="12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5" name="Segnaposto piè di pagina 4">
            <a:extLst>
              <a:ext uri="{FF2B5EF4-FFF2-40B4-BE49-F238E27FC236}">
                <a16:creationId xmlns:a16="http://schemas.microsoft.com/office/drawing/2014/main" id="{47FAC971-0214-1A4E-14C8-A7C0DBCA8F12}"/>
              </a:ext>
            </a:extLst>
          </p:cNvPr>
          <p:cNvSpPr>
            <a:spLocks noGrp="1"/>
          </p:cNvSpPr>
          <p:nvPr>
            <p:ph type="ftr" sz="quarter" idx="4294967295"/>
          </p:nvPr>
        </p:nvSpPr>
        <p:spPr>
          <a:xfrm>
            <a:off x="6467302" y="6216514"/>
            <a:ext cx="4086424" cy="252000"/>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it-IT" sz="1200" b="0" i="0" u="none" strike="noStrike" kern="1200" cap="none" spc="0" normalizeH="0" baseline="0" noProof="0" dirty="0">
                <a:ln>
                  <a:noFill/>
                </a:ln>
                <a:solidFill>
                  <a:prstClr val="white"/>
                </a:solidFill>
                <a:effectLst/>
                <a:uLnTx/>
                <a:uFillTx/>
                <a:latin typeface="Calibri" panose="020F0502020204030204"/>
                <a:ea typeface="+mn-ea"/>
                <a:cs typeface="+mn-cs"/>
              </a:rPr>
              <a:t>Elaborazioni su dati Siler</a:t>
            </a:r>
          </a:p>
        </p:txBody>
      </p:sp>
      <p:sp>
        <p:nvSpPr>
          <p:cNvPr id="7" name="Rettangolo 6">
            <a:extLst>
              <a:ext uri="{FF2B5EF4-FFF2-40B4-BE49-F238E27FC236}">
                <a16:creationId xmlns:a16="http://schemas.microsoft.com/office/drawing/2014/main" id="{DEBA39EA-E806-84D5-3126-D384AA2174F8}"/>
              </a:ext>
            </a:extLst>
          </p:cNvPr>
          <p:cNvSpPr/>
          <p:nvPr/>
        </p:nvSpPr>
        <p:spPr>
          <a:xfrm>
            <a:off x="297135" y="1161952"/>
            <a:ext cx="7697323" cy="646331"/>
          </a:xfrm>
          <a:prstGeom prst="rect">
            <a:avLst/>
          </a:prstGeom>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it-IT" sz="1800" b="0" i="1" u="none" strike="noStrike" kern="1200" cap="none" spc="0" normalizeH="0" baseline="0" noProof="0" dirty="0">
                <a:ln>
                  <a:noFill/>
                </a:ln>
                <a:solidFill>
                  <a:prstClr val="black"/>
                </a:solidFill>
                <a:effectLst/>
                <a:uLnTx/>
                <a:uFillTx/>
                <a:latin typeface="Calibri" panose="020F0502020204030204"/>
                <a:ea typeface="+mn-ea"/>
                <a:cs typeface="+mn-cs"/>
              </a:rPr>
              <a:t>Utenti presi in carico con GOL dai Centri per l’impiego della provincia di Rimini</a:t>
            </a:r>
            <a:r>
              <a:rPr kumimoji="0" lang="it-IT" sz="1800" b="0" i="0" u="none" strike="noStrike" kern="1200" cap="none" spc="0" normalizeH="0" baseline="30000" noProof="0" dirty="0">
                <a:ln>
                  <a:noFill/>
                </a:ln>
                <a:solidFill>
                  <a:prstClr val="black"/>
                </a:solidFill>
                <a:effectLst/>
                <a:uLnTx/>
                <a:uFillTx/>
                <a:latin typeface="Calibri" panose="020F0502020204030204"/>
                <a:ea typeface="+mn-ea"/>
                <a:cs typeface="+mn-cs"/>
              </a:rPr>
              <a:t> (a)</a:t>
            </a:r>
            <a:r>
              <a:rPr kumimoji="0" lang="it-IT" sz="1800" b="0" i="1" u="none" strike="noStrike" kern="1200" cap="none" spc="0" normalizeH="0" baseline="0" noProof="0" dirty="0">
                <a:ln>
                  <a:noFill/>
                </a:ln>
                <a:solidFill>
                  <a:prstClr val="black"/>
                </a:solidFill>
                <a:effectLst/>
                <a:uLnTx/>
                <a:uFillTx/>
                <a:latin typeface="Calibri" panose="020F0502020204030204"/>
                <a:ea typeface="+mn-ea"/>
                <a:cs typeface="+mn-cs"/>
              </a:rPr>
              <a:t> </a:t>
            </a:r>
            <a:br>
              <a:rPr kumimoji="0" lang="it-IT" sz="1800" b="0" i="1" u="none" strike="noStrike" kern="1200" cap="none" spc="0" normalizeH="0" baseline="0" noProof="0" dirty="0">
                <a:ln>
                  <a:noFill/>
                </a:ln>
                <a:solidFill>
                  <a:prstClr val="black"/>
                </a:solidFill>
                <a:effectLst/>
                <a:uLnTx/>
                <a:uFillTx/>
                <a:latin typeface="Calibri" panose="020F0502020204030204"/>
                <a:ea typeface="+mn-ea"/>
                <a:cs typeface="+mn-cs"/>
              </a:rPr>
            </a:br>
            <a:r>
              <a:rPr kumimoji="0" lang="it-IT" sz="1800" b="0" i="1" u="none" strike="noStrike" kern="1200" cap="none" spc="0" normalizeH="0" baseline="0" noProof="0" dirty="0">
                <a:ln>
                  <a:noFill/>
                </a:ln>
                <a:solidFill>
                  <a:prstClr val="black"/>
                </a:solidFill>
                <a:effectLst/>
                <a:uLnTx/>
                <a:uFillTx/>
                <a:latin typeface="Calibri" panose="020F0502020204030204"/>
                <a:ea typeface="+mn-ea"/>
                <a:cs typeface="+mn-cs"/>
              </a:rPr>
              <a:t>per possesso e utilizzo dell’automobile e genere (dati grezzi, percentuali)</a:t>
            </a:r>
          </a:p>
        </p:txBody>
      </p:sp>
      <p:sp>
        <p:nvSpPr>
          <p:cNvPr id="8" name="CasellaDiTesto 7">
            <a:extLst>
              <a:ext uri="{FF2B5EF4-FFF2-40B4-BE49-F238E27FC236}">
                <a16:creationId xmlns:a16="http://schemas.microsoft.com/office/drawing/2014/main" id="{4532E62A-3863-4CA8-4EFE-3D8F46732615}"/>
              </a:ext>
            </a:extLst>
          </p:cNvPr>
          <p:cNvSpPr txBox="1"/>
          <p:nvPr/>
        </p:nvSpPr>
        <p:spPr>
          <a:xfrm>
            <a:off x="939503" y="5876224"/>
            <a:ext cx="6496236" cy="261610"/>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it-IT" sz="1100" b="0" i="0" u="none" strike="noStrike" kern="1200" cap="none" spc="0" normalizeH="0" baseline="0" noProof="0" dirty="0">
                <a:ln>
                  <a:noFill/>
                </a:ln>
                <a:solidFill>
                  <a:prstClr val="black"/>
                </a:solidFill>
                <a:effectLst/>
                <a:uLnTx/>
                <a:uFillTx/>
                <a:latin typeface="Calibri" panose="020F0502020204030204"/>
                <a:ea typeface="+mn-ea"/>
                <a:cs typeface="+mn-cs"/>
              </a:rPr>
              <a:t>(a) dal 20 luglio 2022 (data d’inizio del programma) al 31 gennaio 2024 (data di estrazione)</a:t>
            </a:r>
          </a:p>
        </p:txBody>
      </p:sp>
      <p:sp>
        <p:nvSpPr>
          <p:cNvPr id="9" name="CasellaDiTesto 8">
            <a:extLst>
              <a:ext uri="{FF2B5EF4-FFF2-40B4-BE49-F238E27FC236}">
                <a16:creationId xmlns:a16="http://schemas.microsoft.com/office/drawing/2014/main" id="{EEFFE5BD-F5AE-CC99-E7CF-08B1EC1153FC}"/>
              </a:ext>
            </a:extLst>
          </p:cNvPr>
          <p:cNvSpPr txBox="1"/>
          <p:nvPr/>
        </p:nvSpPr>
        <p:spPr>
          <a:xfrm>
            <a:off x="8237989" y="1153620"/>
            <a:ext cx="3656876" cy="5016758"/>
          </a:xfrm>
          <a:prstGeom prst="rect">
            <a:avLst/>
          </a:prstGeom>
          <a:noFill/>
        </p:spPr>
        <p:txBody>
          <a:bodyPr wrap="square" rtlCol="0">
            <a:spAutoFit/>
          </a:bodyPr>
          <a:lstStyle/>
          <a:p>
            <a:pPr marL="285750" marR="0" lvl="0" indent="-285750" algn="l" defTabSz="914400" rtl="0" eaLnBrk="1" fontAlgn="auto" latinLnBrk="0" hangingPunct="1">
              <a:lnSpc>
                <a:spcPct val="100000"/>
              </a:lnSpc>
              <a:spcBef>
                <a:spcPts val="0"/>
              </a:spcBef>
              <a:spcAft>
                <a:spcPts val="0"/>
              </a:spcAft>
              <a:buClr>
                <a:srgbClr val="3264AA"/>
              </a:buClr>
              <a:buSzTx/>
              <a:buFont typeface="Wingdings" panose="05000000000000000000" pitchFamily="2" charset="2"/>
              <a:buChar char="§"/>
              <a:tabLst/>
              <a:defRPr/>
            </a:pPr>
            <a:r>
              <a:rPr kumimoji="0" lang="it-IT" sz="2000" b="0" i="0" u="none" strike="noStrike" kern="1200" cap="none" spc="0" normalizeH="0" baseline="0" noProof="0" dirty="0">
                <a:ln>
                  <a:noFill/>
                </a:ln>
                <a:solidFill>
                  <a:prstClr val="black"/>
                </a:solidFill>
                <a:effectLst/>
                <a:uLnTx/>
                <a:uFillTx/>
                <a:latin typeface="Calibri" panose="020F0502020204030204"/>
                <a:ea typeface="+mn-ea"/>
                <a:cs typeface="+mn-cs"/>
              </a:rPr>
              <a:t>Il 34,4% degli utenti presi in carico con il programma GOL dai Centri per l’impiego provinciali a partire dal 20 luglio 2022 non ha l’auto o non ha la patente o pur avendo l’una e l’altra non è in condizioni di guidare</a:t>
            </a:r>
          </a:p>
          <a:p>
            <a:pPr marL="285750" marR="0" lvl="0" indent="-285750" algn="l" defTabSz="914400" rtl="0" eaLnBrk="1" fontAlgn="auto" latinLnBrk="0" hangingPunct="1">
              <a:lnSpc>
                <a:spcPct val="100000"/>
              </a:lnSpc>
              <a:spcBef>
                <a:spcPts val="0"/>
              </a:spcBef>
              <a:spcAft>
                <a:spcPts val="0"/>
              </a:spcAft>
              <a:buClr>
                <a:srgbClr val="3264AA"/>
              </a:buClr>
              <a:buSzTx/>
              <a:buFont typeface="Wingdings" panose="05000000000000000000" pitchFamily="2" charset="2"/>
              <a:buChar char="§"/>
              <a:tabLst/>
              <a:defRPr/>
            </a:pPr>
            <a:r>
              <a:rPr kumimoji="0" lang="it-IT" sz="2000" b="0" i="0" u="none" strike="noStrike" kern="1200" cap="none" spc="0" normalizeH="0" baseline="0" noProof="0" dirty="0">
                <a:ln>
                  <a:noFill/>
                </a:ln>
                <a:solidFill>
                  <a:prstClr val="black"/>
                </a:solidFill>
                <a:effectLst/>
                <a:uLnTx/>
                <a:uFillTx/>
                <a:latin typeface="Calibri" panose="020F0502020204030204"/>
                <a:ea typeface="+mn-ea"/>
                <a:cs typeface="+mn-cs"/>
              </a:rPr>
              <a:t>Tale quota è pari al 35,0% nel caso delle donne e al 33,4% nel caso degli uomini</a:t>
            </a:r>
          </a:p>
          <a:p>
            <a:pPr marL="285750" marR="0" lvl="0" indent="-285750" algn="l" defTabSz="914400" rtl="0" eaLnBrk="1" fontAlgn="auto" latinLnBrk="0" hangingPunct="1">
              <a:lnSpc>
                <a:spcPct val="100000"/>
              </a:lnSpc>
              <a:spcBef>
                <a:spcPts val="0"/>
              </a:spcBef>
              <a:spcAft>
                <a:spcPts val="0"/>
              </a:spcAft>
              <a:buClr>
                <a:srgbClr val="3264AA"/>
              </a:buClr>
              <a:buSzTx/>
              <a:buFont typeface="Wingdings" panose="05000000000000000000" pitchFamily="2" charset="2"/>
              <a:buChar char="§"/>
              <a:tabLst/>
              <a:defRPr/>
            </a:pPr>
            <a:r>
              <a:rPr kumimoji="0" lang="it-IT" sz="2000" b="0" i="0" u="none" strike="noStrike" kern="1200" cap="none" spc="0" normalizeH="0" baseline="0" noProof="0" dirty="0">
                <a:ln>
                  <a:noFill/>
                </a:ln>
                <a:solidFill>
                  <a:prstClr val="black"/>
                </a:solidFill>
                <a:effectLst/>
                <a:uLnTx/>
                <a:uFillTx/>
                <a:latin typeface="Calibri" panose="020F0502020204030204"/>
                <a:ea typeface="+mn-ea"/>
                <a:cs typeface="+mn-cs"/>
              </a:rPr>
              <a:t>Il 24% delle donne profilate dai nostri operatori non è in possesso ne’ della patente, ne’ dell’automobile</a:t>
            </a:r>
            <a:r>
              <a:rPr lang="it-IT" sz="2000" dirty="0">
                <a:solidFill>
                  <a:prstClr val="black"/>
                </a:solidFill>
                <a:latin typeface="Calibri" panose="020F0502020204030204"/>
              </a:rPr>
              <a:t> (tale quota è pari al 21% tra i maschi)</a:t>
            </a:r>
            <a:endParaRPr kumimoji="0" lang="it-IT"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pic>
        <p:nvPicPr>
          <p:cNvPr id="6" name="Immagine 5">
            <a:extLst>
              <a:ext uri="{FF2B5EF4-FFF2-40B4-BE49-F238E27FC236}">
                <a16:creationId xmlns:a16="http://schemas.microsoft.com/office/drawing/2014/main" id="{0AA2FA10-5EB6-29F1-6E7E-F572BBCF35BC}"/>
              </a:ext>
            </a:extLst>
          </p:cNvPr>
          <p:cNvPicPr>
            <a:picLocks noChangeAspect="1"/>
          </p:cNvPicPr>
          <p:nvPr/>
        </p:nvPicPr>
        <p:blipFill>
          <a:blip r:embed="rId3"/>
          <a:stretch>
            <a:fillRect/>
          </a:stretch>
        </p:blipFill>
        <p:spPr>
          <a:xfrm>
            <a:off x="376782" y="1857829"/>
            <a:ext cx="7568184" cy="4014216"/>
          </a:xfrm>
          <a:prstGeom prst="rect">
            <a:avLst/>
          </a:prstGeom>
        </p:spPr>
      </p:pic>
      <p:sp>
        <p:nvSpPr>
          <p:cNvPr id="15" name="Parentesi quadra chiusa 14">
            <a:extLst>
              <a:ext uri="{FF2B5EF4-FFF2-40B4-BE49-F238E27FC236}">
                <a16:creationId xmlns:a16="http://schemas.microsoft.com/office/drawing/2014/main" id="{9AFD83F9-71DB-912B-ABD5-00CEB67D73E4}"/>
              </a:ext>
            </a:extLst>
          </p:cNvPr>
          <p:cNvSpPr/>
          <p:nvPr/>
        </p:nvSpPr>
        <p:spPr>
          <a:xfrm>
            <a:off x="4806701" y="3923415"/>
            <a:ext cx="275662" cy="919616"/>
          </a:xfrm>
          <a:prstGeom prst="rightBracket">
            <a:avLst/>
          </a:prstGeom>
          <a:ln w="38100">
            <a:solidFill>
              <a:srgbClr val="FFCC00"/>
            </a:solidFill>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it-IT"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10" name="Parentesi quadra chiusa 9">
            <a:extLst>
              <a:ext uri="{FF2B5EF4-FFF2-40B4-BE49-F238E27FC236}">
                <a16:creationId xmlns:a16="http://schemas.microsoft.com/office/drawing/2014/main" id="{F29E28B2-97B9-0D9E-BF5D-D604502A6163}"/>
              </a:ext>
            </a:extLst>
          </p:cNvPr>
          <p:cNvSpPr/>
          <p:nvPr/>
        </p:nvSpPr>
        <p:spPr>
          <a:xfrm>
            <a:off x="7236277" y="3795823"/>
            <a:ext cx="238990" cy="1047208"/>
          </a:xfrm>
          <a:prstGeom prst="rightBracket">
            <a:avLst/>
          </a:prstGeom>
          <a:ln w="38100">
            <a:solidFill>
              <a:srgbClr val="FFCC00"/>
            </a:solidFill>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it-IT"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13" name="CasellaDiTesto 12">
            <a:extLst>
              <a:ext uri="{FF2B5EF4-FFF2-40B4-BE49-F238E27FC236}">
                <a16:creationId xmlns:a16="http://schemas.microsoft.com/office/drawing/2014/main" id="{784D9C22-B65C-1506-9546-2CF9AC0CB606}"/>
              </a:ext>
            </a:extLst>
          </p:cNvPr>
          <p:cNvSpPr txBox="1"/>
          <p:nvPr/>
        </p:nvSpPr>
        <p:spPr>
          <a:xfrm>
            <a:off x="3831506" y="4183168"/>
            <a:ext cx="853430" cy="40011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it-IT" sz="2000" b="1" i="0" u="none" strike="noStrike" kern="1200" cap="none" spc="0" normalizeH="0" baseline="0" noProof="0" dirty="0">
                <a:ln>
                  <a:noFill/>
                </a:ln>
                <a:solidFill>
                  <a:srgbClr val="FFCC00"/>
                </a:solidFill>
                <a:effectLst/>
                <a:uLnTx/>
                <a:uFillTx/>
                <a:latin typeface="Calibri" panose="020F0502020204030204"/>
                <a:ea typeface="+mn-ea"/>
                <a:cs typeface="+mn-cs"/>
              </a:rPr>
              <a:t>33,4%</a:t>
            </a:r>
          </a:p>
        </p:txBody>
      </p:sp>
      <p:sp>
        <p:nvSpPr>
          <p:cNvPr id="11" name="CasellaDiTesto 10">
            <a:extLst>
              <a:ext uri="{FF2B5EF4-FFF2-40B4-BE49-F238E27FC236}">
                <a16:creationId xmlns:a16="http://schemas.microsoft.com/office/drawing/2014/main" id="{0C3081C1-E8B5-AA9A-9BCF-70A65C3C51C0}"/>
              </a:ext>
            </a:extLst>
          </p:cNvPr>
          <p:cNvSpPr txBox="1"/>
          <p:nvPr/>
        </p:nvSpPr>
        <p:spPr>
          <a:xfrm>
            <a:off x="6302106" y="4183168"/>
            <a:ext cx="853430" cy="40011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it-IT" sz="2000" b="1" i="0" u="none" strike="noStrike" kern="1200" cap="none" spc="0" normalizeH="0" baseline="0" noProof="0" dirty="0">
                <a:ln>
                  <a:noFill/>
                </a:ln>
                <a:solidFill>
                  <a:srgbClr val="FFCC00"/>
                </a:solidFill>
                <a:effectLst/>
                <a:uLnTx/>
                <a:uFillTx/>
                <a:latin typeface="Calibri" panose="020F0502020204030204"/>
                <a:ea typeface="+mn-ea"/>
                <a:cs typeface="+mn-cs"/>
              </a:rPr>
              <a:t>35,0%</a:t>
            </a:r>
          </a:p>
        </p:txBody>
      </p:sp>
    </p:spTree>
    <p:extLst>
      <p:ext uri="{BB962C8B-B14F-4D97-AF65-F5344CB8AC3E}">
        <p14:creationId xmlns:p14="http://schemas.microsoft.com/office/powerpoint/2010/main" val="479149029"/>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9E8AC4A-26D3-CBC4-B65D-D6E05BBBB4DC}"/>
            </a:ext>
          </a:extLst>
        </p:cNvPr>
        <p:cNvGrpSpPr/>
        <p:nvPr/>
      </p:nvGrpSpPr>
      <p:grpSpPr>
        <a:xfrm>
          <a:off x="0" y="0"/>
          <a:ext cx="0" cy="0"/>
          <a:chOff x="0" y="0"/>
          <a:chExt cx="0" cy="0"/>
        </a:xfrm>
      </p:grpSpPr>
      <p:sp>
        <p:nvSpPr>
          <p:cNvPr id="2" name="Titolo 1">
            <a:extLst>
              <a:ext uri="{FF2B5EF4-FFF2-40B4-BE49-F238E27FC236}">
                <a16:creationId xmlns:a16="http://schemas.microsoft.com/office/drawing/2014/main" id="{72588483-A466-8590-8D59-873530BAD060}"/>
              </a:ext>
            </a:extLst>
          </p:cNvPr>
          <p:cNvSpPr>
            <a:spLocks noGrp="1"/>
          </p:cNvSpPr>
          <p:nvPr>
            <p:ph type="title"/>
          </p:nvPr>
        </p:nvSpPr>
        <p:spPr>
          <a:xfrm>
            <a:off x="242794" y="286203"/>
            <a:ext cx="11720459" cy="598261"/>
          </a:xfrm>
        </p:spPr>
        <p:txBody>
          <a:bodyPr>
            <a:normAutofit fontScale="90000"/>
          </a:bodyPr>
          <a:lstStyle/>
          <a:p>
            <a:r>
              <a:rPr lang="it-IT" sz="3600" b="1" dirty="0"/>
              <a:t>CONDIZIONE PERSONALE - </a:t>
            </a:r>
            <a:r>
              <a:rPr lang="it-IT" sz="3600" b="0" dirty="0"/>
              <a:t>Vincoli di natura personale o familiare </a:t>
            </a:r>
            <a:br>
              <a:rPr lang="it-IT" sz="3600" b="0" dirty="0"/>
            </a:br>
            <a:r>
              <a:rPr lang="it-IT" sz="3600" b="0" dirty="0"/>
              <a:t>che limitano lo svolgimento di attività lavorative o di ricerca di lavoro</a:t>
            </a:r>
            <a:endParaRPr lang="it-IT" sz="2700" b="0" dirty="0"/>
          </a:p>
        </p:txBody>
      </p:sp>
      <p:sp>
        <p:nvSpPr>
          <p:cNvPr id="4" name="Segnaposto numero diapositiva 3">
            <a:extLst>
              <a:ext uri="{FF2B5EF4-FFF2-40B4-BE49-F238E27FC236}">
                <a16:creationId xmlns:a16="http://schemas.microsoft.com/office/drawing/2014/main" id="{1B7B0740-AE87-9072-6B2D-5625A4952D1A}"/>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BF82156-9445-CA41-89E8-99C6AA80F868}" type="slidenum">
              <a:rPr kumimoji="0" lang="it-IT" sz="1200" b="0" i="0" u="none" strike="noStrike" kern="1200" cap="none" spc="0" normalizeH="0" baseline="0" noProof="0" smtClean="0">
                <a:ln>
                  <a:noFill/>
                </a:ln>
                <a:solidFill>
                  <a:prstClr val="white"/>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38</a:t>
            </a:fld>
            <a:endParaRPr kumimoji="0" lang="it-IT" sz="12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5" name="Segnaposto piè di pagina 4">
            <a:extLst>
              <a:ext uri="{FF2B5EF4-FFF2-40B4-BE49-F238E27FC236}">
                <a16:creationId xmlns:a16="http://schemas.microsoft.com/office/drawing/2014/main" id="{87868D76-E6CE-C467-401F-4EFCD073C69C}"/>
              </a:ext>
            </a:extLst>
          </p:cNvPr>
          <p:cNvSpPr>
            <a:spLocks noGrp="1"/>
          </p:cNvSpPr>
          <p:nvPr>
            <p:ph type="ftr" sz="quarter" idx="4294967295"/>
          </p:nvPr>
        </p:nvSpPr>
        <p:spPr>
          <a:xfrm>
            <a:off x="6467302" y="6216514"/>
            <a:ext cx="4086424" cy="252000"/>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it-IT" sz="1200" b="0" i="0" u="none" strike="noStrike" kern="1200" cap="none" spc="0" normalizeH="0" baseline="0" noProof="0" dirty="0">
                <a:ln>
                  <a:noFill/>
                </a:ln>
                <a:solidFill>
                  <a:prstClr val="white"/>
                </a:solidFill>
                <a:effectLst/>
                <a:uLnTx/>
                <a:uFillTx/>
                <a:latin typeface="Calibri" panose="020F0502020204030204"/>
                <a:ea typeface="+mn-ea"/>
                <a:cs typeface="+mn-cs"/>
              </a:rPr>
              <a:t>Elaborazioni su dati Siler</a:t>
            </a:r>
          </a:p>
        </p:txBody>
      </p:sp>
      <p:sp>
        <p:nvSpPr>
          <p:cNvPr id="7" name="Rettangolo 6">
            <a:extLst>
              <a:ext uri="{FF2B5EF4-FFF2-40B4-BE49-F238E27FC236}">
                <a16:creationId xmlns:a16="http://schemas.microsoft.com/office/drawing/2014/main" id="{C974BD3B-2569-9A03-37C2-16C934791716}"/>
              </a:ext>
            </a:extLst>
          </p:cNvPr>
          <p:cNvSpPr/>
          <p:nvPr/>
        </p:nvSpPr>
        <p:spPr>
          <a:xfrm>
            <a:off x="305322" y="1052583"/>
            <a:ext cx="7697323" cy="646331"/>
          </a:xfrm>
          <a:prstGeom prst="rect">
            <a:avLst/>
          </a:prstGeom>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it-IT" sz="1800" b="0" i="1" u="none" strike="noStrike" kern="1200" cap="none" spc="0" normalizeH="0" baseline="0" noProof="0">
                <a:ln>
                  <a:noFill/>
                </a:ln>
                <a:solidFill>
                  <a:prstClr val="black"/>
                </a:solidFill>
                <a:effectLst/>
                <a:uLnTx/>
                <a:uFillTx/>
                <a:latin typeface="Calibri" panose="020F0502020204030204"/>
                <a:ea typeface="+mn-ea"/>
                <a:cs typeface="+mn-cs"/>
              </a:rPr>
              <a:t>Utenti presi </a:t>
            </a:r>
            <a:r>
              <a:rPr kumimoji="0" lang="it-IT" sz="1800" b="0" i="1" u="none" strike="noStrike" kern="1200" cap="none" spc="0" normalizeH="0" baseline="0" noProof="0" dirty="0">
                <a:ln>
                  <a:noFill/>
                </a:ln>
                <a:solidFill>
                  <a:prstClr val="black"/>
                </a:solidFill>
                <a:effectLst/>
                <a:uLnTx/>
                <a:uFillTx/>
                <a:latin typeface="Calibri" panose="020F0502020204030204"/>
                <a:ea typeface="+mn-ea"/>
                <a:cs typeface="+mn-cs"/>
              </a:rPr>
              <a:t>in carico GOL dai Centri per l’impiego della provincia di Rimini</a:t>
            </a:r>
            <a:r>
              <a:rPr kumimoji="0" lang="it-IT" sz="1800" b="0" i="0" u="none" strike="noStrike" kern="1200" cap="none" spc="0" normalizeH="0" baseline="30000" noProof="0" dirty="0">
                <a:ln>
                  <a:noFill/>
                </a:ln>
                <a:solidFill>
                  <a:prstClr val="black"/>
                </a:solidFill>
                <a:effectLst/>
                <a:uLnTx/>
                <a:uFillTx/>
                <a:latin typeface="Calibri" panose="020F0502020204030204"/>
                <a:ea typeface="+mn-ea"/>
                <a:cs typeface="+mn-cs"/>
              </a:rPr>
              <a:t> (a)</a:t>
            </a:r>
            <a:r>
              <a:rPr kumimoji="0" lang="it-IT" sz="1800" b="0" i="1" u="none" strike="noStrike" kern="1200" cap="none" spc="0" normalizeH="0" baseline="0" noProof="0" dirty="0">
                <a:ln>
                  <a:noFill/>
                </a:ln>
                <a:solidFill>
                  <a:prstClr val="black"/>
                </a:solidFill>
                <a:effectLst/>
                <a:uLnTx/>
                <a:uFillTx/>
                <a:latin typeface="Calibri" panose="020F0502020204030204"/>
                <a:ea typeface="+mn-ea"/>
                <a:cs typeface="+mn-cs"/>
              </a:rPr>
              <a:t> </a:t>
            </a:r>
            <a:br>
              <a:rPr kumimoji="0" lang="it-IT" sz="1800" b="0" i="1" u="none" strike="noStrike" kern="1200" cap="none" spc="0" normalizeH="0" baseline="0" noProof="0" dirty="0">
                <a:ln>
                  <a:noFill/>
                </a:ln>
                <a:solidFill>
                  <a:prstClr val="black"/>
                </a:solidFill>
                <a:effectLst/>
                <a:uLnTx/>
                <a:uFillTx/>
                <a:latin typeface="Calibri" panose="020F0502020204030204"/>
                <a:ea typeface="+mn-ea"/>
                <a:cs typeface="+mn-cs"/>
              </a:rPr>
            </a:br>
            <a:r>
              <a:rPr kumimoji="0" lang="it-IT" sz="1800" b="0" i="1" u="none" strike="noStrike" kern="1200" cap="none" spc="0" normalizeH="0" baseline="0" noProof="0" dirty="0">
                <a:ln>
                  <a:noFill/>
                </a:ln>
                <a:solidFill>
                  <a:prstClr val="black"/>
                </a:solidFill>
                <a:effectLst/>
                <a:uLnTx/>
                <a:uFillTx/>
                <a:latin typeface="Calibri" panose="020F0502020204030204"/>
                <a:ea typeface="+mn-ea"/>
                <a:cs typeface="+mn-cs"/>
              </a:rPr>
              <a:t>per la presenza di vincoli personali o familiari e genere (dati grezzi, percentuali)</a:t>
            </a:r>
          </a:p>
        </p:txBody>
      </p:sp>
      <p:sp>
        <p:nvSpPr>
          <p:cNvPr id="8" name="CasellaDiTesto 7">
            <a:extLst>
              <a:ext uri="{FF2B5EF4-FFF2-40B4-BE49-F238E27FC236}">
                <a16:creationId xmlns:a16="http://schemas.microsoft.com/office/drawing/2014/main" id="{BC7EC745-BBE7-2593-E3A4-91D3B0830C9E}"/>
              </a:ext>
            </a:extLst>
          </p:cNvPr>
          <p:cNvSpPr txBox="1"/>
          <p:nvPr/>
        </p:nvSpPr>
        <p:spPr>
          <a:xfrm>
            <a:off x="1506409" y="5787250"/>
            <a:ext cx="6496236" cy="261610"/>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it-IT" sz="1100" b="0" i="0" u="none" strike="noStrike" kern="1200" cap="none" spc="0" normalizeH="0" baseline="0" noProof="0" dirty="0">
                <a:ln>
                  <a:noFill/>
                </a:ln>
                <a:solidFill>
                  <a:prstClr val="black"/>
                </a:solidFill>
                <a:effectLst/>
                <a:uLnTx/>
                <a:uFillTx/>
                <a:latin typeface="Calibri" panose="020F0502020204030204"/>
                <a:ea typeface="+mn-ea"/>
                <a:cs typeface="+mn-cs"/>
              </a:rPr>
              <a:t>(a) dal 20 luglio 2022 (data d’inizio del programma) al 6 febbraio 2024 (data di estrazione)</a:t>
            </a:r>
          </a:p>
        </p:txBody>
      </p:sp>
      <p:sp>
        <p:nvSpPr>
          <p:cNvPr id="9" name="CasellaDiTesto 8">
            <a:extLst>
              <a:ext uri="{FF2B5EF4-FFF2-40B4-BE49-F238E27FC236}">
                <a16:creationId xmlns:a16="http://schemas.microsoft.com/office/drawing/2014/main" id="{51D48CCD-203A-F2D7-AB05-320693E56FBB}"/>
              </a:ext>
            </a:extLst>
          </p:cNvPr>
          <p:cNvSpPr txBox="1"/>
          <p:nvPr/>
        </p:nvSpPr>
        <p:spPr>
          <a:xfrm>
            <a:off x="8237989" y="1191720"/>
            <a:ext cx="3616552" cy="4708981"/>
          </a:xfrm>
          <a:prstGeom prst="rect">
            <a:avLst/>
          </a:prstGeom>
          <a:noFill/>
        </p:spPr>
        <p:txBody>
          <a:bodyPr wrap="square" rtlCol="0">
            <a:spAutoFit/>
          </a:bodyPr>
          <a:lstStyle/>
          <a:p>
            <a:pPr marL="285750" marR="0" lvl="0" indent="-285750" algn="l" defTabSz="914400" rtl="0" eaLnBrk="1" fontAlgn="auto" latinLnBrk="0" hangingPunct="1">
              <a:lnSpc>
                <a:spcPct val="100000"/>
              </a:lnSpc>
              <a:spcBef>
                <a:spcPts val="0"/>
              </a:spcBef>
              <a:spcAft>
                <a:spcPts val="0"/>
              </a:spcAft>
              <a:buClr>
                <a:srgbClr val="3264AA"/>
              </a:buClr>
              <a:buSzTx/>
              <a:buFont typeface="Wingdings" panose="05000000000000000000" pitchFamily="2" charset="2"/>
              <a:buChar char="§"/>
              <a:tabLst/>
              <a:defRPr/>
            </a:pPr>
            <a:r>
              <a:rPr kumimoji="0" lang="it-IT" sz="2000" b="0" i="0" u="none" strike="noStrike" kern="1200" cap="none" spc="0" normalizeH="0" baseline="0" noProof="0" dirty="0">
                <a:ln>
                  <a:noFill/>
                </a:ln>
                <a:solidFill>
                  <a:prstClr val="black"/>
                </a:solidFill>
                <a:effectLst/>
                <a:uLnTx/>
                <a:uFillTx/>
                <a:latin typeface="Calibri" panose="020F0502020204030204"/>
                <a:ea typeface="+mn-ea"/>
                <a:cs typeface="+mn-cs"/>
              </a:rPr>
              <a:t>Il 2</a:t>
            </a:r>
            <a:r>
              <a:rPr lang="it-IT" sz="2000" dirty="0">
                <a:solidFill>
                  <a:prstClr val="black"/>
                </a:solidFill>
                <a:latin typeface="Calibri" panose="020F0502020204030204"/>
              </a:rPr>
              <a:t>5</a:t>
            </a:r>
            <a:r>
              <a:rPr kumimoji="0" lang="it-IT" sz="2000" b="0" i="0" u="none" strike="noStrike" kern="1200" cap="none" spc="0" normalizeH="0" baseline="0" noProof="0" dirty="0">
                <a:ln>
                  <a:noFill/>
                </a:ln>
                <a:solidFill>
                  <a:prstClr val="black"/>
                </a:solidFill>
                <a:effectLst/>
                <a:uLnTx/>
                <a:uFillTx/>
                <a:latin typeface="Calibri" panose="020F0502020204030204"/>
                <a:ea typeface="+mn-ea"/>
                <a:cs typeface="+mn-cs"/>
              </a:rPr>
              <a:t>,1% degli uomini e il 34,5% delle donne prese in carico dai CPI dichiara di avere vincoli di natura personale (salute, età avanzata, ecc.) o familiare (carichi di cura) che impediscono completamente o limitano parzialmente l’attività lavorativa o la ricerca di un lavoro </a:t>
            </a:r>
          </a:p>
          <a:p>
            <a:pPr marL="285750" marR="0" lvl="0" indent="-285750" algn="l" defTabSz="914400" rtl="0" eaLnBrk="1" fontAlgn="auto" latinLnBrk="0" hangingPunct="1">
              <a:lnSpc>
                <a:spcPct val="100000"/>
              </a:lnSpc>
              <a:spcBef>
                <a:spcPts val="0"/>
              </a:spcBef>
              <a:spcAft>
                <a:spcPts val="0"/>
              </a:spcAft>
              <a:buClr>
                <a:srgbClr val="3264AA"/>
              </a:buClr>
              <a:buSzTx/>
              <a:buFont typeface="Wingdings" panose="05000000000000000000" pitchFamily="2" charset="2"/>
              <a:buChar char="§"/>
              <a:tabLst/>
              <a:defRPr/>
            </a:pPr>
            <a:r>
              <a:rPr kumimoji="0" lang="it-IT" sz="2000" b="0" i="0" u="none" strike="noStrike" kern="1200" cap="none" spc="0" normalizeH="0" baseline="0" noProof="0" dirty="0">
                <a:ln>
                  <a:noFill/>
                </a:ln>
                <a:solidFill>
                  <a:prstClr val="black"/>
                </a:solidFill>
                <a:effectLst/>
                <a:uLnTx/>
                <a:uFillTx/>
                <a:latin typeface="Calibri" panose="020F0502020204030204"/>
                <a:ea typeface="+mn-ea"/>
                <a:cs typeface="+mn-cs"/>
              </a:rPr>
              <a:t>La quota di utenti che non ha vincoli è pari al 69,5% per gli uomini e solo al 54,8% per le donne, con un gender gap del 14,6%</a:t>
            </a:r>
            <a:endParaRPr kumimoji="0" lang="it-IT"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pic>
        <p:nvPicPr>
          <p:cNvPr id="3" name="Immagine 2">
            <a:extLst>
              <a:ext uri="{FF2B5EF4-FFF2-40B4-BE49-F238E27FC236}">
                <a16:creationId xmlns:a16="http://schemas.microsoft.com/office/drawing/2014/main" id="{2BAB085E-AEFE-6B57-4A7F-6408945686C0}"/>
              </a:ext>
            </a:extLst>
          </p:cNvPr>
          <p:cNvPicPr>
            <a:picLocks noChangeAspect="1"/>
          </p:cNvPicPr>
          <p:nvPr/>
        </p:nvPicPr>
        <p:blipFill>
          <a:blip r:embed="rId3"/>
          <a:stretch>
            <a:fillRect/>
          </a:stretch>
        </p:blipFill>
        <p:spPr>
          <a:xfrm>
            <a:off x="440574" y="1740872"/>
            <a:ext cx="7568184" cy="4014216"/>
          </a:xfrm>
          <a:prstGeom prst="rect">
            <a:avLst/>
          </a:prstGeom>
        </p:spPr>
      </p:pic>
      <p:sp>
        <p:nvSpPr>
          <p:cNvPr id="10" name="Parentesi quadra chiusa 9">
            <a:extLst>
              <a:ext uri="{FF2B5EF4-FFF2-40B4-BE49-F238E27FC236}">
                <a16:creationId xmlns:a16="http://schemas.microsoft.com/office/drawing/2014/main" id="{DDCB4316-8F8F-3FDD-3F41-8D51898408C7}"/>
              </a:ext>
            </a:extLst>
          </p:cNvPr>
          <p:cNvSpPr/>
          <p:nvPr/>
        </p:nvSpPr>
        <p:spPr>
          <a:xfrm>
            <a:off x="4868192" y="1824501"/>
            <a:ext cx="229231" cy="801741"/>
          </a:xfrm>
          <a:prstGeom prst="rightBracket">
            <a:avLst/>
          </a:prstGeom>
          <a:ln w="38100">
            <a:solidFill>
              <a:srgbClr val="FFCC00"/>
            </a:solidFill>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it-IT"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14" name="CasellaDiTesto 13">
            <a:extLst>
              <a:ext uri="{FF2B5EF4-FFF2-40B4-BE49-F238E27FC236}">
                <a16:creationId xmlns:a16="http://schemas.microsoft.com/office/drawing/2014/main" id="{B97D93A0-CB9B-FA9D-600F-1E1354816AD3}"/>
              </a:ext>
            </a:extLst>
          </p:cNvPr>
          <p:cNvSpPr txBox="1"/>
          <p:nvPr/>
        </p:nvSpPr>
        <p:spPr>
          <a:xfrm>
            <a:off x="3961598" y="2149363"/>
            <a:ext cx="853429" cy="40011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it-IT" sz="2000" b="1" i="0" u="none" strike="noStrike" kern="1200" cap="none" spc="0" normalizeH="0" baseline="0" noProof="0" dirty="0">
                <a:ln>
                  <a:noFill/>
                </a:ln>
                <a:solidFill>
                  <a:srgbClr val="FFCC00"/>
                </a:solidFill>
                <a:effectLst/>
                <a:uLnTx/>
                <a:uFillTx/>
                <a:latin typeface="Calibri" panose="020F0502020204030204"/>
                <a:ea typeface="+mn-ea"/>
                <a:cs typeface="+mn-cs"/>
              </a:rPr>
              <a:t>25,1%</a:t>
            </a:r>
          </a:p>
        </p:txBody>
      </p:sp>
      <p:sp>
        <p:nvSpPr>
          <p:cNvPr id="12" name="Parentesi quadra chiusa 11">
            <a:extLst>
              <a:ext uri="{FF2B5EF4-FFF2-40B4-BE49-F238E27FC236}">
                <a16:creationId xmlns:a16="http://schemas.microsoft.com/office/drawing/2014/main" id="{EBBCABC5-DDF2-FD92-FFA4-785B4D0AB61C}"/>
              </a:ext>
            </a:extLst>
          </p:cNvPr>
          <p:cNvSpPr/>
          <p:nvPr/>
        </p:nvSpPr>
        <p:spPr>
          <a:xfrm>
            <a:off x="7283302" y="1824501"/>
            <a:ext cx="290627" cy="1163248"/>
          </a:xfrm>
          <a:prstGeom prst="rightBracket">
            <a:avLst/>
          </a:prstGeom>
          <a:ln w="38100">
            <a:solidFill>
              <a:srgbClr val="FFCC00"/>
            </a:solidFill>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it-IT"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15" name="CasellaDiTesto 14">
            <a:extLst>
              <a:ext uri="{FF2B5EF4-FFF2-40B4-BE49-F238E27FC236}">
                <a16:creationId xmlns:a16="http://schemas.microsoft.com/office/drawing/2014/main" id="{8D6F9736-8320-EFA5-D557-AF631EE28404}"/>
              </a:ext>
            </a:extLst>
          </p:cNvPr>
          <p:cNvSpPr txBox="1"/>
          <p:nvPr/>
        </p:nvSpPr>
        <p:spPr>
          <a:xfrm>
            <a:off x="6336211" y="2386827"/>
            <a:ext cx="853429" cy="40011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it-IT" sz="2000" b="1" i="0" u="none" strike="noStrike" kern="1200" cap="none" spc="0" normalizeH="0" baseline="0" noProof="0" dirty="0">
                <a:ln>
                  <a:noFill/>
                </a:ln>
                <a:solidFill>
                  <a:srgbClr val="FFCC00"/>
                </a:solidFill>
                <a:effectLst/>
                <a:uLnTx/>
                <a:uFillTx/>
                <a:latin typeface="Calibri" panose="020F0502020204030204"/>
                <a:ea typeface="+mn-ea"/>
                <a:cs typeface="+mn-cs"/>
              </a:rPr>
              <a:t>34,5%</a:t>
            </a:r>
          </a:p>
        </p:txBody>
      </p:sp>
    </p:spTree>
    <p:extLst>
      <p:ext uri="{BB962C8B-B14F-4D97-AF65-F5344CB8AC3E}">
        <p14:creationId xmlns:p14="http://schemas.microsoft.com/office/powerpoint/2010/main" val="2645063004"/>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egnaposto numero diapositiva 3">
            <a:extLst>
              <a:ext uri="{FF2B5EF4-FFF2-40B4-BE49-F238E27FC236}">
                <a16:creationId xmlns:a16="http://schemas.microsoft.com/office/drawing/2014/main" id="{2F508402-B66B-4A4E-AD5C-28BF6C1070B2}"/>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BF82156-9445-CA41-89E8-99C6AA80F868}" type="slidenum">
              <a:rPr kumimoji="0" lang="it-IT" sz="1200" b="0" i="0" u="none" strike="noStrike" kern="1200" cap="none" spc="0" normalizeH="0" baseline="0" noProof="0" smtClean="0">
                <a:ln>
                  <a:noFill/>
                </a:ln>
                <a:solidFill>
                  <a:prstClr val="white"/>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39</a:t>
            </a:fld>
            <a:endParaRPr kumimoji="0" lang="it-IT" sz="12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 name="CasellaDiTesto 2">
            <a:extLst>
              <a:ext uri="{FF2B5EF4-FFF2-40B4-BE49-F238E27FC236}">
                <a16:creationId xmlns:a16="http://schemas.microsoft.com/office/drawing/2014/main" id="{B1330B21-0D5A-5505-9522-0F5E545072FF}"/>
              </a:ext>
            </a:extLst>
          </p:cNvPr>
          <p:cNvSpPr txBox="1"/>
          <p:nvPr/>
        </p:nvSpPr>
        <p:spPr>
          <a:xfrm>
            <a:off x="416378" y="1098661"/>
            <a:ext cx="11687302" cy="5355312"/>
          </a:xfrm>
          <a:prstGeom prst="rect">
            <a:avLst/>
          </a:prstGeom>
          <a:noFill/>
        </p:spPr>
        <p:txBody>
          <a:bodyPr wrap="none" rtlCol="0">
            <a:spAutoFit/>
          </a:bodyPr>
          <a:lstStyle/>
          <a:p>
            <a:r>
              <a:rPr lang="it-IT" sz="1800" cap="all" dirty="0">
                <a:solidFill>
                  <a:srgbClr val="3264AA"/>
                </a:solidFill>
                <a:effectLst/>
                <a:latin typeface="Calibri" panose="020F0502020204030204" pitchFamily="34" charset="0"/>
                <a:ea typeface="Times New Roman" panose="02020603050405020304" pitchFamily="18" charset="0"/>
              </a:rPr>
              <a:t>coordinamento</a:t>
            </a:r>
            <a:endParaRPr lang="it-IT" sz="1800" dirty="0">
              <a:solidFill>
                <a:srgbClr val="3264AA"/>
              </a:solidFill>
              <a:effectLst/>
              <a:latin typeface="Calibri" panose="020F0502020204030204" pitchFamily="34" charset="0"/>
              <a:ea typeface="Times New Roman" panose="02020603050405020304" pitchFamily="18" charset="0"/>
            </a:endParaRPr>
          </a:p>
          <a:p>
            <a:r>
              <a:rPr lang="it-IT" sz="1800" dirty="0">
                <a:effectLst/>
                <a:latin typeface="Calibri" panose="020F0502020204030204" pitchFamily="34" charset="0"/>
                <a:ea typeface="Times New Roman" panose="02020603050405020304" pitchFamily="18" charset="0"/>
              </a:rPr>
              <a:t>Monica Pellinghelli </a:t>
            </a:r>
          </a:p>
          <a:p>
            <a:r>
              <a:rPr lang="it-IT" sz="1800" dirty="0">
                <a:solidFill>
                  <a:srgbClr val="3264AA"/>
                </a:solidFill>
                <a:effectLst/>
                <a:latin typeface="Calibri" panose="020F0502020204030204" pitchFamily="34" charset="0"/>
                <a:ea typeface="Times New Roman" panose="02020603050405020304" pitchFamily="18" charset="0"/>
              </a:rPr>
              <a:t> </a:t>
            </a:r>
          </a:p>
          <a:p>
            <a:r>
              <a:rPr lang="it-IT" sz="1800" cap="all" dirty="0">
                <a:solidFill>
                  <a:srgbClr val="3264AA"/>
                </a:solidFill>
                <a:effectLst/>
                <a:latin typeface="Calibri" panose="020F0502020204030204" pitchFamily="34" charset="0"/>
                <a:ea typeface="Times New Roman" panose="02020603050405020304" pitchFamily="18" charset="0"/>
              </a:rPr>
              <a:t>Analisi dati e redazione testi</a:t>
            </a:r>
            <a:r>
              <a:rPr lang="it-IT" sz="1800" i="1" dirty="0">
                <a:solidFill>
                  <a:srgbClr val="3264AA"/>
                </a:solidFill>
                <a:effectLst/>
                <a:latin typeface="Calibri" panose="020F0502020204030204" pitchFamily="34" charset="0"/>
                <a:ea typeface="Times New Roman" panose="02020603050405020304" pitchFamily="18" charset="0"/>
              </a:rPr>
              <a:t> </a:t>
            </a:r>
            <a:endParaRPr lang="it-IT" sz="1800" dirty="0">
              <a:solidFill>
                <a:srgbClr val="3264AA"/>
              </a:solidFill>
              <a:effectLst/>
              <a:latin typeface="Calibri" panose="020F0502020204030204" pitchFamily="34" charset="0"/>
              <a:ea typeface="Times New Roman" panose="02020603050405020304" pitchFamily="18" charset="0"/>
            </a:endParaRPr>
          </a:p>
          <a:p>
            <a:r>
              <a:rPr lang="it-IT" sz="1800" dirty="0">
                <a:effectLst/>
                <a:latin typeface="Calibri" panose="020F0502020204030204" pitchFamily="34" charset="0"/>
                <a:ea typeface="Times New Roman" panose="02020603050405020304" pitchFamily="18" charset="0"/>
              </a:rPr>
              <a:t>Lorenzo Morelli, Monica Pellinghelli</a:t>
            </a:r>
          </a:p>
          <a:p>
            <a:endParaRPr lang="it-IT" sz="1800" dirty="0">
              <a:solidFill>
                <a:srgbClr val="3264AA"/>
              </a:solidFill>
              <a:effectLst/>
              <a:latin typeface="Calibri" panose="020F0502020204030204" pitchFamily="34" charset="0"/>
              <a:ea typeface="Times New Roman" panose="02020603050405020304" pitchFamily="18" charset="0"/>
            </a:endParaRPr>
          </a:p>
          <a:p>
            <a:r>
              <a:rPr lang="it-IT" sz="1800" cap="all" dirty="0">
                <a:solidFill>
                  <a:srgbClr val="3264AA"/>
                </a:solidFill>
                <a:effectLst/>
                <a:latin typeface="Calibri" panose="020F0502020204030204" pitchFamily="34" charset="0"/>
                <a:ea typeface="Times New Roman" panose="02020603050405020304" pitchFamily="18" charset="0"/>
              </a:rPr>
              <a:t>Estrazione dei dati e produzione delle serie storiche ANNUALI </a:t>
            </a:r>
            <a:endParaRPr lang="it-IT" sz="1800" dirty="0">
              <a:solidFill>
                <a:srgbClr val="3264AA"/>
              </a:solidFill>
              <a:effectLst/>
              <a:latin typeface="Calibri" panose="020F0502020204030204" pitchFamily="34" charset="0"/>
              <a:ea typeface="Times New Roman" panose="02020603050405020304" pitchFamily="18" charset="0"/>
            </a:endParaRPr>
          </a:p>
          <a:p>
            <a:r>
              <a:rPr lang="it-IT" sz="1800" dirty="0">
                <a:effectLst/>
                <a:latin typeface="Calibri" panose="020F0502020204030204" pitchFamily="34" charset="0"/>
                <a:ea typeface="Times New Roman" panose="02020603050405020304" pitchFamily="18" charset="0"/>
              </a:rPr>
              <a:t>Giuseppe Abella</a:t>
            </a:r>
          </a:p>
          <a:p>
            <a:r>
              <a:rPr lang="it-IT" sz="1800" dirty="0">
                <a:solidFill>
                  <a:srgbClr val="3264AA"/>
                </a:solidFill>
                <a:effectLst/>
                <a:latin typeface="Calibri" panose="020F0502020204030204" pitchFamily="34" charset="0"/>
                <a:ea typeface="Times New Roman" panose="02020603050405020304" pitchFamily="18" charset="0"/>
              </a:rPr>
              <a:t> </a:t>
            </a:r>
          </a:p>
          <a:p>
            <a:r>
              <a:rPr lang="it-IT" sz="1800" cap="all" dirty="0">
                <a:solidFill>
                  <a:srgbClr val="3264AA"/>
                </a:solidFill>
                <a:effectLst/>
                <a:latin typeface="Calibri" panose="020F0502020204030204" pitchFamily="34" charset="0"/>
                <a:ea typeface="Times New Roman" panose="02020603050405020304" pitchFamily="18" charset="0"/>
              </a:rPr>
              <a:t>Ideazione dello schema di analisi congiunturale e di destagionalizzazione </a:t>
            </a:r>
          </a:p>
          <a:p>
            <a:r>
              <a:rPr lang="it-IT" sz="1800" cap="all" dirty="0">
                <a:solidFill>
                  <a:srgbClr val="3264AA"/>
                </a:solidFill>
                <a:effectLst/>
                <a:latin typeface="Calibri" panose="020F0502020204030204" pitchFamily="34" charset="0"/>
                <a:ea typeface="Times New Roman" panose="02020603050405020304" pitchFamily="18" charset="0"/>
              </a:rPr>
              <a:t>e produzione delle serie storiche dei dati destagionalizzati mensili dei dati SILER </a:t>
            </a:r>
            <a:endParaRPr lang="it-IT" sz="1800" dirty="0">
              <a:solidFill>
                <a:srgbClr val="3264AA"/>
              </a:solidFill>
              <a:effectLst/>
              <a:latin typeface="Calibri" panose="020F0502020204030204" pitchFamily="34" charset="0"/>
              <a:ea typeface="Times New Roman" panose="02020603050405020304" pitchFamily="18" charset="0"/>
            </a:endParaRPr>
          </a:p>
          <a:p>
            <a:r>
              <a:rPr lang="it-IT" sz="1800" dirty="0">
                <a:effectLst/>
                <a:latin typeface="Calibri" panose="020F0502020204030204" pitchFamily="34" charset="0"/>
                <a:ea typeface="Times New Roman" panose="02020603050405020304" pitchFamily="18" charset="0"/>
              </a:rPr>
              <a:t>Pier Giacomo Ghirardini, Monica Pellinghelli</a:t>
            </a:r>
          </a:p>
          <a:p>
            <a:endParaRPr lang="it-IT" dirty="0">
              <a:latin typeface="Calibri" panose="020F0502020204030204" pitchFamily="34" charset="0"/>
              <a:ea typeface="Times New Roman" panose="02020603050405020304" pitchFamily="18" charset="0"/>
            </a:endParaRPr>
          </a:p>
          <a:p>
            <a:r>
              <a:rPr lang="it-IT" sz="1800" dirty="0">
                <a:effectLst/>
                <a:latin typeface="Calibri" panose="020F0502020204030204" pitchFamily="34" charset="0"/>
                <a:ea typeface="Times New Roman" panose="02020603050405020304" pitchFamily="18" charset="0"/>
              </a:rPr>
              <a:t>Si ringrazia Massimo Gavelli del Servizio Innovazione e Trasformazione Digitale</a:t>
            </a:r>
            <a:br>
              <a:rPr lang="it-IT" sz="1800" dirty="0">
                <a:effectLst/>
                <a:latin typeface="Calibri" panose="020F0502020204030204" pitchFamily="34" charset="0"/>
                <a:ea typeface="Times New Roman" panose="02020603050405020304" pitchFamily="18" charset="0"/>
              </a:rPr>
            </a:br>
            <a:r>
              <a:rPr lang="it-IT" sz="1800" dirty="0">
                <a:effectLst/>
                <a:latin typeface="Calibri" panose="020F0502020204030204" pitchFamily="34" charset="0"/>
                <a:ea typeface="Times New Roman" panose="02020603050405020304" pitchFamily="18" charset="0"/>
              </a:rPr>
              <a:t>per l’estrazione dei dati sulla profilazione qualitativa GOL</a:t>
            </a:r>
          </a:p>
          <a:p>
            <a:endParaRPr lang="it-IT" dirty="0">
              <a:latin typeface="Calibri" panose="020F0502020204030204" pitchFamily="34" charset="0"/>
              <a:ea typeface="Times New Roman" panose="02020603050405020304" pitchFamily="18" charset="0"/>
            </a:endParaRPr>
          </a:p>
          <a:p>
            <a:r>
              <a:rPr lang="it-IT" dirty="0">
                <a:latin typeface="Calibri" panose="020F0502020204030204" pitchFamily="34" charset="0"/>
                <a:ea typeface="Times New Roman" panose="02020603050405020304" pitchFamily="18" charset="0"/>
              </a:rPr>
              <a:t>Dati, analisi e rapporti congiunturali e annuali disponibili </a:t>
            </a:r>
            <a:r>
              <a:rPr lang="it-IT" dirty="0">
                <a:latin typeface="Calibri" panose="020F0502020204030204" pitchFamily="34" charset="0"/>
                <a:ea typeface="Times New Roman" panose="02020603050405020304" pitchFamily="18" charset="0"/>
                <a:hlinkClick r:id="rId3"/>
              </a:rPr>
              <a:t>on line</a:t>
            </a:r>
            <a:r>
              <a:rPr lang="it-IT" dirty="0">
                <a:latin typeface="Calibri" panose="020F0502020204030204" pitchFamily="34" charset="0"/>
                <a:ea typeface="Times New Roman" panose="02020603050405020304" pitchFamily="18" charset="0"/>
              </a:rPr>
              <a:t> (</a:t>
            </a:r>
            <a:r>
              <a:rPr lang="it-IT" dirty="0">
                <a:latin typeface="Calibri" panose="020F0502020204030204" pitchFamily="34" charset="0"/>
                <a:ea typeface="Times New Roman" panose="02020603050405020304" pitchFamily="18" charset="0"/>
                <a:hlinkClick r:id="rId4"/>
              </a:rPr>
              <a:t>https://www.agenzialavoro.emr.it/analisi-mercato-lavoro</a:t>
            </a:r>
            <a:r>
              <a:rPr lang="it-IT" dirty="0">
                <a:latin typeface="Calibri" panose="020F0502020204030204" pitchFamily="34" charset="0"/>
                <a:ea typeface="Times New Roman" panose="02020603050405020304" pitchFamily="18" charset="0"/>
              </a:rPr>
              <a:t>)</a:t>
            </a:r>
          </a:p>
          <a:p>
            <a:r>
              <a:rPr lang="it-IT" sz="1800" dirty="0">
                <a:solidFill>
                  <a:srgbClr val="000000"/>
                </a:solidFill>
                <a:effectLst/>
                <a:latin typeface="Calibri" panose="020F0502020204030204" pitchFamily="34" charset="0"/>
                <a:ea typeface="Times New Roman" panose="02020603050405020304" pitchFamily="18" charset="0"/>
              </a:rPr>
              <a:t>Si autorizza la riproduzione con citazione della fonte</a:t>
            </a:r>
            <a:endParaRPr lang="it-IT" sz="1800" dirty="0">
              <a:effectLst/>
              <a:latin typeface="Calibri" panose="020F0502020204030204" pitchFamily="34" charset="0"/>
              <a:ea typeface="Times New Roman" panose="02020603050405020304" pitchFamily="18" charset="0"/>
            </a:endParaRPr>
          </a:p>
          <a:p>
            <a:r>
              <a:rPr lang="it-IT" sz="1800" dirty="0">
                <a:solidFill>
                  <a:srgbClr val="000000"/>
                </a:solidFill>
                <a:effectLst/>
                <a:latin typeface="Calibri" panose="020F0502020204030204" pitchFamily="34" charset="0"/>
                <a:ea typeface="Times New Roman" panose="02020603050405020304" pitchFamily="18" charset="0"/>
              </a:rPr>
              <a:t> </a:t>
            </a:r>
          </a:p>
        </p:txBody>
      </p:sp>
      <p:sp>
        <p:nvSpPr>
          <p:cNvPr id="11" name="Titolo 10">
            <a:extLst>
              <a:ext uri="{FF2B5EF4-FFF2-40B4-BE49-F238E27FC236}">
                <a16:creationId xmlns:a16="http://schemas.microsoft.com/office/drawing/2014/main" id="{9265A68D-5F68-0608-4678-6AA9A69D9038}"/>
              </a:ext>
            </a:extLst>
          </p:cNvPr>
          <p:cNvSpPr>
            <a:spLocks noGrp="1"/>
          </p:cNvSpPr>
          <p:nvPr>
            <p:ph type="title"/>
          </p:nvPr>
        </p:nvSpPr>
        <p:spPr>
          <a:xfrm>
            <a:off x="367393" y="242663"/>
            <a:ext cx="11487149" cy="598261"/>
          </a:xfrm>
        </p:spPr>
        <p:txBody>
          <a:bodyPr>
            <a:normAutofit fontScale="90000"/>
          </a:bodyPr>
          <a:lstStyle/>
          <a:p>
            <a:r>
              <a:rPr lang="it-IT" b="0" dirty="0"/>
              <a:t>Presentazione a cura dell’</a:t>
            </a:r>
            <a:r>
              <a:rPr lang="it-IT" dirty="0"/>
              <a:t>Osservatorio del mercato del lavoro</a:t>
            </a:r>
            <a:br>
              <a:rPr lang="it-IT" dirty="0"/>
            </a:br>
            <a:r>
              <a:rPr lang="it-IT" b="0" dirty="0"/>
              <a:t>Agenzia regionale per il lavoro, regione Emilia-Romagna</a:t>
            </a:r>
          </a:p>
        </p:txBody>
      </p:sp>
    </p:spTree>
    <p:extLst>
      <p:ext uri="{BB962C8B-B14F-4D97-AF65-F5344CB8AC3E}">
        <p14:creationId xmlns:p14="http://schemas.microsoft.com/office/powerpoint/2010/main" val="429486970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E172590-F083-9240-8D2A-27E74BE89AC7}"/>
              </a:ext>
            </a:extLst>
          </p:cNvPr>
          <p:cNvSpPr>
            <a:spLocks noGrp="1"/>
          </p:cNvSpPr>
          <p:nvPr>
            <p:ph type="title"/>
          </p:nvPr>
        </p:nvSpPr>
        <p:spPr>
          <a:xfrm>
            <a:off x="367392" y="381097"/>
            <a:ext cx="11487149" cy="844802"/>
          </a:xfrm>
          <a:noFill/>
        </p:spPr>
        <p:txBody>
          <a:bodyPr>
            <a:normAutofit fontScale="90000"/>
          </a:bodyPr>
          <a:lstStyle/>
          <a:p>
            <a:pPr algn="ctr"/>
            <a:r>
              <a:rPr lang="it-IT" dirty="0"/>
              <a:t>La quota di popolazione occupata per genere </a:t>
            </a:r>
            <a:br>
              <a:rPr lang="it-IT" dirty="0"/>
            </a:br>
            <a:r>
              <a:rPr lang="it-IT" dirty="0"/>
              <a:t>nel confronto territoriale</a:t>
            </a:r>
            <a:br>
              <a:rPr lang="it-IT" dirty="0"/>
            </a:br>
            <a:endParaRPr lang="it-IT" sz="2700" b="0" dirty="0"/>
          </a:p>
        </p:txBody>
      </p:sp>
      <p:sp>
        <p:nvSpPr>
          <p:cNvPr id="4" name="Segnaposto numero diapositiva 3">
            <a:extLst>
              <a:ext uri="{FF2B5EF4-FFF2-40B4-BE49-F238E27FC236}">
                <a16:creationId xmlns:a16="http://schemas.microsoft.com/office/drawing/2014/main" id="{2F508402-B66B-4A4E-AD5C-28BF6C1070B2}"/>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BF82156-9445-CA41-89E8-99C6AA80F868}" type="slidenum">
              <a:rPr kumimoji="0" lang="it-IT" sz="1200" b="0" i="0" u="none" strike="noStrike" kern="1200" cap="none" spc="0" normalizeH="0" baseline="0" noProof="0" smtClean="0">
                <a:ln>
                  <a:noFill/>
                </a:ln>
                <a:solidFill>
                  <a:prstClr val="white"/>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it-IT" sz="12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7" name="Segnaposto contenuto 9">
            <a:extLst>
              <a:ext uri="{FF2B5EF4-FFF2-40B4-BE49-F238E27FC236}">
                <a16:creationId xmlns:a16="http://schemas.microsoft.com/office/drawing/2014/main" id="{069B6F94-2C94-D738-F9C8-FF72CA9CD67D}"/>
              </a:ext>
            </a:extLst>
          </p:cNvPr>
          <p:cNvSpPr>
            <a:spLocks noGrp="1"/>
          </p:cNvSpPr>
          <p:nvPr>
            <p:ph idx="1"/>
          </p:nvPr>
        </p:nvSpPr>
        <p:spPr>
          <a:xfrm>
            <a:off x="367392" y="1597688"/>
            <a:ext cx="11168116" cy="3597310"/>
          </a:xfrm>
          <a:noFill/>
          <a:ln>
            <a:noFill/>
          </a:ln>
        </p:spPr>
        <p:txBody>
          <a:bodyPr>
            <a:noAutofit/>
          </a:bodyPr>
          <a:lstStyle/>
          <a:p>
            <a:pPr algn="just">
              <a:lnSpc>
                <a:spcPct val="114000"/>
              </a:lnSpc>
              <a:spcBef>
                <a:spcPts val="300"/>
              </a:spcBef>
              <a:spcAft>
                <a:spcPts val="300"/>
              </a:spcAft>
              <a:buClr>
                <a:srgbClr val="3264AA"/>
              </a:buClr>
              <a:buSzPct val="100000"/>
            </a:pPr>
            <a:r>
              <a:rPr lang="it-IT" sz="2000" dirty="0"/>
              <a:t>Il tasso di occupazione regionale nel 2022, </a:t>
            </a:r>
            <a:r>
              <a:rPr lang="it-IT" sz="2000" b="1" dirty="0"/>
              <a:t>pari al 69,7% </a:t>
            </a:r>
            <a:r>
              <a:rPr lang="it-IT" sz="2000" dirty="0"/>
              <a:t>(in linea con il tasso medio europeo), si colloca al terzo posto tra le regioni italiane, dopo il Trentino-Alto Adige e la Valle d’Aosta (rispettivamente 71,8% e 69,8%)</a:t>
            </a:r>
          </a:p>
          <a:p>
            <a:pPr algn="just">
              <a:lnSpc>
                <a:spcPct val="114000"/>
              </a:lnSpc>
              <a:spcBef>
                <a:spcPts val="300"/>
              </a:spcBef>
              <a:spcAft>
                <a:spcPts val="300"/>
              </a:spcAft>
              <a:buClr>
                <a:srgbClr val="3264AA"/>
              </a:buClr>
              <a:buSzPct val="100000"/>
            </a:pPr>
            <a:r>
              <a:rPr lang="it-IT" sz="2000" dirty="0"/>
              <a:t>Il tasso rilevato in regione per la </a:t>
            </a:r>
            <a:r>
              <a:rPr lang="it-IT" sz="2000" b="1" dirty="0"/>
              <a:t>componente maschile </a:t>
            </a:r>
            <a:r>
              <a:rPr lang="it-IT" sz="2000" dirty="0"/>
              <a:t>della popolazione risulta superiore sia a quello nazionale (69,2%) che a quello della media europea (74,7%). Il tasso per la </a:t>
            </a:r>
            <a:r>
              <a:rPr lang="it-IT" sz="2000" b="1" dirty="0"/>
              <a:t>componente femminile </a:t>
            </a:r>
            <a:r>
              <a:rPr lang="it-IT" sz="2000" dirty="0"/>
              <a:t>è leggermente inferiore a quello della media europea (64,9%) ma è decisamente superiore a quello nazionale (51,1%)</a:t>
            </a:r>
          </a:p>
          <a:p>
            <a:pPr algn="just">
              <a:lnSpc>
                <a:spcPct val="114000"/>
              </a:lnSpc>
              <a:spcBef>
                <a:spcPts val="300"/>
              </a:spcBef>
              <a:spcAft>
                <a:spcPts val="300"/>
              </a:spcAft>
              <a:buClr>
                <a:srgbClr val="3264AA"/>
              </a:buClr>
              <a:buSzPct val="100000"/>
            </a:pPr>
            <a:r>
              <a:rPr lang="it-IT" sz="2000" dirty="0"/>
              <a:t>Il divario di genere è pari al 9,8% nella media europea, al 18,1% in quella nazionale e al </a:t>
            </a:r>
            <a:r>
              <a:rPr lang="it-IT" sz="2000" b="1" dirty="0"/>
              <a:t>12,6% in quella regionale</a:t>
            </a:r>
          </a:p>
          <a:p>
            <a:pPr marL="0" indent="0">
              <a:lnSpc>
                <a:spcPct val="114000"/>
              </a:lnSpc>
              <a:spcBef>
                <a:spcPts val="300"/>
              </a:spcBef>
              <a:spcAft>
                <a:spcPts val="300"/>
              </a:spcAft>
              <a:buClr>
                <a:srgbClr val="3264AA"/>
              </a:buClr>
              <a:buSzPct val="100000"/>
              <a:buNone/>
            </a:pPr>
            <a:r>
              <a:rPr lang="it-IT" sz="1600" dirty="0">
                <a:solidFill>
                  <a:srgbClr val="3264AA"/>
                </a:solidFill>
                <a:latin typeface="Wingdings" panose="05000000000000000000" pitchFamily="2" charset="2"/>
              </a:rPr>
              <a:t> </a:t>
            </a:r>
            <a:endParaRPr lang="it-IT" sz="1600" dirty="0"/>
          </a:p>
        </p:txBody>
      </p:sp>
      <p:sp>
        <p:nvSpPr>
          <p:cNvPr id="8" name="Segnaposto piè di pagina 4">
            <a:extLst>
              <a:ext uri="{FF2B5EF4-FFF2-40B4-BE49-F238E27FC236}">
                <a16:creationId xmlns:a16="http://schemas.microsoft.com/office/drawing/2014/main" id="{F56BDE9F-DBF1-4F37-10DD-4B4AD4934DAD}"/>
              </a:ext>
            </a:extLst>
          </p:cNvPr>
          <p:cNvSpPr txBox="1">
            <a:spLocks/>
          </p:cNvSpPr>
          <p:nvPr/>
        </p:nvSpPr>
        <p:spPr>
          <a:xfrm>
            <a:off x="6467302" y="6224903"/>
            <a:ext cx="4086424" cy="252000"/>
          </a:xfrm>
          <a:prstGeom prst="rect">
            <a:avLst/>
          </a:prstGeom>
        </p:spPr>
        <p:txBody>
          <a:bodyPr vert="horz" lIns="91440" tIns="45720" rIns="91440" bIns="45720" rtlCol="0" anchor="ctr"/>
          <a:lstStyle>
            <a:defPPr>
              <a:defRPr lang="it-IT"/>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it-IT" sz="1200" b="0" i="0" u="none" strike="noStrike" kern="1200" cap="none" spc="0" normalizeH="0" baseline="0" noProof="0" dirty="0">
                <a:ln>
                  <a:noFill/>
                </a:ln>
                <a:solidFill>
                  <a:prstClr val="white"/>
                </a:solidFill>
                <a:effectLst/>
                <a:uLnTx/>
                <a:uFillTx/>
                <a:latin typeface="Calibri" panose="020F0502020204030204"/>
                <a:ea typeface="+mn-ea"/>
                <a:cs typeface="+mn-cs"/>
              </a:rPr>
              <a:t>Elaborazioni su dati ISTAT ed EUROSTAT</a:t>
            </a:r>
          </a:p>
        </p:txBody>
      </p:sp>
    </p:spTree>
    <p:extLst>
      <p:ext uri="{BB962C8B-B14F-4D97-AF65-F5344CB8AC3E}">
        <p14:creationId xmlns:p14="http://schemas.microsoft.com/office/powerpoint/2010/main" val="101923829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E172590-F083-9240-8D2A-27E74BE89AC7}"/>
              </a:ext>
            </a:extLst>
          </p:cNvPr>
          <p:cNvSpPr>
            <a:spLocks noGrp="1"/>
          </p:cNvSpPr>
          <p:nvPr>
            <p:ph type="title"/>
          </p:nvPr>
        </p:nvSpPr>
        <p:spPr>
          <a:xfrm>
            <a:off x="367392" y="381097"/>
            <a:ext cx="11487149" cy="598261"/>
          </a:xfrm>
          <a:noFill/>
        </p:spPr>
        <p:txBody>
          <a:bodyPr>
            <a:normAutofit fontScale="90000"/>
          </a:bodyPr>
          <a:lstStyle/>
          <a:p>
            <a:r>
              <a:rPr lang="it-IT" dirty="0"/>
              <a:t>La quota di popolazione occupata per genere </a:t>
            </a:r>
            <a:br>
              <a:rPr lang="it-IT" dirty="0"/>
            </a:br>
            <a:r>
              <a:rPr lang="it-IT" dirty="0"/>
              <a:t>nel confronto territoriale</a:t>
            </a:r>
            <a:br>
              <a:rPr lang="it-IT" dirty="0"/>
            </a:br>
            <a:endParaRPr lang="it-IT" sz="2700" b="0" dirty="0"/>
          </a:p>
        </p:txBody>
      </p:sp>
      <p:sp>
        <p:nvSpPr>
          <p:cNvPr id="4" name="Segnaposto numero diapositiva 3">
            <a:extLst>
              <a:ext uri="{FF2B5EF4-FFF2-40B4-BE49-F238E27FC236}">
                <a16:creationId xmlns:a16="http://schemas.microsoft.com/office/drawing/2014/main" id="{2F508402-B66B-4A4E-AD5C-28BF6C1070B2}"/>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BF82156-9445-CA41-89E8-99C6AA80F868}" type="slidenum">
              <a:rPr kumimoji="0" lang="it-IT" sz="1200" b="0" i="0" u="none" strike="noStrike" kern="1200" cap="none" spc="0" normalizeH="0" baseline="0" noProof="0" smtClean="0">
                <a:ln>
                  <a:noFill/>
                </a:ln>
                <a:solidFill>
                  <a:prstClr val="white"/>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it-IT" sz="12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8" name="Segnaposto piè di pagina 4">
            <a:extLst>
              <a:ext uri="{FF2B5EF4-FFF2-40B4-BE49-F238E27FC236}">
                <a16:creationId xmlns:a16="http://schemas.microsoft.com/office/drawing/2014/main" id="{F56BDE9F-DBF1-4F37-10DD-4B4AD4934DAD}"/>
              </a:ext>
            </a:extLst>
          </p:cNvPr>
          <p:cNvSpPr txBox="1">
            <a:spLocks/>
          </p:cNvSpPr>
          <p:nvPr/>
        </p:nvSpPr>
        <p:spPr>
          <a:xfrm>
            <a:off x="6467302" y="6224903"/>
            <a:ext cx="4086424" cy="252000"/>
          </a:xfrm>
          <a:prstGeom prst="rect">
            <a:avLst/>
          </a:prstGeom>
        </p:spPr>
        <p:txBody>
          <a:bodyPr vert="horz" lIns="91440" tIns="45720" rIns="91440" bIns="45720" rtlCol="0" anchor="ctr"/>
          <a:lstStyle>
            <a:defPPr>
              <a:defRPr lang="it-IT"/>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it-IT" sz="1200" b="0" i="0" u="none" strike="noStrike" kern="1200" cap="none" spc="0" normalizeH="0" baseline="0" noProof="0" dirty="0">
                <a:ln>
                  <a:noFill/>
                </a:ln>
                <a:solidFill>
                  <a:prstClr val="white"/>
                </a:solidFill>
                <a:effectLst/>
                <a:uLnTx/>
                <a:uFillTx/>
                <a:latin typeface="Calibri" panose="020F0502020204030204"/>
                <a:ea typeface="+mn-ea"/>
                <a:cs typeface="+mn-cs"/>
              </a:rPr>
              <a:t>Elaborazioni su dati ISTAT ed EUROSTAT</a:t>
            </a:r>
          </a:p>
        </p:txBody>
      </p:sp>
      <p:sp>
        <p:nvSpPr>
          <p:cNvPr id="5" name="CasellaDiTesto 4">
            <a:extLst>
              <a:ext uri="{FF2B5EF4-FFF2-40B4-BE49-F238E27FC236}">
                <a16:creationId xmlns:a16="http://schemas.microsoft.com/office/drawing/2014/main" id="{B2D32FE3-9BC9-4670-5114-7E2082875D32}"/>
              </a:ext>
            </a:extLst>
          </p:cNvPr>
          <p:cNvSpPr txBox="1"/>
          <p:nvPr/>
        </p:nvSpPr>
        <p:spPr>
          <a:xfrm>
            <a:off x="2800539" y="1049675"/>
            <a:ext cx="6094324" cy="646331"/>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it-IT" sz="1800" b="0" i="1" u="none" strike="noStrike" kern="1200" cap="none" spc="0" normalizeH="0" baseline="0" noProof="0" dirty="0">
                <a:ln>
                  <a:noFill/>
                </a:ln>
                <a:solidFill>
                  <a:prstClr val="black"/>
                </a:solidFill>
                <a:effectLst/>
                <a:uLnTx/>
                <a:uFillTx/>
                <a:latin typeface="Calibri" panose="020F0502020204030204"/>
                <a:ea typeface="+mn-ea"/>
                <a:cs typeface="+mn-cs"/>
              </a:rPr>
              <a:t>Tasso di occupazione 15-64 anni per genere, anno 2022 </a:t>
            </a:r>
            <a:br>
              <a:rPr kumimoji="0" lang="it-IT" sz="1800" b="0" i="1" u="none" strike="noStrike" kern="1200" cap="none" spc="0" normalizeH="0" baseline="0" noProof="0" dirty="0">
                <a:ln>
                  <a:noFill/>
                </a:ln>
                <a:solidFill>
                  <a:prstClr val="black"/>
                </a:solidFill>
                <a:effectLst/>
                <a:uLnTx/>
                <a:uFillTx/>
                <a:latin typeface="Calibri" panose="020F0502020204030204"/>
                <a:ea typeface="+mn-ea"/>
                <a:cs typeface="+mn-cs"/>
              </a:rPr>
            </a:br>
            <a:r>
              <a:rPr kumimoji="0" lang="it-IT" sz="1800" b="0" i="1" u="none" strike="noStrike" kern="1200" cap="none" spc="0" normalizeH="0" baseline="0" noProof="0" dirty="0">
                <a:ln>
                  <a:noFill/>
                </a:ln>
                <a:solidFill>
                  <a:prstClr val="black"/>
                </a:solidFill>
                <a:effectLst/>
                <a:uLnTx/>
                <a:uFillTx/>
                <a:latin typeface="Calibri" panose="020F0502020204030204"/>
                <a:ea typeface="+mn-ea"/>
                <a:cs typeface="+mn-cs"/>
              </a:rPr>
              <a:t>(valori percentuali)</a:t>
            </a:r>
            <a:endParaRPr kumimoji="0" lang="it-IT"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pic>
        <p:nvPicPr>
          <p:cNvPr id="9" name="Immagine 8">
            <a:extLst>
              <a:ext uri="{FF2B5EF4-FFF2-40B4-BE49-F238E27FC236}">
                <a16:creationId xmlns:a16="http://schemas.microsoft.com/office/drawing/2014/main" id="{AABC9825-47E1-EA12-5546-F3B5069844AC}"/>
              </a:ext>
            </a:extLst>
          </p:cNvPr>
          <p:cNvPicPr>
            <a:picLocks noChangeAspect="1"/>
          </p:cNvPicPr>
          <p:nvPr/>
        </p:nvPicPr>
        <p:blipFill>
          <a:blip r:embed="rId3"/>
          <a:stretch>
            <a:fillRect/>
          </a:stretch>
        </p:blipFill>
        <p:spPr>
          <a:xfrm>
            <a:off x="2611990" y="1654427"/>
            <a:ext cx="7315200" cy="4424826"/>
          </a:xfrm>
          <a:prstGeom prst="rect">
            <a:avLst/>
          </a:prstGeom>
        </p:spPr>
      </p:pic>
    </p:spTree>
    <p:extLst>
      <p:ext uri="{BB962C8B-B14F-4D97-AF65-F5344CB8AC3E}">
        <p14:creationId xmlns:p14="http://schemas.microsoft.com/office/powerpoint/2010/main" val="155190972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vale 3">
            <a:extLst>
              <a:ext uri="{FF2B5EF4-FFF2-40B4-BE49-F238E27FC236}">
                <a16:creationId xmlns:a16="http://schemas.microsoft.com/office/drawing/2014/main" id="{B2F378BA-CEEB-1244-1892-5D9E906033EB}"/>
              </a:ext>
            </a:extLst>
          </p:cNvPr>
          <p:cNvSpPr/>
          <p:nvPr/>
        </p:nvSpPr>
        <p:spPr>
          <a:xfrm>
            <a:off x="121849" y="659721"/>
            <a:ext cx="4320000" cy="4320000"/>
          </a:xfrm>
          <a:prstGeom prst="ellipse">
            <a:avLst/>
          </a:prstGeom>
          <a:solidFill>
            <a:srgbClr val="99CC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5" name="Ovale 4">
            <a:extLst>
              <a:ext uri="{FF2B5EF4-FFF2-40B4-BE49-F238E27FC236}">
                <a16:creationId xmlns:a16="http://schemas.microsoft.com/office/drawing/2014/main" id="{E0B66FD6-288A-F326-AF7E-E39BA5909DF8}"/>
              </a:ext>
            </a:extLst>
          </p:cNvPr>
          <p:cNvSpPr/>
          <p:nvPr/>
        </p:nvSpPr>
        <p:spPr>
          <a:xfrm>
            <a:off x="4691918" y="2412464"/>
            <a:ext cx="3669404" cy="3703606"/>
          </a:xfrm>
          <a:prstGeom prst="ellipse">
            <a:avLst/>
          </a:prstGeom>
          <a:solidFill>
            <a:srgbClr val="FF66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6" name="Ovale 5">
            <a:extLst>
              <a:ext uri="{FF2B5EF4-FFF2-40B4-BE49-F238E27FC236}">
                <a16:creationId xmlns:a16="http://schemas.microsoft.com/office/drawing/2014/main" id="{A61C0FA6-2A8F-831C-6B37-EF74215812D7}"/>
              </a:ext>
            </a:extLst>
          </p:cNvPr>
          <p:cNvSpPr/>
          <p:nvPr/>
        </p:nvSpPr>
        <p:spPr>
          <a:xfrm>
            <a:off x="8501643" y="1751309"/>
            <a:ext cx="2797218" cy="2676236"/>
          </a:xfrm>
          <a:prstGeom prst="ellipse">
            <a:avLst/>
          </a:prstGeom>
          <a:solidFill>
            <a:srgbClr val="FFCC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dirty="0"/>
          </a:p>
        </p:txBody>
      </p:sp>
      <p:sp>
        <p:nvSpPr>
          <p:cNvPr id="7" name="CasellaDiTesto 6">
            <a:extLst>
              <a:ext uri="{FF2B5EF4-FFF2-40B4-BE49-F238E27FC236}">
                <a16:creationId xmlns:a16="http://schemas.microsoft.com/office/drawing/2014/main" id="{96C0891A-D040-887A-DCBE-B19D599DFD00}"/>
              </a:ext>
            </a:extLst>
          </p:cNvPr>
          <p:cNvSpPr txBox="1"/>
          <p:nvPr/>
        </p:nvSpPr>
        <p:spPr>
          <a:xfrm>
            <a:off x="3556684" y="235189"/>
            <a:ext cx="9192126" cy="584775"/>
          </a:xfrm>
          <a:prstGeom prst="rect">
            <a:avLst/>
          </a:prstGeom>
          <a:noFill/>
        </p:spPr>
        <p:txBody>
          <a:bodyPr wrap="square" rtlCol="0">
            <a:spAutoFit/>
          </a:bodyPr>
          <a:lstStyle/>
          <a:p>
            <a:r>
              <a:rPr lang="it-IT" sz="3200" b="1" dirty="0">
                <a:solidFill>
                  <a:srgbClr val="3264AA"/>
                </a:solidFill>
                <a:latin typeface="+mj-lt"/>
                <a:cs typeface="Aharoni" panose="020B0604020202020204" pitchFamily="2" charset="-79"/>
              </a:rPr>
              <a:t>Il tasso di occupazione (15-64 anni)</a:t>
            </a:r>
          </a:p>
        </p:txBody>
      </p:sp>
      <p:sp>
        <p:nvSpPr>
          <p:cNvPr id="8" name="CasellaDiTesto 7">
            <a:extLst>
              <a:ext uri="{FF2B5EF4-FFF2-40B4-BE49-F238E27FC236}">
                <a16:creationId xmlns:a16="http://schemas.microsoft.com/office/drawing/2014/main" id="{FE75EFDE-6FB6-6255-EBD7-6C920ACF8E79}"/>
              </a:ext>
            </a:extLst>
          </p:cNvPr>
          <p:cNvSpPr txBox="1"/>
          <p:nvPr/>
        </p:nvSpPr>
        <p:spPr>
          <a:xfrm>
            <a:off x="1680388" y="1915617"/>
            <a:ext cx="1533870" cy="769441"/>
          </a:xfrm>
          <a:prstGeom prst="rect">
            <a:avLst/>
          </a:prstGeom>
          <a:noFill/>
        </p:spPr>
        <p:txBody>
          <a:bodyPr wrap="square" rtlCol="0">
            <a:spAutoFit/>
          </a:bodyPr>
          <a:lstStyle/>
          <a:p>
            <a:r>
              <a:rPr lang="it-IT" sz="4400" b="1" dirty="0">
                <a:solidFill>
                  <a:schemeClr val="bg1"/>
                </a:solidFill>
                <a:latin typeface="Agency FB" panose="020B0503020202020204" pitchFamily="34" charset="0"/>
                <a:cs typeface="Aharoni" panose="020B0604020202020204" pitchFamily="2" charset="-79"/>
              </a:rPr>
              <a:t>ITALIA</a:t>
            </a:r>
            <a:r>
              <a:rPr lang="it-IT" sz="4000" b="1" dirty="0">
                <a:solidFill>
                  <a:schemeClr val="bg1"/>
                </a:solidFill>
                <a:latin typeface="Agency FB" panose="020B0503020202020204" pitchFamily="34" charset="0"/>
                <a:cs typeface="Aharoni" panose="020B0604020202020204" pitchFamily="2" charset="-79"/>
              </a:rPr>
              <a:t> </a:t>
            </a:r>
          </a:p>
        </p:txBody>
      </p:sp>
      <p:sp>
        <p:nvSpPr>
          <p:cNvPr id="9" name="CasellaDiTesto 8">
            <a:extLst>
              <a:ext uri="{FF2B5EF4-FFF2-40B4-BE49-F238E27FC236}">
                <a16:creationId xmlns:a16="http://schemas.microsoft.com/office/drawing/2014/main" id="{7C0DE305-C5E1-FEBF-3A3C-03703132BAC4}"/>
              </a:ext>
            </a:extLst>
          </p:cNvPr>
          <p:cNvSpPr txBox="1"/>
          <p:nvPr/>
        </p:nvSpPr>
        <p:spPr>
          <a:xfrm>
            <a:off x="1482287" y="2658721"/>
            <a:ext cx="1754255" cy="646331"/>
          </a:xfrm>
          <a:prstGeom prst="rect">
            <a:avLst/>
          </a:prstGeom>
          <a:noFill/>
        </p:spPr>
        <p:txBody>
          <a:bodyPr wrap="square">
            <a:spAutoFit/>
          </a:bodyPr>
          <a:lstStyle/>
          <a:p>
            <a:pPr algn="ctr"/>
            <a:r>
              <a:rPr lang="it-IT" sz="3600" b="1" dirty="0">
                <a:solidFill>
                  <a:schemeClr val="bg1"/>
                </a:solidFill>
                <a:latin typeface="Agency FB" panose="020B0503020202020204" pitchFamily="34" charset="0"/>
              </a:rPr>
              <a:t>60,1%</a:t>
            </a:r>
          </a:p>
        </p:txBody>
      </p:sp>
      <p:sp>
        <p:nvSpPr>
          <p:cNvPr id="16" name="CasellaDiTesto 15">
            <a:extLst>
              <a:ext uri="{FF2B5EF4-FFF2-40B4-BE49-F238E27FC236}">
                <a16:creationId xmlns:a16="http://schemas.microsoft.com/office/drawing/2014/main" id="{3F3A4274-1D92-2D07-AED8-4A303EAF57AE}"/>
              </a:ext>
            </a:extLst>
          </p:cNvPr>
          <p:cNvSpPr txBox="1"/>
          <p:nvPr/>
        </p:nvSpPr>
        <p:spPr>
          <a:xfrm>
            <a:off x="4961927" y="3614320"/>
            <a:ext cx="3508610" cy="707886"/>
          </a:xfrm>
          <a:prstGeom prst="rect">
            <a:avLst/>
          </a:prstGeom>
          <a:noFill/>
        </p:spPr>
        <p:txBody>
          <a:bodyPr wrap="square" rtlCol="0">
            <a:spAutoFit/>
          </a:bodyPr>
          <a:lstStyle/>
          <a:p>
            <a:r>
              <a:rPr lang="it-IT" sz="4000" b="1" dirty="0">
                <a:solidFill>
                  <a:schemeClr val="bg1"/>
                </a:solidFill>
                <a:latin typeface="Agency FB" panose="020B0503020202020204" pitchFamily="34" charset="0"/>
                <a:cs typeface="Aharoni" panose="020B0604020202020204" pitchFamily="2" charset="-79"/>
              </a:rPr>
              <a:t>EMILIA-ROMAGNA</a:t>
            </a:r>
          </a:p>
        </p:txBody>
      </p:sp>
      <p:sp>
        <p:nvSpPr>
          <p:cNvPr id="21" name="CasellaDiTesto 20">
            <a:extLst>
              <a:ext uri="{FF2B5EF4-FFF2-40B4-BE49-F238E27FC236}">
                <a16:creationId xmlns:a16="http://schemas.microsoft.com/office/drawing/2014/main" id="{FCDD860B-5888-C9C2-C3EE-6CD4A1C6ECFD}"/>
              </a:ext>
            </a:extLst>
          </p:cNvPr>
          <p:cNvSpPr txBox="1"/>
          <p:nvPr/>
        </p:nvSpPr>
        <p:spPr>
          <a:xfrm>
            <a:off x="5680694" y="4351200"/>
            <a:ext cx="1615240" cy="646331"/>
          </a:xfrm>
          <a:prstGeom prst="rect">
            <a:avLst/>
          </a:prstGeom>
          <a:noFill/>
        </p:spPr>
        <p:txBody>
          <a:bodyPr wrap="square">
            <a:spAutoFit/>
          </a:bodyPr>
          <a:lstStyle/>
          <a:p>
            <a:pPr algn="ctr"/>
            <a:r>
              <a:rPr lang="it-IT" sz="3600" b="1" dirty="0">
                <a:solidFill>
                  <a:schemeClr val="bg1"/>
                </a:solidFill>
                <a:latin typeface="Agency FB" panose="020B0503020202020204" pitchFamily="34" charset="0"/>
              </a:rPr>
              <a:t>69,7%</a:t>
            </a:r>
          </a:p>
        </p:txBody>
      </p:sp>
      <p:sp>
        <p:nvSpPr>
          <p:cNvPr id="25" name="CasellaDiTesto 24">
            <a:extLst>
              <a:ext uri="{FF2B5EF4-FFF2-40B4-BE49-F238E27FC236}">
                <a16:creationId xmlns:a16="http://schemas.microsoft.com/office/drawing/2014/main" id="{5C2E5477-1F9B-9742-D020-FFCE99957FB5}"/>
              </a:ext>
            </a:extLst>
          </p:cNvPr>
          <p:cNvSpPr txBox="1"/>
          <p:nvPr/>
        </p:nvSpPr>
        <p:spPr>
          <a:xfrm>
            <a:off x="9297553" y="2559243"/>
            <a:ext cx="1928610" cy="707886"/>
          </a:xfrm>
          <a:prstGeom prst="rect">
            <a:avLst/>
          </a:prstGeom>
          <a:noFill/>
        </p:spPr>
        <p:txBody>
          <a:bodyPr wrap="square" rtlCol="0">
            <a:spAutoFit/>
          </a:bodyPr>
          <a:lstStyle/>
          <a:p>
            <a:r>
              <a:rPr lang="it-IT" sz="4000" b="1" dirty="0">
                <a:solidFill>
                  <a:schemeClr val="bg1"/>
                </a:solidFill>
                <a:latin typeface="Agency FB" panose="020B0503020202020204" pitchFamily="34" charset="0"/>
                <a:cs typeface="Aharoni" panose="020B0604020202020204" pitchFamily="2" charset="-79"/>
              </a:rPr>
              <a:t>RIMINI</a:t>
            </a:r>
          </a:p>
        </p:txBody>
      </p:sp>
      <p:sp>
        <p:nvSpPr>
          <p:cNvPr id="36" name="CasellaDiTesto 35">
            <a:extLst>
              <a:ext uri="{FF2B5EF4-FFF2-40B4-BE49-F238E27FC236}">
                <a16:creationId xmlns:a16="http://schemas.microsoft.com/office/drawing/2014/main" id="{E3136DBB-8E41-2492-BBBE-F731142E88F9}"/>
              </a:ext>
            </a:extLst>
          </p:cNvPr>
          <p:cNvSpPr txBox="1"/>
          <p:nvPr/>
        </p:nvSpPr>
        <p:spPr>
          <a:xfrm>
            <a:off x="9201742" y="3261221"/>
            <a:ext cx="1615240" cy="707886"/>
          </a:xfrm>
          <a:prstGeom prst="rect">
            <a:avLst/>
          </a:prstGeom>
          <a:noFill/>
        </p:spPr>
        <p:txBody>
          <a:bodyPr wrap="square">
            <a:spAutoFit/>
          </a:bodyPr>
          <a:lstStyle/>
          <a:p>
            <a:pPr algn="ctr"/>
            <a:r>
              <a:rPr lang="it-IT" sz="4000" b="1" dirty="0">
                <a:solidFill>
                  <a:schemeClr val="bg1"/>
                </a:solidFill>
                <a:latin typeface="Agency FB" panose="020B0503020202020204" pitchFamily="34" charset="0"/>
              </a:rPr>
              <a:t>65,2</a:t>
            </a:r>
            <a:r>
              <a:rPr lang="it-IT" sz="2800" b="1" dirty="0">
                <a:solidFill>
                  <a:schemeClr val="bg1"/>
                </a:solidFill>
                <a:latin typeface="Agency FB" panose="020B0503020202020204" pitchFamily="34" charset="0"/>
              </a:rPr>
              <a:t>%</a:t>
            </a:r>
          </a:p>
        </p:txBody>
      </p:sp>
      <p:sp>
        <p:nvSpPr>
          <p:cNvPr id="44" name="Arco a tutto sesto 43">
            <a:extLst>
              <a:ext uri="{FF2B5EF4-FFF2-40B4-BE49-F238E27FC236}">
                <a16:creationId xmlns:a16="http://schemas.microsoft.com/office/drawing/2014/main" id="{13E31FAD-E559-FA04-BF21-56AD44AE9D94}"/>
              </a:ext>
            </a:extLst>
          </p:cNvPr>
          <p:cNvSpPr/>
          <p:nvPr/>
        </p:nvSpPr>
        <p:spPr>
          <a:xfrm rot="17143188">
            <a:off x="301572" y="91368"/>
            <a:ext cx="4851811" cy="5565629"/>
          </a:xfrm>
          <a:prstGeom prst="blockArc">
            <a:avLst>
              <a:gd name="adj1" fmla="val 10998504"/>
              <a:gd name="adj2" fmla="val 20207980"/>
              <a:gd name="adj3" fmla="val 5584"/>
            </a:avLst>
          </a:prstGeom>
          <a:solidFill>
            <a:srgbClr val="3264A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solidFill>
                <a:schemeClr val="tx1"/>
              </a:solidFill>
            </a:endParaRPr>
          </a:p>
        </p:txBody>
      </p:sp>
      <p:sp>
        <p:nvSpPr>
          <p:cNvPr id="45" name="Arco a tutto sesto 44">
            <a:extLst>
              <a:ext uri="{FF2B5EF4-FFF2-40B4-BE49-F238E27FC236}">
                <a16:creationId xmlns:a16="http://schemas.microsoft.com/office/drawing/2014/main" id="{E3AC38AE-3AEA-EDA8-97D5-F9250C7DE793}"/>
              </a:ext>
            </a:extLst>
          </p:cNvPr>
          <p:cNvSpPr/>
          <p:nvPr/>
        </p:nvSpPr>
        <p:spPr>
          <a:xfrm rot="17143188">
            <a:off x="4496975" y="2266543"/>
            <a:ext cx="3973960" cy="4006221"/>
          </a:xfrm>
          <a:prstGeom prst="blockArc">
            <a:avLst>
              <a:gd name="adj1" fmla="val 10998504"/>
              <a:gd name="adj2" fmla="val 20207980"/>
              <a:gd name="adj3" fmla="val 5584"/>
            </a:avLst>
          </a:prstGeom>
          <a:solidFill>
            <a:srgbClr val="6D6D6D"/>
          </a:solidFill>
          <a:ln>
            <a:solidFill>
              <a:srgbClr val="6D6D6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dirty="0">
              <a:solidFill>
                <a:schemeClr val="tx1"/>
              </a:solidFill>
            </a:endParaRPr>
          </a:p>
        </p:txBody>
      </p:sp>
      <p:sp>
        <p:nvSpPr>
          <p:cNvPr id="46" name="Arco a tutto sesto 45">
            <a:extLst>
              <a:ext uri="{FF2B5EF4-FFF2-40B4-BE49-F238E27FC236}">
                <a16:creationId xmlns:a16="http://schemas.microsoft.com/office/drawing/2014/main" id="{9DDA9D4A-609F-4E5A-BEE5-7A71D6C5B06E}"/>
              </a:ext>
            </a:extLst>
          </p:cNvPr>
          <p:cNvSpPr/>
          <p:nvPr/>
        </p:nvSpPr>
        <p:spPr>
          <a:xfrm rot="17143188">
            <a:off x="8640810" y="1530707"/>
            <a:ext cx="2921530" cy="3226804"/>
          </a:xfrm>
          <a:prstGeom prst="blockArc">
            <a:avLst>
              <a:gd name="adj1" fmla="val 10998504"/>
              <a:gd name="adj2" fmla="val 20207980"/>
              <a:gd name="adj3" fmla="val 5584"/>
            </a:avLst>
          </a:prstGeom>
          <a:solidFill>
            <a:srgbClr val="999999"/>
          </a:solidFill>
          <a:ln>
            <a:solidFill>
              <a:srgbClr val="99999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dirty="0">
              <a:solidFill>
                <a:schemeClr val="tx1"/>
              </a:solidFill>
            </a:endParaRPr>
          </a:p>
        </p:txBody>
      </p:sp>
      <p:sp>
        <p:nvSpPr>
          <p:cNvPr id="2" name="Segnaposto piè di pagina 4">
            <a:extLst>
              <a:ext uri="{FF2B5EF4-FFF2-40B4-BE49-F238E27FC236}">
                <a16:creationId xmlns:a16="http://schemas.microsoft.com/office/drawing/2014/main" id="{970BA86F-1E8A-82BA-50D4-DA07DAB7A5A3}"/>
              </a:ext>
            </a:extLst>
          </p:cNvPr>
          <p:cNvSpPr txBox="1">
            <a:spLocks/>
          </p:cNvSpPr>
          <p:nvPr/>
        </p:nvSpPr>
        <p:spPr>
          <a:xfrm>
            <a:off x="6467302" y="6224903"/>
            <a:ext cx="4086424" cy="252000"/>
          </a:xfrm>
          <a:prstGeom prst="rect">
            <a:avLst/>
          </a:prstGeom>
        </p:spPr>
        <p:txBody>
          <a:bodyPr vert="horz" lIns="91440" tIns="45720" rIns="91440" bIns="45720" rtlCol="0" anchor="ctr"/>
          <a:lstStyle>
            <a:defPPr>
              <a:defRPr lang="it-IT"/>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r>
              <a:rPr lang="it-IT" dirty="0">
                <a:solidFill>
                  <a:schemeClr val="bg1"/>
                </a:solidFill>
              </a:rPr>
              <a:t>Elaborazioni su dati ISTAT</a:t>
            </a:r>
            <a:endParaRPr lang="it-IT" dirty="0">
              <a:solidFill>
                <a:prstClr val="white"/>
              </a:solidFill>
              <a:latin typeface="Calibri" panose="020F0502020204030204"/>
            </a:endParaRPr>
          </a:p>
        </p:txBody>
      </p:sp>
      <p:sp>
        <p:nvSpPr>
          <p:cNvPr id="3" name="Segnaposto numero diapositiva 2">
            <a:extLst>
              <a:ext uri="{FF2B5EF4-FFF2-40B4-BE49-F238E27FC236}">
                <a16:creationId xmlns:a16="http://schemas.microsoft.com/office/drawing/2014/main" id="{03F2B4C6-A6EB-E1F6-4558-37CA4463A59B}"/>
              </a:ext>
            </a:extLst>
          </p:cNvPr>
          <p:cNvSpPr>
            <a:spLocks noGrp="1"/>
          </p:cNvSpPr>
          <p:nvPr>
            <p:ph type="sldNum" sz="quarter" idx="12"/>
          </p:nvPr>
        </p:nvSpPr>
        <p:spPr/>
        <p:txBody>
          <a:bodyPr/>
          <a:lstStyle/>
          <a:p>
            <a:fld id="{8BF82156-9445-CA41-89E8-99C6AA80F868}" type="slidenum">
              <a:rPr lang="it-IT" smtClean="0">
                <a:solidFill>
                  <a:schemeClr val="bg1"/>
                </a:solidFill>
              </a:rPr>
              <a:t>6</a:t>
            </a:fld>
            <a:endParaRPr lang="it-IT" dirty="0">
              <a:solidFill>
                <a:schemeClr val="bg1"/>
              </a:solidFill>
            </a:endParaRPr>
          </a:p>
        </p:txBody>
      </p:sp>
      <p:sp>
        <p:nvSpPr>
          <p:cNvPr id="10" name="CasellaDiTesto 9">
            <a:extLst>
              <a:ext uri="{FF2B5EF4-FFF2-40B4-BE49-F238E27FC236}">
                <a16:creationId xmlns:a16="http://schemas.microsoft.com/office/drawing/2014/main" id="{DF698626-5E3A-B0BF-C465-9682ABDBF127}"/>
              </a:ext>
            </a:extLst>
          </p:cNvPr>
          <p:cNvSpPr txBox="1"/>
          <p:nvPr/>
        </p:nvSpPr>
        <p:spPr>
          <a:xfrm>
            <a:off x="526774" y="5764696"/>
            <a:ext cx="2948949" cy="369332"/>
          </a:xfrm>
          <a:prstGeom prst="rect">
            <a:avLst/>
          </a:prstGeom>
          <a:noFill/>
        </p:spPr>
        <p:txBody>
          <a:bodyPr wrap="none" rtlCol="0">
            <a:spAutoFit/>
          </a:bodyPr>
          <a:lstStyle/>
          <a:p>
            <a:r>
              <a:rPr lang="it-IT" dirty="0"/>
              <a:t>Anno 2022, valori percentuali</a:t>
            </a:r>
          </a:p>
        </p:txBody>
      </p:sp>
    </p:spTree>
    <p:extLst>
      <p:ext uri="{BB962C8B-B14F-4D97-AF65-F5344CB8AC3E}">
        <p14:creationId xmlns:p14="http://schemas.microsoft.com/office/powerpoint/2010/main" val="35901499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E172590-F083-9240-8D2A-27E74BE89AC7}"/>
              </a:ext>
            </a:extLst>
          </p:cNvPr>
          <p:cNvSpPr>
            <a:spLocks noGrp="1"/>
          </p:cNvSpPr>
          <p:nvPr>
            <p:ph type="title"/>
          </p:nvPr>
        </p:nvSpPr>
        <p:spPr>
          <a:xfrm>
            <a:off x="367393" y="275495"/>
            <a:ext cx="11487149" cy="598261"/>
          </a:xfrm>
        </p:spPr>
        <p:txBody>
          <a:bodyPr>
            <a:normAutofit fontScale="90000"/>
          </a:bodyPr>
          <a:lstStyle/>
          <a:p>
            <a:r>
              <a:rPr lang="it-IT" dirty="0"/>
              <a:t>Occupati e tasso di occupazione per genere in provincia di Rimini</a:t>
            </a:r>
            <a:endParaRPr lang="it-IT" sz="2700" b="0" dirty="0"/>
          </a:p>
        </p:txBody>
      </p:sp>
      <p:sp>
        <p:nvSpPr>
          <p:cNvPr id="4" name="Segnaposto numero diapositiva 3">
            <a:extLst>
              <a:ext uri="{FF2B5EF4-FFF2-40B4-BE49-F238E27FC236}">
                <a16:creationId xmlns:a16="http://schemas.microsoft.com/office/drawing/2014/main" id="{2F508402-B66B-4A4E-AD5C-28BF6C1070B2}"/>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BF82156-9445-CA41-89E8-99C6AA80F868}" type="slidenum">
              <a:rPr kumimoji="0" lang="it-IT" sz="1200" b="0" i="0" u="none" strike="noStrike" kern="1200" cap="none" spc="0" normalizeH="0" baseline="0" noProof="0" smtClean="0">
                <a:ln>
                  <a:noFill/>
                </a:ln>
                <a:solidFill>
                  <a:prstClr val="white"/>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0" lang="it-IT" sz="12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5" name="Segnaposto piè di pagina 4">
            <a:extLst>
              <a:ext uri="{FF2B5EF4-FFF2-40B4-BE49-F238E27FC236}">
                <a16:creationId xmlns:a16="http://schemas.microsoft.com/office/drawing/2014/main" id="{0CC9049F-173E-C041-A55A-0B73721EFCCA}"/>
              </a:ext>
            </a:extLst>
          </p:cNvPr>
          <p:cNvSpPr>
            <a:spLocks noGrp="1"/>
          </p:cNvSpPr>
          <p:nvPr>
            <p:ph type="ftr" sz="quarter" idx="4294967295"/>
          </p:nvPr>
        </p:nvSpPr>
        <p:spPr>
          <a:xfrm>
            <a:off x="6545421" y="6216650"/>
            <a:ext cx="4086225" cy="252413"/>
          </a:xfrm>
        </p:spPr>
        <p:txBody>
          <a:bodyPr/>
          <a:lstStyle/>
          <a:p>
            <a:pPr algn="r"/>
            <a:r>
              <a:rPr lang="it-IT" sz="1200">
                <a:solidFill>
                  <a:schemeClr val="bg1"/>
                </a:solidFill>
              </a:rPr>
              <a:t>Elaborazioni su dati ISTAT</a:t>
            </a:r>
            <a:endParaRPr kumimoji="0" lang="it-IT" sz="12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9" name="CasellaDiTesto 8">
            <a:extLst>
              <a:ext uri="{FF2B5EF4-FFF2-40B4-BE49-F238E27FC236}">
                <a16:creationId xmlns:a16="http://schemas.microsoft.com/office/drawing/2014/main" id="{3574E25E-3290-ACAE-4880-013F72D48605}"/>
              </a:ext>
            </a:extLst>
          </p:cNvPr>
          <p:cNvSpPr txBox="1"/>
          <p:nvPr/>
        </p:nvSpPr>
        <p:spPr>
          <a:xfrm>
            <a:off x="449523" y="1185787"/>
            <a:ext cx="11096033" cy="3307059"/>
          </a:xfrm>
          <a:prstGeom prst="rect">
            <a:avLst/>
          </a:prstGeom>
          <a:noFill/>
        </p:spPr>
        <p:txBody>
          <a:bodyPr wrap="square" rtlCol="0">
            <a:spAutoFit/>
          </a:bodyPr>
          <a:lstStyle/>
          <a:p>
            <a:pPr marL="285750" indent="-285750" algn="just">
              <a:lnSpc>
                <a:spcPct val="114000"/>
              </a:lnSpc>
              <a:spcBef>
                <a:spcPts val="300"/>
              </a:spcBef>
              <a:spcAft>
                <a:spcPts val="300"/>
              </a:spcAft>
              <a:buClr>
                <a:srgbClr val="3264AA"/>
              </a:buClr>
              <a:buFont typeface="Wingdings" panose="05000000000000000000" pitchFamily="2" charset="2"/>
              <a:buChar char="§"/>
            </a:pPr>
            <a:r>
              <a:rPr lang="it-IT" sz="2000" dirty="0"/>
              <a:t>In </a:t>
            </a:r>
            <a:r>
              <a:rPr lang="it-IT" sz="2000" b="1" dirty="0"/>
              <a:t>provincia di Rimini </a:t>
            </a:r>
            <a:r>
              <a:rPr lang="it-IT" sz="2000" dirty="0"/>
              <a:t>la contrazione dell’occupazione evidenziata nei dati Istat della Rilevazione delle forze di lavoro nel 2020 (dato medio annuo), ha penalizzato entrambe le componenti di genere (-4mila unità ciascuna); la crescita del 2021 ha favorito le donne (5mila e mille unità in più rispettivamente per femmine e maschi) che hanno superato i livelli </a:t>
            </a:r>
            <a:r>
              <a:rPr lang="it-IT" sz="2000" dirty="0" err="1"/>
              <a:t>pre</a:t>
            </a:r>
            <a:r>
              <a:rPr lang="it-IT" sz="2000" dirty="0"/>
              <a:t>-covid. La crescita del 2022 ha favorito solo la componente maschile, ma non ha ancora permesso il recupero dei livelli occupazionali del 2019</a:t>
            </a:r>
          </a:p>
          <a:p>
            <a:pPr marL="285750" indent="-285750" algn="just">
              <a:lnSpc>
                <a:spcPct val="114000"/>
              </a:lnSpc>
              <a:spcBef>
                <a:spcPts val="300"/>
              </a:spcBef>
              <a:spcAft>
                <a:spcPts val="300"/>
              </a:spcAft>
              <a:buClr>
                <a:srgbClr val="3264AA"/>
              </a:buClr>
              <a:buFont typeface="Wingdings" panose="05000000000000000000" pitchFamily="2" charset="2"/>
              <a:buChar char="§"/>
            </a:pPr>
            <a:r>
              <a:rPr lang="it-IT" sz="2000" b="1" dirty="0"/>
              <a:t>Il tasso di occupazione provinciale riferito alla popolazione di 15-64 anni è cresciuto tra il 2021 e il 2022 solo per la componente maschile</a:t>
            </a:r>
            <a:r>
              <a:rPr lang="it-IT" sz="2000" dirty="0"/>
              <a:t>: resta ancora sotto ai livelli </a:t>
            </a:r>
            <a:r>
              <a:rPr lang="it-IT" sz="2000" dirty="0" err="1"/>
              <a:t>pre</a:t>
            </a:r>
            <a:r>
              <a:rPr lang="it-IT" sz="2000" dirty="0"/>
              <a:t>-Covid nel 2022 per entrambe le componenti. Il divario di genere, misurato dalla differenza tra il tasso maschile e quello femminile, è diminuito nel periodo </a:t>
            </a:r>
            <a:r>
              <a:rPr lang="it-IT" sz="2000" b="1" dirty="0"/>
              <a:t>dal 16,1% del 2019 al 14,8% del 2022</a:t>
            </a:r>
          </a:p>
        </p:txBody>
      </p:sp>
    </p:spTree>
    <p:extLst>
      <p:ext uri="{BB962C8B-B14F-4D97-AF65-F5344CB8AC3E}">
        <p14:creationId xmlns:p14="http://schemas.microsoft.com/office/powerpoint/2010/main" val="100397922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E172590-F083-9240-8D2A-27E74BE89AC7}"/>
              </a:ext>
            </a:extLst>
          </p:cNvPr>
          <p:cNvSpPr>
            <a:spLocks noGrp="1"/>
          </p:cNvSpPr>
          <p:nvPr>
            <p:ph type="title"/>
          </p:nvPr>
        </p:nvSpPr>
        <p:spPr>
          <a:xfrm>
            <a:off x="367393" y="275495"/>
            <a:ext cx="11487149" cy="598261"/>
          </a:xfrm>
        </p:spPr>
        <p:txBody>
          <a:bodyPr>
            <a:normAutofit fontScale="90000"/>
          </a:bodyPr>
          <a:lstStyle/>
          <a:p>
            <a:r>
              <a:rPr lang="it-IT" dirty="0"/>
              <a:t>Occupati e tasso di occupazione per genere in provincia di Rimini</a:t>
            </a:r>
            <a:endParaRPr lang="it-IT" sz="2700" b="0" dirty="0"/>
          </a:p>
        </p:txBody>
      </p:sp>
      <p:sp>
        <p:nvSpPr>
          <p:cNvPr id="4" name="Segnaposto numero diapositiva 3">
            <a:extLst>
              <a:ext uri="{FF2B5EF4-FFF2-40B4-BE49-F238E27FC236}">
                <a16:creationId xmlns:a16="http://schemas.microsoft.com/office/drawing/2014/main" id="{2F508402-B66B-4A4E-AD5C-28BF6C1070B2}"/>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BF82156-9445-CA41-89E8-99C6AA80F868}" type="slidenum">
              <a:rPr kumimoji="0" lang="it-IT" sz="1200" b="0" i="0" u="none" strike="noStrike" kern="1200" cap="none" spc="0" normalizeH="0" baseline="0" noProof="0" smtClean="0">
                <a:ln>
                  <a:noFill/>
                </a:ln>
                <a:solidFill>
                  <a:prstClr val="white"/>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0" lang="it-IT" sz="12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5" name="Segnaposto piè di pagina 4">
            <a:extLst>
              <a:ext uri="{FF2B5EF4-FFF2-40B4-BE49-F238E27FC236}">
                <a16:creationId xmlns:a16="http://schemas.microsoft.com/office/drawing/2014/main" id="{0CC9049F-173E-C041-A55A-0B73721EFCCA}"/>
              </a:ext>
            </a:extLst>
          </p:cNvPr>
          <p:cNvSpPr>
            <a:spLocks noGrp="1"/>
          </p:cNvSpPr>
          <p:nvPr>
            <p:ph type="ftr" sz="quarter" idx="4294967295"/>
          </p:nvPr>
        </p:nvSpPr>
        <p:spPr>
          <a:xfrm>
            <a:off x="6545421" y="6216650"/>
            <a:ext cx="4086225" cy="252413"/>
          </a:xfrm>
        </p:spPr>
        <p:txBody>
          <a:bodyPr/>
          <a:lstStyle/>
          <a:p>
            <a:pPr algn="r"/>
            <a:r>
              <a:rPr lang="it-IT" sz="1200">
                <a:solidFill>
                  <a:schemeClr val="bg1"/>
                </a:solidFill>
              </a:rPr>
              <a:t>Elaborazioni su dati ISTAT</a:t>
            </a:r>
            <a:endParaRPr kumimoji="0" lang="it-IT" sz="12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6" name="CasellaDiTesto 5">
            <a:extLst>
              <a:ext uri="{FF2B5EF4-FFF2-40B4-BE49-F238E27FC236}">
                <a16:creationId xmlns:a16="http://schemas.microsoft.com/office/drawing/2014/main" id="{B3CFB2A5-7BAF-7154-E8D5-4ABC34D85454}"/>
              </a:ext>
            </a:extLst>
          </p:cNvPr>
          <p:cNvSpPr txBox="1"/>
          <p:nvPr/>
        </p:nvSpPr>
        <p:spPr>
          <a:xfrm>
            <a:off x="3489171" y="1586486"/>
            <a:ext cx="4263603" cy="400110"/>
          </a:xfrm>
          <a:prstGeom prst="rect">
            <a:avLst/>
          </a:prstGeom>
          <a:noFill/>
        </p:spPr>
        <p:txBody>
          <a:bodyPr wrap="square">
            <a:spAutoFit/>
          </a:bodyPr>
          <a:lstStyle/>
          <a:p>
            <a:pPr algn="ctr"/>
            <a:r>
              <a:rPr lang="it-IT" sz="2000" i="1" dirty="0"/>
              <a:t>Occupati per genere, anni 2018-2022</a:t>
            </a:r>
          </a:p>
        </p:txBody>
      </p:sp>
      <p:pic>
        <p:nvPicPr>
          <p:cNvPr id="10" name="Immagine 9">
            <a:extLst>
              <a:ext uri="{FF2B5EF4-FFF2-40B4-BE49-F238E27FC236}">
                <a16:creationId xmlns:a16="http://schemas.microsoft.com/office/drawing/2014/main" id="{D56392D9-6905-3E5E-F437-7499D2320C0A}"/>
              </a:ext>
            </a:extLst>
          </p:cNvPr>
          <p:cNvPicPr>
            <a:picLocks noChangeAspect="1"/>
          </p:cNvPicPr>
          <p:nvPr/>
        </p:nvPicPr>
        <p:blipFill>
          <a:blip r:embed="rId3"/>
          <a:stretch>
            <a:fillRect/>
          </a:stretch>
        </p:blipFill>
        <p:spPr>
          <a:xfrm>
            <a:off x="1607736" y="2149179"/>
            <a:ext cx="8290946" cy="3239249"/>
          </a:xfrm>
          <a:prstGeom prst="rect">
            <a:avLst/>
          </a:prstGeom>
        </p:spPr>
      </p:pic>
    </p:spTree>
    <p:extLst>
      <p:ext uri="{BB962C8B-B14F-4D97-AF65-F5344CB8AC3E}">
        <p14:creationId xmlns:p14="http://schemas.microsoft.com/office/powerpoint/2010/main" val="78621636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E172590-F083-9240-8D2A-27E74BE89AC7}"/>
              </a:ext>
            </a:extLst>
          </p:cNvPr>
          <p:cNvSpPr>
            <a:spLocks noGrp="1"/>
          </p:cNvSpPr>
          <p:nvPr>
            <p:ph type="title"/>
          </p:nvPr>
        </p:nvSpPr>
        <p:spPr>
          <a:xfrm>
            <a:off x="367393" y="275495"/>
            <a:ext cx="11487149" cy="598261"/>
          </a:xfrm>
        </p:spPr>
        <p:txBody>
          <a:bodyPr>
            <a:normAutofit fontScale="90000"/>
          </a:bodyPr>
          <a:lstStyle/>
          <a:p>
            <a:r>
              <a:rPr lang="it-IT" dirty="0"/>
              <a:t>Occupati e tasso di occupazione per genere in provincia di Rimini</a:t>
            </a:r>
            <a:endParaRPr lang="it-IT" sz="2700" b="0" dirty="0"/>
          </a:p>
        </p:txBody>
      </p:sp>
      <p:sp>
        <p:nvSpPr>
          <p:cNvPr id="4" name="Segnaposto numero diapositiva 3">
            <a:extLst>
              <a:ext uri="{FF2B5EF4-FFF2-40B4-BE49-F238E27FC236}">
                <a16:creationId xmlns:a16="http://schemas.microsoft.com/office/drawing/2014/main" id="{2F508402-B66B-4A4E-AD5C-28BF6C1070B2}"/>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BF82156-9445-CA41-89E8-99C6AA80F868}" type="slidenum">
              <a:rPr kumimoji="0" lang="it-IT" sz="1200" b="0" i="0" u="none" strike="noStrike" kern="1200" cap="none" spc="0" normalizeH="0" baseline="0" noProof="0" smtClean="0">
                <a:ln>
                  <a:noFill/>
                </a:ln>
                <a:solidFill>
                  <a:prstClr val="white"/>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lang="it-IT" sz="12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5" name="Segnaposto piè di pagina 4">
            <a:extLst>
              <a:ext uri="{FF2B5EF4-FFF2-40B4-BE49-F238E27FC236}">
                <a16:creationId xmlns:a16="http://schemas.microsoft.com/office/drawing/2014/main" id="{0CC9049F-173E-C041-A55A-0B73721EFCCA}"/>
              </a:ext>
            </a:extLst>
          </p:cNvPr>
          <p:cNvSpPr>
            <a:spLocks noGrp="1"/>
          </p:cNvSpPr>
          <p:nvPr>
            <p:ph type="ftr" sz="quarter" idx="4294967295"/>
          </p:nvPr>
        </p:nvSpPr>
        <p:spPr>
          <a:xfrm>
            <a:off x="6545421" y="6216650"/>
            <a:ext cx="4086225" cy="252413"/>
          </a:xfrm>
        </p:spPr>
        <p:txBody>
          <a:bodyPr/>
          <a:lstStyle/>
          <a:p>
            <a:pPr algn="r"/>
            <a:r>
              <a:rPr lang="it-IT" sz="1200">
                <a:solidFill>
                  <a:schemeClr val="bg1"/>
                </a:solidFill>
              </a:rPr>
              <a:t>Elaborazioni su dati ISTAT</a:t>
            </a:r>
            <a:endParaRPr kumimoji="0" lang="it-IT" sz="12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 name="CasellaDiTesto 2">
            <a:extLst>
              <a:ext uri="{FF2B5EF4-FFF2-40B4-BE49-F238E27FC236}">
                <a16:creationId xmlns:a16="http://schemas.microsoft.com/office/drawing/2014/main" id="{A7FFE3C0-9D93-ECFA-BCE5-1ED378119E3A}"/>
              </a:ext>
            </a:extLst>
          </p:cNvPr>
          <p:cNvSpPr txBox="1"/>
          <p:nvPr/>
        </p:nvSpPr>
        <p:spPr>
          <a:xfrm>
            <a:off x="2460194" y="1362629"/>
            <a:ext cx="7003700" cy="707886"/>
          </a:xfrm>
          <a:prstGeom prst="rect">
            <a:avLst/>
          </a:prstGeom>
          <a:noFill/>
        </p:spPr>
        <p:txBody>
          <a:bodyPr wrap="square">
            <a:spAutoFit/>
          </a:bodyPr>
          <a:lstStyle/>
          <a:p>
            <a:pPr algn="ctr"/>
            <a:r>
              <a:rPr lang="it-IT" sz="2000" i="1" dirty="0"/>
              <a:t>Tasso di occupazione (15-64 anni) per genere </a:t>
            </a:r>
          </a:p>
          <a:p>
            <a:pPr algn="ctr"/>
            <a:r>
              <a:rPr lang="it-IT" sz="2000" i="1" dirty="0"/>
              <a:t>anni 2018-2022</a:t>
            </a:r>
          </a:p>
        </p:txBody>
      </p:sp>
      <p:pic>
        <p:nvPicPr>
          <p:cNvPr id="11" name="Immagine 10">
            <a:extLst>
              <a:ext uri="{FF2B5EF4-FFF2-40B4-BE49-F238E27FC236}">
                <a16:creationId xmlns:a16="http://schemas.microsoft.com/office/drawing/2014/main" id="{295285CF-BE45-D79C-F3CF-D9A2706A75CC}"/>
              </a:ext>
            </a:extLst>
          </p:cNvPr>
          <p:cNvPicPr>
            <a:picLocks noChangeAspect="1"/>
          </p:cNvPicPr>
          <p:nvPr/>
        </p:nvPicPr>
        <p:blipFill>
          <a:blip r:embed="rId3"/>
          <a:stretch>
            <a:fillRect/>
          </a:stretch>
        </p:blipFill>
        <p:spPr>
          <a:xfrm>
            <a:off x="1195754" y="2029984"/>
            <a:ext cx="9234435" cy="3697793"/>
          </a:xfrm>
          <a:prstGeom prst="rect">
            <a:avLst/>
          </a:prstGeom>
        </p:spPr>
      </p:pic>
    </p:spTree>
    <p:extLst>
      <p:ext uri="{BB962C8B-B14F-4D97-AF65-F5344CB8AC3E}">
        <p14:creationId xmlns:p14="http://schemas.microsoft.com/office/powerpoint/2010/main" val="2150126027"/>
      </p:ext>
    </p:extLst>
  </p:cSld>
  <p:clrMapOvr>
    <a:masterClrMapping/>
  </p:clrMapOvr>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Tema di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2_Tema di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1_Tema di Offic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6.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6031</TotalTime>
  <Words>3910</Words>
  <Application>Microsoft Office PowerPoint</Application>
  <PresentationFormat>Widescreen</PresentationFormat>
  <Paragraphs>267</Paragraphs>
  <Slides>39</Slides>
  <Notes>35</Notes>
  <HiddenSlides>0</HiddenSlides>
  <MMClips>0</MMClips>
  <ScaleCrop>false</ScaleCrop>
  <HeadingPairs>
    <vt:vector size="6" baseType="variant">
      <vt:variant>
        <vt:lpstr>Caratteri utilizzati</vt:lpstr>
      </vt:variant>
      <vt:variant>
        <vt:i4>6</vt:i4>
      </vt:variant>
      <vt:variant>
        <vt:lpstr>Tema</vt:lpstr>
      </vt:variant>
      <vt:variant>
        <vt:i4>4</vt:i4>
      </vt:variant>
      <vt:variant>
        <vt:lpstr>Titoli diapositive</vt:lpstr>
      </vt:variant>
      <vt:variant>
        <vt:i4>39</vt:i4>
      </vt:variant>
    </vt:vector>
  </HeadingPairs>
  <TitlesOfParts>
    <vt:vector size="49" baseType="lpstr">
      <vt:lpstr>Agency FB</vt:lpstr>
      <vt:lpstr>Arial</vt:lpstr>
      <vt:lpstr>Calibri</vt:lpstr>
      <vt:lpstr>Calibri Light</vt:lpstr>
      <vt:lpstr>Noto Sans Symbols</vt:lpstr>
      <vt:lpstr>Wingdings</vt:lpstr>
      <vt:lpstr>Tema di Office</vt:lpstr>
      <vt:lpstr>1_Tema di Office</vt:lpstr>
      <vt:lpstr>2_Tema di Office</vt:lpstr>
      <vt:lpstr>1_Tema di Office</vt:lpstr>
      <vt:lpstr>Presentazione standard di PowerPoint</vt:lpstr>
      <vt:lpstr>PARLEREMO DI:</vt:lpstr>
      <vt:lpstr>Presentazione standard di PowerPoint</vt:lpstr>
      <vt:lpstr>La quota di popolazione occupata per genere  nel confronto territoriale </vt:lpstr>
      <vt:lpstr>La quota di popolazione occupata per genere  nel confronto territoriale </vt:lpstr>
      <vt:lpstr>Presentazione standard di PowerPoint</vt:lpstr>
      <vt:lpstr>Occupati e tasso di occupazione per genere in provincia di Rimini</vt:lpstr>
      <vt:lpstr>Occupati e tasso di occupazione per genere in provincia di Rimini</vt:lpstr>
      <vt:lpstr>Occupati e tasso di occupazione per genere in provincia di Rimini</vt:lpstr>
      <vt:lpstr>Persone in cerca di occupazione e tasso di disoccupazione  per genere in provincia di Rimini</vt:lpstr>
      <vt:lpstr>Persone in cerca di occupazione e tasso di disoccupazione  per genere in provincia di Rimini</vt:lpstr>
      <vt:lpstr>Persone in cerca di occupazione e tasso di disoccupazione  per genere in provincia di Rimini</vt:lpstr>
      <vt:lpstr>Popolazione inattiva e occupati per posizione nella professione  per genere in provincia di Rimini</vt:lpstr>
      <vt:lpstr>Popolazione inattiva e occupati per posizione nella professione  per genere in provincia di Rimini</vt:lpstr>
      <vt:lpstr>Popolazione inattiva e occupati per posizione nella professione  per genere in provincia di Rimini</vt:lpstr>
      <vt:lpstr>Presentazione standard di PowerPoint</vt:lpstr>
      <vt:lpstr>Distribuzione percentuale degli occupati per regime di orario e  genere in Emilia-Romagna – periodo 2019-2021-2022</vt:lpstr>
      <vt:lpstr>Distribuzione percentuale degli occupati per regime di orario e  genere in Emilia-Romagna – periodo 2019-2021-2022</vt:lpstr>
      <vt:lpstr>Part-time e part-time involontario per genere in Emilia-Romagna quota percentuale sull’occupazione – periodo 2019-2022</vt:lpstr>
      <vt:lpstr>Part-time e part-time involontario per genere in Emilia-Romagna quota percentuale sull’occupazione – periodo 2019-2022</vt:lpstr>
      <vt:lpstr>Part-time e part-time involontario per genere in Emilia-Romagna quota percentuale sull’occupazione – periodo 2019-2022</vt:lpstr>
      <vt:lpstr>Part-time e part-time involontario per genere in Emilia-Romagna quota percentuale sull’occupazione – periodo 2019-2022</vt:lpstr>
      <vt:lpstr>Istruzione e lavoro - Anno 2022 | Tassi di occupazione e disoccupazione per titolo di studio</vt:lpstr>
      <vt:lpstr>Istruzione e lavoro - Anno 2022 | Tassi di occupazione e disoccupazione per titolo di studio</vt:lpstr>
      <vt:lpstr>Istruzione e lavoro Anno 2022 | Tassi per titolo di studio e genere</vt:lpstr>
      <vt:lpstr>Istruzione e lavoro Anno 2022 | Tassi per titolo di studio e genere</vt:lpstr>
      <vt:lpstr>Presentazione standard di PowerPoint</vt:lpstr>
      <vt:lpstr>A Rimini a settembre 2023 le attivazioni crescono del 6,6% rispetto ad agosto; 2.399 le posizioni dipendenti assicurate dai primi nove mesi</vt:lpstr>
      <vt:lpstr>La dinamica annuale delle attivazioni dei rapporti di lavoro dipendente  in un’ottica di genere in provincia di Rimini</vt:lpstr>
      <vt:lpstr>La dinamica annuale delle attivazioni dei rapporti di lavoro dipendente per attività economica (periodo 2019-2022) in un’ottica di genere</vt:lpstr>
      <vt:lpstr>Il «bilancio di genere» per attività economica (anni 2021-2022)</vt:lpstr>
      <vt:lpstr>La dinamica annuale delle posizioni dipendenti per genere  (numeri indici) in provincia di Rimini</vt:lpstr>
      <vt:lpstr>La dinamica annuale delle attivazioni dei rapporti di lavoro dipendente per contratto (periodo 2019-2022) in un’ottica di genere</vt:lpstr>
      <vt:lpstr>Il «bilancio di genere» per contratto (anni 2021-2022)</vt:lpstr>
      <vt:lpstr>Presentazione standard di PowerPoint</vt:lpstr>
      <vt:lpstr>A fine gennaio 2024 sono 14.033 gli utenti presi in carico dal programma GOL (garanzia di occupabilità dei lavoratori) effettuate dai CPI provinciali </vt:lpstr>
      <vt:lpstr>MOBILITÀ E SPOSTAMENTI - Possesso e utilizzo di un’automobile</vt:lpstr>
      <vt:lpstr>CONDIZIONE PERSONALE - Vincoli di natura personale o familiare  che limitano lo svolgimento di attività lavorative o di ricerca di lavoro</vt:lpstr>
      <vt:lpstr>Presentazione a cura dell’Osservatorio del mercato del lavoro Agenzia regionale per il lavoro, regione Emilia-Romagna</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Presentazione standard di PowerPoint</dc:title>
  <dc:creator>Pellinghelli Monica</dc:creator>
  <cp:lastModifiedBy>Diterlizzi Annamaria</cp:lastModifiedBy>
  <cp:revision>3</cp:revision>
  <cp:lastPrinted>2022-05-20T09:54:33Z</cp:lastPrinted>
  <dcterms:created xsi:type="dcterms:W3CDTF">2022-05-11T13:14:37Z</dcterms:created>
  <dcterms:modified xsi:type="dcterms:W3CDTF">2024-03-11T17:56:20Z</dcterms:modified>
</cp:coreProperties>
</file>