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5" r:id="rId1"/>
  </p:sldMasterIdLst>
  <p:notesMasterIdLst>
    <p:notesMasterId r:id="rId6"/>
  </p:notesMasterIdLst>
  <p:sldIdLst>
    <p:sldId id="292" r:id="rId2"/>
    <p:sldId id="279" r:id="rId3"/>
    <p:sldId id="281" r:id="rId4"/>
    <p:sldId id="294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FF"/>
    <a:srgbClr val="FF9900"/>
    <a:srgbClr val="CC3399"/>
    <a:srgbClr val="0099FF"/>
    <a:srgbClr val="FFCCFF"/>
    <a:srgbClr val="CC00CC"/>
    <a:srgbClr val="990099"/>
    <a:srgbClr val="CC0099"/>
    <a:srgbClr val="99CCFF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441" autoAdjust="0"/>
    <p:restoredTop sz="94660"/>
  </p:normalViewPr>
  <p:slideViewPr>
    <p:cSldViewPr snapToGrid="0">
      <p:cViewPr varScale="1">
        <p:scale>
          <a:sx n="80" d="100"/>
          <a:sy n="80" d="100"/>
        </p:scale>
        <p:origin x="542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C70BDA-0BFE-4B97-B8E3-3F714A844EBF}" type="datetimeFigureOut">
              <a:rPr lang="it-IT" smtClean="0"/>
              <a:t>15/10/2023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A00CAD-3CD7-4BE2-9738-1426545E11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7295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A00CAD-3CD7-4BE2-9738-1426545E1198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512606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A00CAD-3CD7-4BE2-9738-1426545E1198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0270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943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877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437417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0087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801015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8245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10/15/2023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1816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864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169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2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10/15/2023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268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204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312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429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10/15/2023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795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4161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404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  <p:sldLayoutId id="2147483700" r:id="rId15"/>
    <p:sldLayoutId id="214748370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F9C74E1D-9414-4758-A7B0-190B199EBA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511131"/>
            <a:ext cx="3741576" cy="35122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254000"/>
          </a:effectLst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2B1CC854-BABA-44A3-890F-BF0CB53F59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2473" y="154653"/>
            <a:ext cx="8943682" cy="1767304"/>
          </a:xfrm>
        </p:spPr>
        <p:txBody>
          <a:bodyPr/>
          <a:lstStyle/>
          <a:p>
            <a:pPr algn="ctr"/>
            <a:r>
              <a:rPr lang="it-IT" sz="3300" dirty="0" smtClean="0"/>
              <a:t/>
            </a:r>
            <a:br>
              <a:rPr lang="it-IT" sz="3300" dirty="0" smtClean="0"/>
            </a:br>
            <a:r>
              <a:rPr lang="it-IT" sz="2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Parità di genere: un diritto necessario </a:t>
            </a:r>
            <a:br>
              <a:rPr lang="it-IT" sz="2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2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una società sostenibile</a:t>
            </a:r>
            <a:endParaRPr lang="it-IT" sz="29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83EF824-7772-413C-B66C-24A0ECBA6B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29590" y="5341880"/>
            <a:ext cx="6988795" cy="1516120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r>
              <a:rPr lang="it-IT" sz="1400" i="1" dirty="0" smtClean="0"/>
              <a:t>                                                  </a:t>
            </a:r>
            <a:r>
              <a:rPr lang="it-IT" sz="1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Cinzia Frascheri</a:t>
            </a:r>
            <a:r>
              <a:rPr lang="it-IT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l">
              <a:spcBef>
                <a:spcPts val="0"/>
              </a:spcBef>
            </a:pPr>
            <a:r>
              <a:rPr lang="it-IT" sz="13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13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Giuslavorista </a:t>
            </a:r>
          </a:p>
          <a:p>
            <a:pPr algn="l">
              <a:spcBef>
                <a:spcPts val="0"/>
              </a:spcBef>
            </a:pPr>
            <a:r>
              <a:rPr lang="it-IT" sz="13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13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Responsabile nazionale CISL </a:t>
            </a:r>
          </a:p>
          <a:p>
            <a:pPr algn="l">
              <a:spcBef>
                <a:spcPts val="0"/>
              </a:spcBef>
            </a:pPr>
            <a:r>
              <a:rPr lang="it-IT" sz="13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13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Salute e Sicurezza sul Lavoro</a:t>
            </a:r>
          </a:p>
          <a:p>
            <a:pPr algn="l">
              <a:spcBef>
                <a:spcPts val="0"/>
              </a:spcBef>
            </a:pPr>
            <a:r>
              <a:rPr lang="it-IT" sz="1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r>
              <a:rPr lang="it-IT" sz="1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endParaRPr lang="it-IT" sz="1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it-IT" sz="1050" dirty="0"/>
          </a:p>
        </p:txBody>
      </p:sp>
      <p:sp>
        <p:nvSpPr>
          <p:cNvPr id="5" name="Sottotitolo 2">
            <a:extLst>
              <a:ext uri="{FF2B5EF4-FFF2-40B4-BE49-F238E27FC236}">
                <a16:creationId xmlns:a16="http://schemas.microsoft.com/office/drawing/2014/main" id="{183EF824-7772-413C-B66C-24A0ECBA6BF7}"/>
              </a:ext>
            </a:extLst>
          </p:cNvPr>
          <p:cNvSpPr txBox="1">
            <a:spLocks/>
          </p:cNvSpPr>
          <p:nvPr/>
        </p:nvSpPr>
        <p:spPr>
          <a:xfrm>
            <a:off x="2139025" y="11561"/>
            <a:ext cx="6988795" cy="15161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it-IT" sz="1400" i="1" dirty="0" smtClean="0"/>
          </a:p>
          <a:p>
            <a:pPr algn="ctr"/>
            <a:r>
              <a:rPr lang="it-IT" sz="1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Rimini, 13 ottobre 2023</a:t>
            </a:r>
            <a:endParaRPr lang="it-IT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it-IT" sz="2000" dirty="0" smtClean="0"/>
          </a:p>
        </p:txBody>
      </p:sp>
      <p:sp>
        <p:nvSpPr>
          <p:cNvPr id="4" name="CasellaDiTesto 3"/>
          <p:cNvSpPr txBox="1"/>
          <p:nvPr/>
        </p:nvSpPr>
        <p:spPr>
          <a:xfrm flipH="1">
            <a:off x="2702710" y="1903479"/>
            <a:ext cx="533638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i="1" dirty="0" smtClean="0">
                <a:solidFill>
                  <a:schemeClr val="accent1"/>
                </a:solidFill>
                <a:latin typeface="Bookman Old Style" panose="02050604050505020204" pitchFamily="18" charset="0"/>
                <a:ea typeface="+mj-ea"/>
                <a:cs typeface="+mj-cs"/>
              </a:rPr>
              <a:t>Strumenti e opportunit</a:t>
            </a:r>
            <a:r>
              <a:rPr lang="it-IT" sz="2400" b="1" i="1" dirty="0">
                <a:solidFill>
                  <a:schemeClr val="accent1"/>
                </a:solidFill>
                <a:latin typeface="Bookman Old Style" panose="02050604050505020204" pitchFamily="18" charset="0"/>
                <a:ea typeface="+mj-ea"/>
                <a:cs typeface="+mj-cs"/>
              </a:rPr>
              <a:t>à</a:t>
            </a:r>
            <a:endParaRPr lang="it-IT" sz="2400" b="1" i="1" dirty="0" smtClean="0">
              <a:solidFill>
                <a:schemeClr val="accent1"/>
              </a:solidFill>
              <a:latin typeface="Bookman Old Style" panose="02050604050505020204" pitchFamily="18" charset="0"/>
              <a:ea typeface="+mj-ea"/>
              <a:cs typeface="+mj-cs"/>
            </a:endParaRPr>
          </a:p>
          <a:p>
            <a:endParaRPr lang="it-IT" sz="3200" b="1" i="1" u="sng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1504873" y="2775977"/>
            <a:ext cx="85715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t-IT" sz="24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Digitalizzazione e algoritmi nel lavoro: i diritti di tutela </a:t>
            </a:r>
            <a:endParaRPr lang="it-IT" sz="2400" b="1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96627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tangolo 18"/>
          <p:cNvSpPr/>
          <p:nvPr/>
        </p:nvSpPr>
        <p:spPr>
          <a:xfrm>
            <a:off x="8896886" y="-4171"/>
            <a:ext cx="256543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7" name="Text Box 5"/>
          <p:cNvSpPr txBox="1">
            <a:spLocks noChangeArrowheads="1"/>
          </p:cNvSpPr>
          <p:nvPr/>
        </p:nvSpPr>
        <p:spPr bwMode="auto">
          <a:xfrm>
            <a:off x="4688177" y="6592219"/>
            <a:ext cx="2023311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1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Cinzia </a:t>
            </a:r>
            <a:r>
              <a:rPr lang="it-IT" altLang="it-IT" sz="11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Frascheri</a:t>
            </a:r>
            <a:r>
              <a:rPr lang="it-IT" altLang="it-IT" sz="11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- Giuslavorista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2B1CC854-BABA-44A3-890F-BF0CB53F592D}"/>
              </a:ext>
            </a:extLst>
          </p:cNvPr>
          <p:cNvSpPr txBox="1">
            <a:spLocks/>
          </p:cNvSpPr>
          <p:nvPr/>
        </p:nvSpPr>
        <p:spPr>
          <a:xfrm>
            <a:off x="186084" y="16173"/>
            <a:ext cx="11124432" cy="7686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it-IT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Le innovazioni tecnologiche e digitali, </a:t>
            </a:r>
          </a:p>
          <a:p>
            <a:pPr algn="ctr"/>
            <a:r>
              <a:rPr lang="it-IT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di cui l’Intelligenza Artificiale</a:t>
            </a:r>
          </a:p>
          <a:p>
            <a:pPr algn="ctr"/>
            <a:r>
              <a:rPr lang="it-IT" sz="26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…..alleate o nemiche della persona…..   </a:t>
            </a:r>
            <a:endParaRPr lang="it-IT" sz="2600" b="1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24" name="Pergamena 1 23"/>
          <p:cNvSpPr/>
          <p:nvPr/>
        </p:nvSpPr>
        <p:spPr>
          <a:xfrm>
            <a:off x="2257096" y="1352931"/>
            <a:ext cx="1994073" cy="1748506"/>
          </a:xfrm>
          <a:prstGeom prst="verticalScroll">
            <a:avLst/>
          </a:prstGeom>
          <a:solidFill>
            <a:srgbClr val="FF9900"/>
          </a:solidFill>
          <a:ln w="19050">
            <a:solidFill>
              <a:schemeClr val="accent3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i="1" dirty="0" smtClean="0">
                <a:latin typeface="Bookman Old Style" panose="02050604050505020204" pitchFamily="18" charset="0"/>
              </a:rPr>
              <a:t>Caso Amazon </a:t>
            </a:r>
            <a:endParaRPr lang="it-IT" sz="1400" b="1" i="1" dirty="0">
              <a:latin typeface="Bookman Old Style" panose="02050604050505020204" pitchFamily="18" charset="0"/>
            </a:endParaRPr>
          </a:p>
          <a:p>
            <a:pPr algn="ctr"/>
            <a:endParaRPr lang="it-IT" sz="1400" b="1" i="1" dirty="0" smtClean="0">
              <a:latin typeface="Bookman Old Style" panose="02050604050505020204" pitchFamily="18" charset="0"/>
            </a:endParaRPr>
          </a:p>
          <a:p>
            <a:pPr algn="ctr"/>
            <a:r>
              <a:rPr lang="it-IT" sz="1400" b="1" i="1" dirty="0">
                <a:latin typeface="Bookman Old Style" panose="02050604050505020204" pitchFamily="18" charset="0"/>
              </a:rPr>
              <a:t>S</a:t>
            </a:r>
            <a:r>
              <a:rPr lang="it-IT" sz="1400" b="1" i="1" dirty="0" smtClean="0">
                <a:latin typeface="Bookman Old Style" panose="02050604050505020204" pitchFamily="18" charset="0"/>
              </a:rPr>
              <a:t>istema di </a:t>
            </a:r>
            <a:r>
              <a:rPr lang="it-IT" sz="1400" b="1" i="1" dirty="0" err="1" smtClean="0">
                <a:latin typeface="Bookman Old Style" panose="02050604050505020204" pitchFamily="18" charset="0"/>
              </a:rPr>
              <a:t>recruiting</a:t>
            </a:r>
            <a:endParaRPr lang="it-IT" sz="1400" b="1" i="1" dirty="0" smtClean="0">
              <a:latin typeface="Bookman Old Style" panose="02050604050505020204" pitchFamily="18" charset="0"/>
            </a:endParaRPr>
          </a:p>
          <a:p>
            <a:pPr algn="ctr"/>
            <a:r>
              <a:rPr lang="it-IT" sz="1400" b="1" i="1" dirty="0" smtClean="0">
                <a:latin typeface="Bookman Old Style" panose="02050604050505020204" pitchFamily="18" charset="0"/>
              </a:rPr>
              <a:t>discriminante</a:t>
            </a:r>
            <a:endParaRPr lang="it-IT" sz="1400" b="1" i="1" dirty="0">
              <a:latin typeface="Bookman Old Style" panose="02050604050505020204" pitchFamily="18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2831642" y="3240163"/>
            <a:ext cx="1752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Luddismo 4.0</a:t>
            </a:r>
            <a:endParaRPr lang="it-IT" b="1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CasellaDiTesto 28"/>
          <p:cNvSpPr txBox="1"/>
          <p:nvPr/>
        </p:nvSpPr>
        <p:spPr>
          <a:xfrm>
            <a:off x="5979062" y="3129556"/>
            <a:ext cx="45651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Affidamento totale</a:t>
            </a:r>
          </a:p>
        </p:txBody>
      </p:sp>
      <p:sp>
        <p:nvSpPr>
          <p:cNvPr id="7" name="Freccia bidirezionale orizzontale 6"/>
          <p:cNvSpPr/>
          <p:nvPr/>
        </p:nvSpPr>
        <p:spPr>
          <a:xfrm>
            <a:off x="4251169" y="1824815"/>
            <a:ext cx="2019300" cy="657165"/>
          </a:xfrm>
          <a:prstGeom prst="left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1" name="Freccia bidirezionale orizzontale 30"/>
          <p:cNvSpPr/>
          <p:nvPr/>
        </p:nvSpPr>
        <p:spPr>
          <a:xfrm>
            <a:off x="4983999" y="3274629"/>
            <a:ext cx="675896" cy="292973"/>
          </a:xfrm>
          <a:prstGeom prst="leftRightArrow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6284566" y="3378423"/>
            <a:ext cx="16562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1400" b="1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(in-consapevole)</a:t>
            </a:r>
            <a:endParaRPr lang="it-IT" sz="1400" dirty="0"/>
          </a:p>
        </p:txBody>
      </p:sp>
      <p:grpSp>
        <p:nvGrpSpPr>
          <p:cNvPr id="11" name="Gruppo 10"/>
          <p:cNvGrpSpPr/>
          <p:nvPr/>
        </p:nvGrpSpPr>
        <p:grpSpPr>
          <a:xfrm>
            <a:off x="6418545" y="1820053"/>
            <a:ext cx="958808" cy="644189"/>
            <a:chOff x="9115425" y="1704974"/>
            <a:chExt cx="980449" cy="644189"/>
          </a:xfrm>
        </p:grpSpPr>
        <p:sp>
          <p:nvSpPr>
            <p:cNvPr id="9" name="Ovale 8"/>
            <p:cNvSpPr/>
            <p:nvPr/>
          </p:nvSpPr>
          <p:spPr>
            <a:xfrm>
              <a:off x="9115425" y="1704974"/>
              <a:ext cx="980449" cy="581025"/>
            </a:xfrm>
            <a:prstGeom prst="ellipse">
              <a:avLst/>
            </a:prstGeom>
            <a:solidFill>
              <a:srgbClr val="0099FF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10" name="Rettangolo 9"/>
            <p:cNvSpPr/>
            <p:nvPr/>
          </p:nvSpPr>
          <p:spPr>
            <a:xfrm>
              <a:off x="9260041" y="1825943"/>
              <a:ext cx="691215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it-IT" sz="1400" b="1" dirty="0" err="1" smtClean="0">
                  <a:solidFill>
                    <a:schemeClr val="bg1"/>
                  </a:solidFill>
                  <a:latin typeface="Bookman Old Style" panose="02050604050505020204" pitchFamily="18" charset="0"/>
                </a:rPr>
                <a:t>Alexa</a:t>
              </a:r>
              <a:endParaRPr lang="it-IT" sz="1400" b="1" dirty="0" smtClean="0">
                <a:solidFill>
                  <a:schemeClr val="bg1"/>
                </a:solidFill>
                <a:latin typeface="Bookman Old Style" panose="02050604050505020204" pitchFamily="18" charset="0"/>
              </a:endParaRPr>
            </a:p>
            <a:p>
              <a:pPr algn="ctr"/>
              <a:endParaRPr lang="it-IT" sz="1400" b="1" dirty="0">
                <a:solidFill>
                  <a:schemeClr val="bg1"/>
                </a:solidFill>
                <a:latin typeface="Bookman Old Style" panose="02050604050505020204" pitchFamily="18" charset="0"/>
              </a:endParaRPr>
            </a:p>
          </p:txBody>
        </p:sp>
      </p:grpSp>
      <p:grpSp>
        <p:nvGrpSpPr>
          <p:cNvPr id="45" name="Gruppo 44"/>
          <p:cNvGrpSpPr/>
          <p:nvPr/>
        </p:nvGrpSpPr>
        <p:grpSpPr>
          <a:xfrm>
            <a:off x="7311786" y="1776474"/>
            <a:ext cx="1015021" cy="1075076"/>
            <a:chOff x="9098139" y="1704974"/>
            <a:chExt cx="1015021" cy="1075076"/>
          </a:xfrm>
        </p:grpSpPr>
        <p:sp>
          <p:nvSpPr>
            <p:cNvPr id="58" name="Ovale 57"/>
            <p:cNvSpPr/>
            <p:nvPr/>
          </p:nvSpPr>
          <p:spPr>
            <a:xfrm>
              <a:off x="9115425" y="1704974"/>
              <a:ext cx="980449" cy="669625"/>
            </a:xfrm>
            <a:prstGeom prst="ellipse">
              <a:avLst/>
            </a:prstGeom>
            <a:solidFill>
              <a:srgbClr val="0099FF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59" name="Rettangolo 58"/>
            <p:cNvSpPr/>
            <p:nvPr/>
          </p:nvSpPr>
          <p:spPr>
            <a:xfrm>
              <a:off x="9098139" y="1825943"/>
              <a:ext cx="1015021" cy="95410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it-IT" sz="1400" b="1" dirty="0" smtClean="0">
                  <a:solidFill>
                    <a:schemeClr val="bg1"/>
                  </a:solidFill>
                  <a:latin typeface="Bookman Old Style" panose="02050604050505020204" pitchFamily="18" charset="0"/>
                </a:rPr>
                <a:t>Cellulare</a:t>
              </a:r>
            </a:p>
            <a:p>
              <a:pPr algn="ctr"/>
              <a:r>
                <a:rPr lang="it-IT" sz="1400" b="1" dirty="0" smtClean="0">
                  <a:solidFill>
                    <a:schemeClr val="bg1"/>
                  </a:solidFill>
                  <a:latin typeface="Bookman Old Style" panose="02050604050505020204" pitchFamily="18" charset="0"/>
                </a:rPr>
                <a:t> </a:t>
              </a:r>
              <a:r>
                <a:rPr lang="it-IT" sz="1400" b="1" dirty="0" err="1" smtClean="0">
                  <a:solidFill>
                    <a:schemeClr val="bg1"/>
                  </a:solidFill>
                  <a:latin typeface="Bookman Old Style" panose="02050604050505020204" pitchFamily="18" charset="0"/>
                </a:rPr>
                <a:t>App</a:t>
              </a:r>
              <a:endParaRPr lang="it-IT" sz="1400" b="1" dirty="0" smtClean="0">
                <a:solidFill>
                  <a:schemeClr val="bg1"/>
                </a:solidFill>
                <a:latin typeface="Bookman Old Style" panose="02050604050505020204" pitchFamily="18" charset="0"/>
              </a:endParaRPr>
            </a:p>
            <a:p>
              <a:pPr algn="ctr"/>
              <a:endParaRPr lang="it-IT" sz="1400" b="1" dirty="0" smtClean="0">
                <a:solidFill>
                  <a:schemeClr val="bg1"/>
                </a:solidFill>
                <a:latin typeface="Bookman Old Style" panose="02050604050505020204" pitchFamily="18" charset="0"/>
              </a:endParaRPr>
            </a:p>
            <a:p>
              <a:pPr algn="ctr"/>
              <a:endParaRPr lang="it-IT" sz="1400" b="1" dirty="0">
                <a:solidFill>
                  <a:schemeClr val="bg1"/>
                </a:solidFill>
                <a:latin typeface="Bookman Old Style" panose="02050604050505020204" pitchFamily="18" charset="0"/>
              </a:endParaRPr>
            </a:p>
          </p:txBody>
        </p:sp>
      </p:grpSp>
      <p:grpSp>
        <p:nvGrpSpPr>
          <p:cNvPr id="36" name="Gruppo 35"/>
          <p:cNvGrpSpPr/>
          <p:nvPr/>
        </p:nvGrpSpPr>
        <p:grpSpPr>
          <a:xfrm>
            <a:off x="6821561" y="1349425"/>
            <a:ext cx="980449" cy="581025"/>
            <a:chOff x="9115425" y="1704974"/>
            <a:chExt cx="980449" cy="581025"/>
          </a:xfrm>
        </p:grpSpPr>
        <p:sp>
          <p:nvSpPr>
            <p:cNvPr id="38" name="Ovale 37"/>
            <p:cNvSpPr/>
            <p:nvPr/>
          </p:nvSpPr>
          <p:spPr>
            <a:xfrm>
              <a:off x="9115425" y="1704974"/>
              <a:ext cx="980449" cy="581025"/>
            </a:xfrm>
            <a:prstGeom prst="ellipse">
              <a:avLst/>
            </a:prstGeom>
            <a:solidFill>
              <a:srgbClr val="0099FF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39" name="Rettangolo 38"/>
            <p:cNvSpPr/>
            <p:nvPr/>
          </p:nvSpPr>
          <p:spPr>
            <a:xfrm>
              <a:off x="9202334" y="1825943"/>
              <a:ext cx="806631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it-IT" sz="1400" b="1" dirty="0" err="1" smtClean="0">
                  <a:solidFill>
                    <a:schemeClr val="bg1"/>
                  </a:solidFill>
                  <a:latin typeface="Bookman Old Style" panose="02050604050505020204" pitchFamily="18" charset="0"/>
                </a:rPr>
                <a:t>Netflix</a:t>
              </a:r>
              <a:endParaRPr lang="it-IT" sz="1400" b="1" dirty="0">
                <a:solidFill>
                  <a:schemeClr val="bg1"/>
                </a:solidFill>
                <a:latin typeface="Bookman Old Style" panose="02050604050505020204" pitchFamily="18" charset="0"/>
              </a:endParaRPr>
            </a:p>
          </p:txBody>
        </p:sp>
      </p:grpSp>
      <p:grpSp>
        <p:nvGrpSpPr>
          <p:cNvPr id="60" name="Gruppo 59"/>
          <p:cNvGrpSpPr/>
          <p:nvPr/>
        </p:nvGrpSpPr>
        <p:grpSpPr>
          <a:xfrm>
            <a:off x="6840710" y="2227184"/>
            <a:ext cx="980449" cy="581025"/>
            <a:chOff x="9115425" y="1704974"/>
            <a:chExt cx="980449" cy="581025"/>
          </a:xfrm>
        </p:grpSpPr>
        <p:sp>
          <p:nvSpPr>
            <p:cNvPr id="61" name="Ovale 60"/>
            <p:cNvSpPr/>
            <p:nvPr/>
          </p:nvSpPr>
          <p:spPr>
            <a:xfrm>
              <a:off x="9115425" y="1704974"/>
              <a:ext cx="980449" cy="581025"/>
            </a:xfrm>
            <a:prstGeom prst="ellipse">
              <a:avLst/>
            </a:prstGeom>
            <a:solidFill>
              <a:srgbClr val="CC3399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62" name="Rettangolo 61"/>
            <p:cNvSpPr/>
            <p:nvPr/>
          </p:nvSpPr>
          <p:spPr>
            <a:xfrm>
              <a:off x="9139815" y="1825943"/>
              <a:ext cx="931665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it-IT" sz="1400" b="1" dirty="0" smtClean="0">
                  <a:solidFill>
                    <a:schemeClr val="bg1"/>
                  </a:solidFill>
                  <a:latin typeface="Bookman Old Style" panose="02050604050505020204" pitchFamily="18" charset="0"/>
                </a:rPr>
                <a:t>Amazon</a:t>
              </a:r>
              <a:endParaRPr lang="it-IT" sz="1400" b="1" dirty="0">
                <a:solidFill>
                  <a:schemeClr val="bg1"/>
                </a:solidFill>
                <a:latin typeface="Bookman Old Style" panose="02050604050505020204" pitchFamily="18" charset="0"/>
              </a:endParaRPr>
            </a:p>
          </p:txBody>
        </p:sp>
      </p:grpSp>
      <p:sp>
        <p:nvSpPr>
          <p:cNvPr id="63" name="CasellaDiTesto 62"/>
          <p:cNvSpPr txBox="1"/>
          <p:nvPr/>
        </p:nvSpPr>
        <p:spPr>
          <a:xfrm flipH="1">
            <a:off x="2761862" y="3758327"/>
            <a:ext cx="60839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  <a:ea typeface="+mj-ea"/>
                <a:cs typeface="+mj-cs"/>
              </a:rPr>
              <a:t>Gestire il cambiamento… </a:t>
            </a:r>
          </a:p>
        </p:txBody>
      </p:sp>
      <p:sp>
        <p:nvSpPr>
          <p:cNvPr id="64" name="Text Box 5"/>
          <p:cNvSpPr txBox="1">
            <a:spLocks noChangeArrowheads="1"/>
          </p:cNvSpPr>
          <p:nvPr/>
        </p:nvSpPr>
        <p:spPr bwMode="auto">
          <a:xfrm>
            <a:off x="2934421" y="4340025"/>
            <a:ext cx="57719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Strategia europea 2023-2025 – Salute e sicurezza sul lavoro nell’era digitale </a:t>
            </a:r>
            <a:endParaRPr lang="it-IT" altLang="it-IT" sz="1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CasellaDiTesto 64"/>
          <p:cNvSpPr txBox="1"/>
          <p:nvPr/>
        </p:nvSpPr>
        <p:spPr>
          <a:xfrm>
            <a:off x="1595832" y="4686945"/>
            <a:ext cx="8399932" cy="30777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1400" b="1" u="sng" dirty="0" smtClean="0">
                <a:latin typeface="Bookman Old Style" panose="02050604050505020204" pitchFamily="18" charset="0"/>
              </a:rPr>
              <a:t>Analizzare</a:t>
            </a:r>
            <a:r>
              <a:rPr lang="it-IT" sz="1400" b="1" dirty="0" smtClean="0">
                <a:latin typeface="Bookman Old Style" panose="02050604050505020204" pitchFamily="18" charset="0"/>
              </a:rPr>
              <a:t> le opportunità, </a:t>
            </a:r>
            <a:r>
              <a:rPr lang="it-IT" sz="1400" b="1" u="sng" dirty="0" smtClean="0">
                <a:latin typeface="Bookman Old Style" panose="02050604050505020204" pitchFamily="18" charset="0"/>
              </a:rPr>
              <a:t>cogliere</a:t>
            </a:r>
            <a:r>
              <a:rPr lang="it-IT" sz="1400" b="1" dirty="0" smtClean="0">
                <a:latin typeface="Bookman Old Style" panose="02050604050505020204" pitchFamily="18" charset="0"/>
              </a:rPr>
              <a:t> le </a:t>
            </a:r>
            <a:r>
              <a:rPr lang="it-IT" sz="1400" b="1" dirty="0" smtClean="0">
                <a:latin typeface="Bookman Old Style" panose="02050604050505020204" pitchFamily="18" charset="0"/>
              </a:rPr>
              <a:t>positività….</a:t>
            </a:r>
            <a:r>
              <a:rPr lang="it-IT" sz="1400" b="1" u="sng" dirty="0" smtClean="0">
                <a:latin typeface="Bookman Old Style" panose="02050604050505020204" pitchFamily="18" charset="0"/>
              </a:rPr>
              <a:t>promuovere</a:t>
            </a:r>
            <a:r>
              <a:rPr lang="it-IT" sz="1400" b="1" dirty="0" smtClean="0">
                <a:latin typeface="Bookman Old Style" panose="02050604050505020204" pitchFamily="18" charset="0"/>
              </a:rPr>
              <a:t> </a:t>
            </a:r>
            <a:r>
              <a:rPr lang="it-IT" sz="1400" b="1" dirty="0" smtClean="0">
                <a:latin typeface="Bookman Old Style" panose="02050604050505020204" pitchFamily="18" charset="0"/>
              </a:rPr>
              <a:t>il miglioramento </a:t>
            </a:r>
            <a:r>
              <a:rPr lang="it-IT" sz="1400" b="1" dirty="0" smtClean="0">
                <a:latin typeface="Bookman Old Style" panose="02050604050505020204" pitchFamily="18" charset="0"/>
              </a:rPr>
              <a:t>continuo </a:t>
            </a:r>
            <a:endParaRPr lang="it-IT" sz="1400" dirty="0">
              <a:latin typeface="Bookman Old Style" panose="02050604050505020204" pitchFamily="18" charset="0"/>
            </a:endParaRPr>
          </a:p>
        </p:txBody>
      </p:sp>
      <p:sp>
        <p:nvSpPr>
          <p:cNvPr id="66" name="CasellaDiTesto 65"/>
          <p:cNvSpPr txBox="1"/>
          <p:nvPr/>
        </p:nvSpPr>
        <p:spPr>
          <a:xfrm>
            <a:off x="1751417" y="5109129"/>
            <a:ext cx="8088762" cy="307777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1400" b="1" u="sng" dirty="0">
                <a:latin typeface="Bookman Old Style" panose="02050604050505020204" pitchFamily="18" charset="0"/>
              </a:rPr>
              <a:t>Valutare</a:t>
            </a:r>
            <a:r>
              <a:rPr lang="it-IT" sz="1400" b="1" dirty="0">
                <a:latin typeface="Bookman Old Style" panose="02050604050505020204" pitchFamily="18" charset="0"/>
              </a:rPr>
              <a:t> i pericoli, </a:t>
            </a:r>
            <a:r>
              <a:rPr lang="it-IT" sz="1400" b="1" u="sng" dirty="0">
                <a:latin typeface="Bookman Old Style" panose="02050604050505020204" pitchFamily="18" charset="0"/>
              </a:rPr>
              <a:t>affrontare </a:t>
            </a:r>
            <a:r>
              <a:rPr lang="it-IT" sz="1400" b="1" dirty="0">
                <a:latin typeface="Bookman Old Style" panose="02050604050505020204" pitchFamily="18" charset="0"/>
              </a:rPr>
              <a:t>gli ostacoli, </a:t>
            </a:r>
            <a:r>
              <a:rPr lang="it-IT" sz="1400" b="1" u="sng" dirty="0">
                <a:latin typeface="Bookman Old Style" panose="02050604050505020204" pitchFamily="18" charset="0"/>
              </a:rPr>
              <a:t>rimuovere</a:t>
            </a:r>
            <a:r>
              <a:rPr lang="it-IT" sz="1400" b="1" dirty="0">
                <a:latin typeface="Bookman Old Style" panose="02050604050505020204" pitchFamily="18" charset="0"/>
              </a:rPr>
              <a:t> le barriere, </a:t>
            </a:r>
            <a:r>
              <a:rPr lang="it-IT" sz="1400" b="1" u="sng" dirty="0">
                <a:latin typeface="Bookman Old Style" panose="02050604050505020204" pitchFamily="18" charset="0"/>
              </a:rPr>
              <a:t>misurare</a:t>
            </a:r>
            <a:r>
              <a:rPr lang="it-IT" sz="1400" b="1" dirty="0">
                <a:latin typeface="Bookman Old Style" panose="02050604050505020204" pitchFamily="18" charset="0"/>
              </a:rPr>
              <a:t> gli impatti</a:t>
            </a:r>
          </a:p>
        </p:txBody>
      </p:sp>
      <p:sp>
        <p:nvSpPr>
          <p:cNvPr id="12" name="Gallone 11"/>
          <p:cNvSpPr/>
          <p:nvPr/>
        </p:nvSpPr>
        <p:spPr>
          <a:xfrm>
            <a:off x="3289885" y="5602995"/>
            <a:ext cx="2056774" cy="819150"/>
          </a:xfrm>
          <a:prstGeom prst="chevron">
            <a:avLst/>
          </a:prstGeom>
          <a:ln w="57150">
            <a:solidFill>
              <a:schemeClr val="accent4">
                <a:lumMod val="75000"/>
              </a:schemeClr>
            </a:solidFill>
            <a:prstDash val="sysDash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Industria </a:t>
            </a: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Gallone 13"/>
          <p:cNvSpPr/>
          <p:nvPr/>
        </p:nvSpPr>
        <p:spPr>
          <a:xfrm>
            <a:off x="5575259" y="5607111"/>
            <a:ext cx="1953201" cy="794383"/>
          </a:xfrm>
          <a:prstGeom prst="chevron">
            <a:avLst/>
          </a:prstGeom>
          <a:ln w="57150">
            <a:solidFill>
              <a:srgbClr val="33CCFF"/>
            </a:solidFill>
            <a:prstDash val="sysDash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</a:p>
          <a:p>
            <a:pPr algn="ctr"/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Industria 5.0….6.0</a:t>
            </a:r>
          </a:p>
          <a:p>
            <a:pPr algn="ctr"/>
            <a:endParaRPr lang="it-IT" b="1" dirty="0">
              <a:latin typeface="Bookman Old Style" panose="02050604050505020204" pitchFamily="18" charset="0"/>
            </a:endParaRPr>
          </a:p>
        </p:txBody>
      </p:sp>
      <p:sp>
        <p:nvSpPr>
          <p:cNvPr id="30" name="Rettangolo arrotondato 29"/>
          <p:cNvSpPr/>
          <p:nvPr/>
        </p:nvSpPr>
        <p:spPr>
          <a:xfrm>
            <a:off x="9513556" y="899220"/>
            <a:ext cx="2402066" cy="3579886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1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it-IT" sz="13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 </a:t>
            </a:r>
            <a:r>
              <a:rPr lang="it-IT" sz="1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93% degli italiani afferma di aver sentito parlare di intelligenza </a:t>
            </a:r>
            <a:r>
              <a:rPr lang="it-IT" sz="13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artificiale</a:t>
            </a:r>
          </a:p>
          <a:p>
            <a:r>
              <a:rPr lang="it-IT" sz="13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…………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13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</a:t>
            </a:r>
            <a:r>
              <a:rPr lang="it-IT" sz="1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55% degli italiani dichiara di riconoscere </a:t>
            </a:r>
            <a:r>
              <a:rPr lang="it-IT" sz="13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 favore l’IA </a:t>
            </a:r>
            <a:r>
              <a:rPr lang="it-IT" sz="1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essere molto presente nella propria </a:t>
            </a:r>
            <a:r>
              <a:rPr lang="it-IT" sz="13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giornata</a:t>
            </a:r>
          </a:p>
          <a:p>
            <a:r>
              <a:rPr lang="it-IT" sz="13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………… </a:t>
            </a:r>
            <a:endParaRPr lang="it-IT" sz="13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13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</a:t>
            </a:r>
            <a:r>
              <a:rPr lang="it-IT" sz="1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it-IT" sz="13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it-IT" sz="1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 degli italiani sostiene in modo generalizzato di </a:t>
            </a:r>
            <a:r>
              <a:rPr lang="it-IT" sz="13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non volerla </a:t>
            </a:r>
            <a:r>
              <a:rPr lang="it-IT" sz="13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alcun modo utilizzare </a:t>
            </a:r>
            <a:r>
              <a:rPr lang="it-IT" sz="1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nel proprio </a:t>
            </a:r>
            <a:r>
              <a:rPr lang="it-IT" sz="13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lavoro</a:t>
            </a:r>
            <a:endParaRPr lang="it-IT" sz="1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80700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5" grpId="0"/>
      <p:bldP spid="24" grpId="0" animBg="1"/>
      <p:bldP spid="6" grpId="0"/>
      <p:bldP spid="29" grpId="0"/>
      <p:bldP spid="7" grpId="0" animBg="1"/>
      <p:bldP spid="31" grpId="0" animBg="1"/>
      <p:bldP spid="8" grpId="0"/>
      <p:bldP spid="63" grpId="0"/>
      <p:bldP spid="64" grpId="0"/>
      <p:bldP spid="65" grpId="0" animBg="1"/>
      <p:bldP spid="66" grpId="0" animBg="1"/>
      <p:bldP spid="12" grpId="0" animBg="1"/>
      <p:bldP spid="14" grpId="0" animBg="1"/>
      <p:bldP spid="3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Connettore 2 24"/>
          <p:cNvCxnSpPr/>
          <p:nvPr/>
        </p:nvCxnSpPr>
        <p:spPr>
          <a:xfrm flipH="1">
            <a:off x="8200101" y="1119072"/>
            <a:ext cx="659839" cy="2535694"/>
          </a:xfrm>
          <a:prstGeom prst="straightConnector1">
            <a:avLst/>
          </a:prstGeom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67" name="Ovale 66"/>
          <p:cNvSpPr/>
          <p:nvPr/>
        </p:nvSpPr>
        <p:spPr>
          <a:xfrm>
            <a:off x="6310182" y="3709500"/>
            <a:ext cx="1046102" cy="5749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VdRDVR</a:t>
            </a:r>
            <a:endParaRPr lang="it-IT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68" name="Ovale 67"/>
          <p:cNvSpPr/>
          <p:nvPr/>
        </p:nvSpPr>
        <p:spPr>
          <a:xfrm>
            <a:off x="7403632" y="3696558"/>
            <a:ext cx="1408960" cy="5749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DUVRI</a:t>
            </a:r>
            <a:endParaRPr lang="it-IT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61" name="CasellaDiTesto 60"/>
          <p:cNvSpPr txBox="1"/>
          <p:nvPr/>
        </p:nvSpPr>
        <p:spPr>
          <a:xfrm>
            <a:off x="1094809" y="4559457"/>
            <a:ext cx="390433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b="1" i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Strumenti di lavoro </a:t>
            </a:r>
            <a:endParaRPr lang="it-IT" sz="2200" b="1" i="1" dirty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64" name="Freccia a destra con strisce 63"/>
          <p:cNvSpPr/>
          <p:nvPr/>
        </p:nvSpPr>
        <p:spPr>
          <a:xfrm rot="10800000">
            <a:off x="4904485" y="4428143"/>
            <a:ext cx="755007" cy="828675"/>
          </a:xfrm>
          <a:prstGeom prst="stripedRightArrow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108974" y="2051079"/>
            <a:ext cx="5476884" cy="2246769"/>
          </a:xfrm>
          <a:prstGeom prst="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it-IT" sz="1400" b="1" dirty="0" smtClean="0">
                <a:latin typeface="Bookman Old Style" panose="02050604050505020204" pitchFamily="18" charset="0"/>
              </a:rPr>
              <a:t>1</a:t>
            </a:r>
            <a:r>
              <a:rPr lang="it-IT" sz="1400" b="1" dirty="0">
                <a:latin typeface="Bookman Old Style" panose="02050604050505020204" pitchFamily="18" charset="0"/>
              </a:rPr>
              <a:t>. Gli impianti audiovisivi e gli altri strumenti dai quali </a:t>
            </a:r>
            <a:r>
              <a:rPr lang="it-IT" sz="1400" b="1" dirty="0" smtClean="0">
                <a:latin typeface="Bookman Old Style" panose="02050604050505020204" pitchFamily="18" charset="0"/>
              </a:rPr>
              <a:t>derivi </a:t>
            </a:r>
            <a:r>
              <a:rPr lang="it-IT" sz="1400" b="1" u="sng" dirty="0" smtClean="0">
                <a:latin typeface="Bookman Old Style" panose="02050604050505020204" pitchFamily="18" charset="0"/>
              </a:rPr>
              <a:t>anche </a:t>
            </a:r>
            <a:r>
              <a:rPr lang="it-IT" sz="1400" b="1" u="sng" dirty="0">
                <a:latin typeface="Bookman Old Style" panose="02050604050505020204" pitchFamily="18" charset="0"/>
              </a:rPr>
              <a:t>la </a:t>
            </a:r>
            <a:r>
              <a:rPr lang="it-IT" sz="1400" b="1" u="sng" dirty="0" smtClean="0">
                <a:latin typeface="Bookman Old Style" panose="02050604050505020204" pitchFamily="18" charset="0"/>
              </a:rPr>
              <a:t>possibilità </a:t>
            </a:r>
            <a:r>
              <a:rPr lang="it-IT" sz="1400" b="1" u="sng" dirty="0">
                <a:latin typeface="Bookman Old Style" panose="02050604050505020204" pitchFamily="18" charset="0"/>
              </a:rPr>
              <a:t>di controllo a distanza </a:t>
            </a:r>
            <a:r>
              <a:rPr lang="it-IT" sz="1400" b="1" u="sng" dirty="0" smtClean="0">
                <a:latin typeface="Bookman Old Style" panose="02050604050505020204" pitchFamily="18" charset="0"/>
              </a:rPr>
              <a:t>dell’attività </a:t>
            </a:r>
            <a:r>
              <a:rPr lang="it-IT" sz="1400" b="1" u="sng" dirty="0">
                <a:latin typeface="Bookman Old Style" panose="02050604050505020204" pitchFamily="18" charset="0"/>
              </a:rPr>
              <a:t>dei </a:t>
            </a:r>
            <a:r>
              <a:rPr lang="it-IT" sz="1400" b="1" u="sng" dirty="0" smtClean="0">
                <a:latin typeface="Bookman Old Style" panose="02050604050505020204" pitchFamily="18" charset="0"/>
              </a:rPr>
              <a:t>lavoratori </a:t>
            </a:r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possono </a:t>
            </a:r>
            <a:r>
              <a:rPr lang="it-IT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essere impiegati esclusivamente per </a:t>
            </a:r>
            <a:r>
              <a:rPr lang="it-IT" sz="1400" b="1" u="sng" dirty="0">
                <a:latin typeface="Bookman Old Style" panose="02050604050505020204" pitchFamily="18" charset="0"/>
              </a:rPr>
              <a:t>esigenze </a:t>
            </a:r>
            <a:r>
              <a:rPr lang="it-IT" sz="1400" b="1" u="sng" dirty="0" smtClean="0">
                <a:latin typeface="Bookman Old Style" panose="02050604050505020204" pitchFamily="18" charset="0"/>
              </a:rPr>
              <a:t>organizzative e </a:t>
            </a:r>
            <a:r>
              <a:rPr lang="it-IT" sz="1400" b="1" u="sng" dirty="0">
                <a:latin typeface="Bookman Old Style" panose="02050604050505020204" pitchFamily="18" charset="0"/>
              </a:rPr>
              <a:t>produttive</a:t>
            </a:r>
            <a:r>
              <a:rPr lang="it-IT" sz="1400" b="1" dirty="0">
                <a:latin typeface="Bookman Old Style" panose="02050604050505020204" pitchFamily="18" charset="0"/>
              </a:rPr>
              <a:t>, </a:t>
            </a:r>
            <a:r>
              <a:rPr lang="it-IT" sz="1400" b="1" u="sng" dirty="0">
                <a:latin typeface="Bookman Old Style" panose="02050604050505020204" pitchFamily="18" charset="0"/>
              </a:rPr>
              <a:t>per la sicurezza del lavoro </a:t>
            </a:r>
            <a:r>
              <a:rPr lang="it-IT" sz="1400" b="1" dirty="0">
                <a:latin typeface="Bookman Old Style" panose="02050604050505020204" pitchFamily="18" charset="0"/>
              </a:rPr>
              <a:t>e per la </a:t>
            </a:r>
            <a:r>
              <a:rPr lang="it-IT" sz="1400" b="1" u="sng" dirty="0" smtClean="0">
                <a:latin typeface="Bookman Old Style" panose="02050604050505020204" pitchFamily="18" charset="0"/>
              </a:rPr>
              <a:t>tutela del </a:t>
            </a:r>
            <a:r>
              <a:rPr lang="it-IT" sz="1400" b="1" u="sng" dirty="0">
                <a:latin typeface="Bookman Old Style" panose="02050604050505020204" pitchFamily="18" charset="0"/>
              </a:rPr>
              <a:t>patrimonio aziendale</a:t>
            </a:r>
            <a:r>
              <a:rPr lang="it-IT" sz="1400" b="1" dirty="0">
                <a:latin typeface="Bookman Old Style" panose="02050604050505020204" pitchFamily="18" charset="0"/>
              </a:rPr>
              <a:t> e possono essere installati </a:t>
            </a:r>
            <a:r>
              <a:rPr lang="it-IT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previo </a:t>
            </a:r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accordo collettivo</a:t>
            </a:r>
            <a:r>
              <a:rPr lang="it-IT" sz="1400" b="1" dirty="0" smtClean="0">
                <a:latin typeface="Bookman Old Style" panose="02050604050505020204" pitchFamily="18" charset="0"/>
              </a:rPr>
              <a:t> </a:t>
            </a:r>
            <a:r>
              <a:rPr lang="it-IT" sz="1400" b="1" dirty="0">
                <a:latin typeface="Bookman Old Style" panose="02050604050505020204" pitchFamily="18" charset="0"/>
              </a:rPr>
              <a:t>stipulato dalla </a:t>
            </a:r>
            <a:r>
              <a:rPr lang="it-IT" sz="1400" b="1" dirty="0" smtClean="0">
                <a:latin typeface="Bookman Old Style" panose="02050604050505020204" pitchFamily="18" charset="0"/>
              </a:rPr>
              <a:t>RSU o dalle RSA. (…)</a:t>
            </a:r>
          </a:p>
          <a:p>
            <a:pPr algn="just"/>
            <a:r>
              <a:rPr lang="it-IT" sz="1400" b="1" u="sng" dirty="0" smtClean="0">
                <a:latin typeface="Bookman Old Style" panose="02050604050505020204" pitchFamily="18" charset="0"/>
              </a:rPr>
              <a:t>In </a:t>
            </a:r>
            <a:r>
              <a:rPr lang="it-IT" sz="1400" b="1" u="sng" dirty="0">
                <a:latin typeface="Bookman Old Style" panose="02050604050505020204" pitchFamily="18" charset="0"/>
              </a:rPr>
              <a:t>mancanza di accordo</a:t>
            </a:r>
            <a:r>
              <a:rPr lang="it-IT" sz="1400" b="1" dirty="0">
                <a:latin typeface="Bookman Old Style" panose="02050604050505020204" pitchFamily="18" charset="0"/>
              </a:rPr>
              <a:t>, gli </a:t>
            </a:r>
            <a:r>
              <a:rPr lang="it-IT" sz="1400" b="1" dirty="0" smtClean="0">
                <a:latin typeface="Bookman Old Style" panose="02050604050505020204" pitchFamily="18" charset="0"/>
              </a:rPr>
              <a:t>impianti e </a:t>
            </a:r>
            <a:r>
              <a:rPr lang="it-IT" sz="1400" b="1" dirty="0">
                <a:latin typeface="Bookman Old Style" panose="02050604050505020204" pitchFamily="18" charset="0"/>
              </a:rPr>
              <a:t>gli strumenti di cui al primo periodo </a:t>
            </a:r>
            <a:r>
              <a:rPr lang="it-IT" sz="1400" b="1" dirty="0" smtClean="0">
                <a:latin typeface="Bookman Old Style" panose="02050604050505020204" pitchFamily="18" charset="0"/>
              </a:rPr>
              <a:t>possono essere</a:t>
            </a:r>
            <a:r>
              <a:rPr lang="it-IT" sz="1400" b="1" dirty="0">
                <a:latin typeface="Bookman Old Style" panose="02050604050505020204" pitchFamily="18" charset="0"/>
              </a:rPr>
              <a:t> </a:t>
            </a:r>
            <a:r>
              <a:rPr lang="it-IT" sz="1400" b="1" dirty="0" smtClean="0">
                <a:latin typeface="Bookman Old Style" panose="02050604050505020204" pitchFamily="18" charset="0"/>
              </a:rPr>
              <a:t>installati </a:t>
            </a:r>
            <a:r>
              <a:rPr lang="it-IT" sz="1400" b="1" dirty="0">
                <a:latin typeface="Bookman Old Style" panose="02050604050505020204" pitchFamily="18" charset="0"/>
              </a:rPr>
              <a:t>previa autorizzazione della sede territoriale </a:t>
            </a:r>
            <a:r>
              <a:rPr lang="it-IT" sz="1400" b="1" dirty="0" smtClean="0">
                <a:latin typeface="Bookman Old Style" panose="02050604050505020204" pitchFamily="18" charset="0"/>
              </a:rPr>
              <a:t>dell’INL…</a:t>
            </a:r>
            <a:endParaRPr lang="it-IT" sz="1400" b="1" dirty="0">
              <a:latin typeface="Bookman Old Style" panose="02050604050505020204" pitchFamily="18" charset="0"/>
            </a:endParaRPr>
          </a:p>
        </p:txBody>
      </p:sp>
      <p:sp>
        <p:nvSpPr>
          <p:cNvPr id="19" name="Rettangolo 18"/>
          <p:cNvSpPr/>
          <p:nvPr/>
        </p:nvSpPr>
        <p:spPr>
          <a:xfrm>
            <a:off x="8859940" y="0"/>
            <a:ext cx="256543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Freccia tridirezionale 1"/>
          <p:cNvSpPr/>
          <p:nvPr/>
        </p:nvSpPr>
        <p:spPr>
          <a:xfrm flipV="1">
            <a:off x="4257740" y="69337"/>
            <a:ext cx="3125874" cy="2282714"/>
          </a:xfrm>
          <a:prstGeom prst="leftRightUpArrow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" name="Pergamena 2 2"/>
          <p:cNvSpPr/>
          <p:nvPr/>
        </p:nvSpPr>
        <p:spPr>
          <a:xfrm>
            <a:off x="1572603" y="0"/>
            <a:ext cx="2549627" cy="1328737"/>
          </a:xfrm>
          <a:prstGeom prst="horizontalScroll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Normativa</a:t>
            </a:r>
            <a:r>
              <a:rPr lang="it-IT" b="1" dirty="0" smtClean="0">
                <a:latin typeface="Bookman Old Style" panose="02050604050505020204" pitchFamily="18" charset="0"/>
              </a:rPr>
              <a:t> </a:t>
            </a:r>
            <a:endParaRPr lang="it-IT" b="1" dirty="0">
              <a:latin typeface="Bookman Old Style" panose="02050604050505020204" pitchFamily="18" charset="0"/>
            </a:endParaRPr>
          </a:p>
        </p:txBody>
      </p:sp>
      <p:sp>
        <p:nvSpPr>
          <p:cNvPr id="7" name="Pergamena 2 6"/>
          <p:cNvSpPr/>
          <p:nvPr/>
        </p:nvSpPr>
        <p:spPr>
          <a:xfrm>
            <a:off x="7510140" y="-44377"/>
            <a:ext cx="2962275" cy="1328737"/>
          </a:xfrm>
          <a:prstGeom prst="horizontalScroll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Contrattazione</a:t>
            </a:r>
            <a:r>
              <a:rPr lang="it-IT" b="1" dirty="0" smtClean="0">
                <a:latin typeface="Bookman Old Style" panose="02050604050505020204" pitchFamily="18" charset="0"/>
              </a:rPr>
              <a:t> </a:t>
            </a:r>
            <a:endParaRPr lang="it-IT" b="1" dirty="0">
              <a:latin typeface="Bookman Old Style" panose="02050604050505020204" pitchFamily="18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4476124" y="325358"/>
            <a:ext cx="26891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Salute e Sicurezza </a:t>
            </a:r>
            <a:endParaRPr lang="it-IT" sz="16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  <a:p>
            <a:pPr algn="ctr"/>
            <a:r>
              <a:rPr lang="it-IT" sz="1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sul Lavoro</a:t>
            </a:r>
            <a:endParaRPr lang="it-IT" sz="16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5768345" y="4396542"/>
            <a:ext cx="5548176" cy="954107"/>
          </a:xfrm>
          <a:prstGeom prst="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it-IT" sz="1400" b="1" dirty="0">
                <a:latin typeface="Bookman Old Style" panose="02050604050505020204" pitchFamily="18" charset="0"/>
              </a:rPr>
              <a:t>2. La disposizione di cui al comma 1 </a:t>
            </a:r>
            <a:r>
              <a:rPr lang="it-IT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non si applica </a:t>
            </a:r>
            <a:r>
              <a:rPr lang="it-IT" sz="1400" b="1" dirty="0">
                <a:latin typeface="Bookman Old Style" panose="02050604050505020204" pitchFamily="18" charset="0"/>
              </a:rPr>
              <a:t>agli </a:t>
            </a:r>
            <a:r>
              <a:rPr lang="it-IT" sz="1400" b="1" u="sng" dirty="0" smtClean="0">
                <a:latin typeface="Bookman Old Style" panose="02050604050505020204" pitchFamily="18" charset="0"/>
              </a:rPr>
              <a:t>strumenti utilizzati </a:t>
            </a:r>
            <a:r>
              <a:rPr lang="it-IT" sz="1400" b="1" u="sng" dirty="0">
                <a:latin typeface="Bookman Old Style" panose="02050604050505020204" pitchFamily="18" charset="0"/>
              </a:rPr>
              <a:t>dal lavoratore per rendere </a:t>
            </a:r>
            <a:r>
              <a:rPr lang="it-IT" sz="1400" b="1" u="sng" dirty="0" smtClean="0">
                <a:latin typeface="Bookman Old Style" panose="02050604050505020204" pitchFamily="18" charset="0"/>
              </a:rPr>
              <a:t>la prestazione </a:t>
            </a:r>
            <a:r>
              <a:rPr lang="it-IT" sz="1400" b="1" u="sng" dirty="0">
                <a:latin typeface="Bookman Old Style" panose="02050604050505020204" pitchFamily="18" charset="0"/>
              </a:rPr>
              <a:t>lavorativa </a:t>
            </a:r>
            <a:r>
              <a:rPr lang="it-IT" sz="1400" b="1" dirty="0">
                <a:latin typeface="Bookman Old Style" panose="02050604050505020204" pitchFamily="18" charset="0"/>
              </a:rPr>
              <a:t>e </a:t>
            </a:r>
            <a:r>
              <a:rPr lang="it-IT" sz="1400" b="1" dirty="0" smtClean="0">
                <a:latin typeface="Bookman Old Style" panose="02050604050505020204" pitchFamily="18" charset="0"/>
              </a:rPr>
              <a:t>agli </a:t>
            </a:r>
            <a:r>
              <a:rPr lang="it-IT" sz="1400" b="1" u="sng" dirty="0" smtClean="0">
                <a:latin typeface="Bookman Old Style" panose="02050604050505020204" pitchFamily="18" charset="0"/>
              </a:rPr>
              <a:t>strumenti </a:t>
            </a:r>
            <a:r>
              <a:rPr lang="it-IT" sz="1400" b="1" u="sng" dirty="0">
                <a:latin typeface="Bookman Old Style" panose="02050604050505020204" pitchFamily="18" charset="0"/>
              </a:rPr>
              <a:t>di registrazione degli accessi e delle presenze.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2689648" y="5416920"/>
            <a:ext cx="6700837" cy="1169551"/>
          </a:xfrm>
          <a:prstGeom prst="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it-IT" sz="1400" b="1" dirty="0">
                <a:latin typeface="Bookman Old Style" panose="02050604050505020204" pitchFamily="18" charset="0"/>
              </a:rPr>
              <a:t>3</a:t>
            </a:r>
            <a:r>
              <a:rPr lang="it-IT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. Le informazioni raccolte </a:t>
            </a:r>
            <a:r>
              <a:rPr lang="it-IT" sz="1400" b="1" dirty="0">
                <a:latin typeface="Bookman Old Style" panose="02050604050505020204" pitchFamily="18" charset="0"/>
              </a:rPr>
              <a:t>ai sensi dei commi 1 e 2 </a:t>
            </a:r>
            <a:r>
              <a:rPr lang="it-IT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sono </a:t>
            </a:r>
            <a:r>
              <a:rPr lang="it-IT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utilizzabili a </a:t>
            </a:r>
            <a:r>
              <a:rPr lang="it-IT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tutti i fini connessi al rapporto di lavoro</a:t>
            </a:r>
            <a:r>
              <a:rPr lang="it-IT" sz="1400" b="1" dirty="0">
                <a:latin typeface="Bookman Old Style" panose="02050604050505020204" pitchFamily="18" charset="0"/>
              </a:rPr>
              <a:t> </a:t>
            </a:r>
            <a:r>
              <a:rPr lang="it-IT" sz="1400" b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a </a:t>
            </a:r>
            <a:r>
              <a:rPr lang="it-IT" sz="1400" b="1" u="sng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condizione</a:t>
            </a:r>
            <a:r>
              <a:rPr lang="it-IT" sz="1400" b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it-IT" sz="1400" b="1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che sia </a:t>
            </a:r>
            <a:r>
              <a:rPr lang="it-IT" sz="1400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data al lavoratore </a:t>
            </a:r>
            <a:r>
              <a:rPr lang="it-IT" sz="1400" b="1" u="sng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adeguata</a:t>
            </a:r>
            <a:r>
              <a:rPr lang="it-IT" sz="1400" b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informazione</a:t>
            </a:r>
            <a:r>
              <a:rPr lang="it-IT" sz="1400" b="1" dirty="0">
                <a:solidFill>
                  <a:schemeClr val="accent4"/>
                </a:solidFill>
                <a:latin typeface="Bookman Old Style" panose="02050604050505020204" pitchFamily="18" charset="0"/>
              </a:rPr>
              <a:t> </a:t>
            </a:r>
            <a:r>
              <a:rPr lang="it-IT" sz="1400" b="1" u="sng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delle </a:t>
            </a:r>
            <a:r>
              <a:rPr lang="it-IT" sz="1400" b="1" u="sng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modalità d’uso degli </a:t>
            </a:r>
            <a:r>
              <a:rPr lang="it-IT" sz="1400" b="1" u="sng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strumenti</a:t>
            </a:r>
            <a:r>
              <a:rPr lang="it-IT" sz="1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it-IT" sz="1400" b="1" dirty="0">
                <a:latin typeface="Bookman Old Style" panose="02050604050505020204" pitchFamily="18" charset="0"/>
              </a:rPr>
              <a:t>e </a:t>
            </a:r>
            <a:r>
              <a:rPr lang="it-IT" sz="1400" b="1" u="sng" dirty="0">
                <a:latin typeface="Bookman Old Style" panose="02050604050505020204" pitchFamily="18" charset="0"/>
              </a:rPr>
              <a:t>di </a:t>
            </a:r>
            <a:r>
              <a:rPr lang="it-IT" sz="1400" b="1" u="sng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effettuazione dei controlli </a:t>
            </a:r>
            <a:r>
              <a:rPr lang="it-IT" sz="1400" b="1" dirty="0">
                <a:latin typeface="Bookman Old Style" panose="02050604050505020204" pitchFamily="18" charset="0"/>
              </a:rPr>
              <a:t>e </a:t>
            </a:r>
            <a:r>
              <a:rPr lang="it-IT" sz="1400" b="1" u="sng" dirty="0" smtClean="0">
                <a:latin typeface="Bookman Old Style" panose="02050604050505020204" pitchFamily="18" charset="0"/>
              </a:rPr>
              <a:t>nel rispetto di quanto </a:t>
            </a:r>
            <a:r>
              <a:rPr lang="it-IT" sz="1400" b="1" u="sng" dirty="0">
                <a:latin typeface="Bookman Old Style" panose="02050604050505020204" pitchFamily="18" charset="0"/>
              </a:rPr>
              <a:t>disposto </a:t>
            </a:r>
            <a:r>
              <a:rPr lang="it-IT" sz="1400" b="1" i="1" u="sng" dirty="0">
                <a:latin typeface="Bookman Old Style" panose="02050604050505020204" pitchFamily="18" charset="0"/>
              </a:rPr>
              <a:t>dal decreto legislativo 30 giugno 2003, n. 196</a:t>
            </a:r>
          </a:p>
        </p:txBody>
      </p:sp>
      <p:sp>
        <p:nvSpPr>
          <p:cNvPr id="8" name="Rettangolo arrotondato 7"/>
          <p:cNvSpPr/>
          <p:nvPr/>
        </p:nvSpPr>
        <p:spPr>
          <a:xfrm>
            <a:off x="3741810" y="1267846"/>
            <a:ext cx="1730220" cy="424893"/>
          </a:xfrm>
          <a:prstGeom prst="round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Art.4</a:t>
            </a:r>
            <a:endParaRPr lang="it-IT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13" name="Rettangolo arrotondato 12"/>
          <p:cNvSpPr/>
          <p:nvPr/>
        </p:nvSpPr>
        <p:spPr>
          <a:xfrm>
            <a:off x="6149122" y="1264677"/>
            <a:ext cx="1765037" cy="412236"/>
          </a:xfrm>
          <a:prstGeom prst="round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L.300/70</a:t>
            </a:r>
            <a:endParaRPr lang="it-IT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12" name="Freccia a destra con strisce 11"/>
          <p:cNvSpPr/>
          <p:nvPr/>
        </p:nvSpPr>
        <p:spPr>
          <a:xfrm>
            <a:off x="5732054" y="2641473"/>
            <a:ext cx="755007" cy="828675"/>
          </a:xfrm>
          <a:prstGeom prst="stripedRightArrow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Freccia a destra con strisce 20"/>
          <p:cNvSpPr/>
          <p:nvPr/>
        </p:nvSpPr>
        <p:spPr>
          <a:xfrm flipH="1">
            <a:off x="9810496" y="5576962"/>
            <a:ext cx="755007" cy="828675"/>
          </a:xfrm>
          <a:prstGeom prst="stripedRightArrow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Ovale 22"/>
          <p:cNvSpPr/>
          <p:nvPr/>
        </p:nvSpPr>
        <p:spPr>
          <a:xfrm>
            <a:off x="8812592" y="3718214"/>
            <a:ext cx="1046102" cy="5749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Inf</a:t>
            </a:r>
            <a:r>
              <a:rPr lang="it-IT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./For.</a:t>
            </a:r>
            <a:endParaRPr lang="it-IT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24" name="Ovale 23"/>
          <p:cNvSpPr/>
          <p:nvPr/>
        </p:nvSpPr>
        <p:spPr>
          <a:xfrm>
            <a:off x="9906042" y="3718214"/>
            <a:ext cx="1081653" cy="5749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5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Sorv</a:t>
            </a:r>
            <a:r>
              <a:rPr lang="it-IT" sz="1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. San.</a:t>
            </a:r>
            <a:endParaRPr lang="it-IT" sz="1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cxnSp>
        <p:nvCxnSpPr>
          <p:cNvPr id="15" name="Connettore 2 14"/>
          <p:cNvCxnSpPr/>
          <p:nvPr/>
        </p:nvCxnSpPr>
        <p:spPr>
          <a:xfrm>
            <a:off x="10061735" y="1143273"/>
            <a:ext cx="365840" cy="2574941"/>
          </a:xfrm>
          <a:prstGeom prst="straightConnector1">
            <a:avLst/>
          </a:prstGeom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7" name="Connettore 2 26"/>
          <p:cNvCxnSpPr/>
          <p:nvPr/>
        </p:nvCxnSpPr>
        <p:spPr>
          <a:xfrm flipH="1">
            <a:off x="9390485" y="1162084"/>
            <a:ext cx="84271" cy="2492682"/>
          </a:xfrm>
          <a:prstGeom prst="straightConnector1">
            <a:avLst/>
          </a:prstGeom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0" name="Connettore 2 29"/>
          <p:cNvCxnSpPr/>
          <p:nvPr/>
        </p:nvCxnSpPr>
        <p:spPr>
          <a:xfrm flipH="1">
            <a:off x="6982310" y="1080115"/>
            <a:ext cx="1353930" cy="2629029"/>
          </a:xfrm>
          <a:prstGeom prst="straightConnector1">
            <a:avLst/>
          </a:prstGeom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6" name="CasellaDiTesto 15"/>
          <p:cNvSpPr txBox="1"/>
          <p:nvPr/>
        </p:nvSpPr>
        <p:spPr>
          <a:xfrm>
            <a:off x="7044740" y="749740"/>
            <a:ext cx="3199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it-IT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          </a:t>
            </a:r>
            <a:r>
              <a:rPr lang="it-IT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D.Lgs.81/08 </a:t>
            </a:r>
            <a:r>
              <a:rPr lang="it-IT" b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s.m</a:t>
            </a:r>
            <a:r>
              <a:rPr lang="it-IT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.</a:t>
            </a:r>
            <a:endParaRPr lang="it-IT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29" name="CasellaDiTesto 28"/>
          <p:cNvSpPr txBox="1"/>
          <p:nvPr/>
        </p:nvSpPr>
        <p:spPr>
          <a:xfrm>
            <a:off x="6774160" y="95613"/>
            <a:ext cx="35365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it-IT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          </a:t>
            </a:r>
            <a:r>
              <a:rPr lang="it-IT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Regolazione interna</a:t>
            </a:r>
            <a:endParaRPr lang="it-IT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65" name="Text Box 5"/>
          <p:cNvSpPr txBox="1">
            <a:spLocks noChangeArrowheads="1"/>
          </p:cNvSpPr>
          <p:nvPr/>
        </p:nvSpPr>
        <p:spPr bwMode="auto">
          <a:xfrm>
            <a:off x="4688177" y="6592219"/>
            <a:ext cx="2023311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1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Cinzia </a:t>
            </a:r>
            <a:r>
              <a:rPr lang="it-IT" altLang="it-IT" sz="11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Frascheri</a:t>
            </a:r>
            <a:r>
              <a:rPr lang="it-IT" altLang="it-IT" sz="11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- Giuslavorista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6726104" y="2777532"/>
            <a:ext cx="390433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b="1" i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Strumenti di controllo </a:t>
            </a:r>
            <a:endParaRPr lang="it-IT" sz="2200" b="1" i="1" dirty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31" name="Freccia a destra con strisce 30"/>
          <p:cNvSpPr/>
          <p:nvPr/>
        </p:nvSpPr>
        <p:spPr>
          <a:xfrm rot="10800000" flipH="1">
            <a:off x="1528358" y="5537934"/>
            <a:ext cx="755007" cy="828675"/>
          </a:xfrm>
          <a:prstGeom prst="stripedRightArrow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5603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animBg="1"/>
      <p:bldP spid="68" grpId="0" animBg="1"/>
      <p:bldP spid="61" grpId="0"/>
      <p:bldP spid="64" grpId="0" animBg="1"/>
      <p:bldP spid="6" grpId="0" animBg="1"/>
      <p:bldP spid="2" grpId="0" animBg="1"/>
      <p:bldP spid="3" grpId="0" animBg="1"/>
      <p:bldP spid="7" grpId="0" animBg="1"/>
      <p:bldP spid="4" grpId="0"/>
      <p:bldP spid="10" grpId="0" animBg="1"/>
      <p:bldP spid="11" grpId="0" animBg="1"/>
      <p:bldP spid="8" grpId="0" animBg="1"/>
      <p:bldP spid="13" grpId="0" animBg="1"/>
      <p:bldP spid="12" grpId="0" animBg="1"/>
      <p:bldP spid="21" grpId="0" animBg="1"/>
      <p:bldP spid="23" grpId="0" animBg="1"/>
      <p:bldP spid="24" grpId="0" animBg="1"/>
      <p:bldP spid="16" grpId="0"/>
      <p:bldP spid="29" grpId="0"/>
      <p:bldP spid="65" grpId="0"/>
      <p:bldP spid="14" grpId="0"/>
      <p:bldP spid="3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ttangolo arrotondato 40"/>
          <p:cNvSpPr/>
          <p:nvPr/>
        </p:nvSpPr>
        <p:spPr>
          <a:xfrm>
            <a:off x="4393256" y="3692654"/>
            <a:ext cx="2748674" cy="194545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Rettangolo 1"/>
          <p:cNvSpPr/>
          <p:nvPr/>
        </p:nvSpPr>
        <p:spPr>
          <a:xfrm>
            <a:off x="8832080" y="2016"/>
            <a:ext cx="256543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2B1CC854-BABA-44A3-890F-BF0CB53F592D}"/>
              </a:ext>
            </a:extLst>
          </p:cNvPr>
          <p:cNvSpPr txBox="1">
            <a:spLocks/>
          </p:cNvSpPr>
          <p:nvPr/>
        </p:nvSpPr>
        <p:spPr>
          <a:xfrm>
            <a:off x="137616" y="58655"/>
            <a:ext cx="11124432" cy="7686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>
              <a:spcAft>
                <a:spcPts val="600"/>
              </a:spcAft>
            </a:pPr>
            <a:r>
              <a:rPr lang="it-IT" sz="2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(</a:t>
            </a:r>
            <a:r>
              <a:rPr lang="it-IT" sz="25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necessaria</a:t>
            </a:r>
            <a:r>
              <a:rPr lang="it-IT" sz="2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) </a:t>
            </a:r>
            <a:r>
              <a:rPr lang="it-IT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informativa/e</a:t>
            </a:r>
          </a:p>
          <a:p>
            <a:pPr algn="ctr">
              <a:spcAft>
                <a:spcPts val="600"/>
              </a:spcAft>
            </a:pPr>
            <a:r>
              <a:rPr lang="it-IT" sz="22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d.lgs. </a:t>
            </a:r>
            <a:r>
              <a:rPr lang="it-IT" sz="22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30 giugno 2003, n. </a:t>
            </a:r>
            <a:r>
              <a:rPr lang="it-IT" sz="22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196…..GDPR</a:t>
            </a:r>
            <a:endParaRPr lang="it-IT" sz="22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  <a:p>
            <a:pPr algn="ctr">
              <a:spcAft>
                <a:spcPts val="600"/>
              </a:spcAft>
            </a:pPr>
            <a:endParaRPr lang="it-IT" sz="2800" b="1" u="sng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4" name="Pergamena 1 3"/>
          <p:cNvSpPr/>
          <p:nvPr/>
        </p:nvSpPr>
        <p:spPr>
          <a:xfrm>
            <a:off x="4425959" y="1809941"/>
            <a:ext cx="2715971" cy="1776060"/>
          </a:xfrm>
          <a:prstGeom prst="vertic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Rettangolo arrotondato 22"/>
          <p:cNvSpPr/>
          <p:nvPr/>
        </p:nvSpPr>
        <p:spPr>
          <a:xfrm>
            <a:off x="265547" y="1262797"/>
            <a:ext cx="3902331" cy="4375315"/>
          </a:xfrm>
          <a:prstGeom prst="roundRect">
            <a:avLst/>
          </a:prstGeom>
          <a:ln w="762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CasellaDiTesto 23"/>
          <p:cNvSpPr txBox="1"/>
          <p:nvPr/>
        </p:nvSpPr>
        <p:spPr>
          <a:xfrm>
            <a:off x="342514" y="1312976"/>
            <a:ext cx="376139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b="1" dirty="0" smtClean="0"/>
              <a:t>Artt.35…e 22 </a:t>
            </a:r>
          </a:p>
          <a:p>
            <a:pPr algn="ctr"/>
            <a:endParaRPr lang="it-IT" sz="1200" b="1" i="1" dirty="0">
              <a:solidFill>
                <a:schemeClr val="dk1"/>
              </a:solidFill>
            </a:endParaRPr>
          </a:p>
          <a:p>
            <a:pPr algn="just"/>
            <a:r>
              <a:rPr lang="it-IT" sz="1200" i="1" dirty="0">
                <a:solidFill>
                  <a:schemeClr val="dk1"/>
                </a:solidFill>
              </a:rPr>
              <a:t>Quando un tipo di </a:t>
            </a:r>
            <a:r>
              <a:rPr lang="it-IT" sz="1200" i="1" dirty="0" smtClean="0">
                <a:solidFill>
                  <a:schemeClr val="dk1"/>
                </a:solidFill>
              </a:rPr>
              <a:t>trattamento prevede </a:t>
            </a:r>
            <a:r>
              <a:rPr lang="it-IT" sz="1200" b="1" i="1" dirty="0">
                <a:solidFill>
                  <a:schemeClr val="dk1"/>
                </a:solidFill>
              </a:rPr>
              <a:t>l'uso di nuove tecnologie </a:t>
            </a:r>
            <a:r>
              <a:rPr lang="it-IT" sz="1200" b="1" i="1" dirty="0" smtClean="0">
                <a:solidFill>
                  <a:schemeClr val="dk1"/>
                </a:solidFill>
              </a:rPr>
              <a:t>e per questo può </a:t>
            </a:r>
            <a:r>
              <a:rPr lang="it-IT" sz="1200" b="1" i="1" dirty="0">
                <a:solidFill>
                  <a:schemeClr val="dk1"/>
                </a:solidFill>
              </a:rPr>
              <a:t>presentare</a:t>
            </a:r>
            <a:r>
              <a:rPr lang="it-IT" sz="1200" i="1" dirty="0">
                <a:solidFill>
                  <a:schemeClr val="dk1"/>
                </a:solidFill>
              </a:rPr>
              <a:t> un rischio elevato per i diritti </a:t>
            </a:r>
            <a:r>
              <a:rPr lang="it-IT" sz="1200" i="1" dirty="0" smtClean="0">
                <a:solidFill>
                  <a:schemeClr val="dk1"/>
                </a:solidFill>
              </a:rPr>
              <a:t>delle persone, </a:t>
            </a:r>
            <a:r>
              <a:rPr lang="it-IT" sz="1200" i="1" dirty="0">
                <a:solidFill>
                  <a:schemeClr val="dk1"/>
                </a:solidFill>
              </a:rPr>
              <a:t>il </a:t>
            </a:r>
            <a:r>
              <a:rPr lang="it-IT" sz="1200" i="1" dirty="0" smtClean="0">
                <a:solidFill>
                  <a:schemeClr val="dk1"/>
                </a:solidFill>
              </a:rPr>
              <a:t>titolare </a:t>
            </a:r>
            <a:r>
              <a:rPr lang="it-IT" sz="1200" i="1" dirty="0">
                <a:solidFill>
                  <a:schemeClr val="dk1"/>
                </a:solidFill>
              </a:rPr>
              <a:t>fa una </a:t>
            </a:r>
            <a:r>
              <a:rPr lang="it-IT" sz="1200" i="1" dirty="0" smtClean="0">
                <a:solidFill>
                  <a:schemeClr val="dk1"/>
                </a:solidFill>
              </a:rPr>
              <a:t>val. </a:t>
            </a:r>
            <a:r>
              <a:rPr lang="it-IT" sz="1200" i="1" dirty="0">
                <a:solidFill>
                  <a:schemeClr val="dk1"/>
                </a:solidFill>
              </a:rPr>
              <a:t>dell'impatto dei trattamenti previsti sulla protezione dei dati </a:t>
            </a:r>
            <a:r>
              <a:rPr lang="it-IT" sz="1200" i="1" dirty="0" smtClean="0">
                <a:solidFill>
                  <a:schemeClr val="dk1"/>
                </a:solidFill>
              </a:rPr>
              <a:t>personali (DPIA)</a:t>
            </a:r>
            <a:endParaRPr lang="it-IT" sz="1200" i="1" dirty="0">
              <a:solidFill>
                <a:schemeClr val="dk1"/>
              </a:solidFill>
            </a:endParaRPr>
          </a:p>
        </p:txBody>
      </p:sp>
      <p:sp>
        <p:nvSpPr>
          <p:cNvPr id="25" name="Rettangolo 24"/>
          <p:cNvSpPr/>
          <p:nvPr/>
        </p:nvSpPr>
        <p:spPr>
          <a:xfrm>
            <a:off x="291961" y="2697971"/>
            <a:ext cx="3811951" cy="8828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1200" i="1" dirty="0" smtClean="0">
                <a:solidFill>
                  <a:schemeClr val="dk1"/>
                </a:solidFill>
              </a:rPr>
              <a:t>….aspetti personali e </a:t>
            </a:r>
            <a:r>
              <a:rPr lang="it-IT" sz="1200" i="1" dirty="0">
                <a:solidFill>
                  <a:schemeClr val="dk1"/>
                </a:solidFill>
              </a:rPr>
              <a:t>basata su un </a:t>
            </a:r>
            <a:r>
              <a:rPr lang="it-IT" sz="1200" b="1" i="1" dirty="0">
                <a:solidFill>
                  <a:schemeClr val="dk1"/>
                </a:solidFill>
              </a:rPr>
              <a:t>trattamento </a:t>
            </a:r>
            <a:r>
              <a:rPr lang="it-IT" sz="1200" b="1" i="1" dirty="0" smtClean="0">
                <a:solidFill>
                  <a:schemeClr val="dk1"/>
                </a:solidFill>
              </a:rPr>
              <a:t>automatizzato</a:t>
            </a:r>
            <a:r>
              <a:rPr lang="it-IT" sz="1200" i="1" dirty="0" smtClean="0">
                <a:solidFill>
                  <a:schemeClr val="dk1"/>
                </a:solidFill>
              </a:rPr>
              <a:t> </a:t>
            </a:r>
            <a:r>
              <a:rPr lang="it-IT" sz="1200" i="1" dirty="0">
                <a:solidFill>
                  <a:schemeClr val="dk1"/>
                </a:solidFill>
              </a:rPr>
              <a:t>compresa la </a:t>
            </a:r>
            <a:r>
              <a:rPr lang="it-IT" sz="1200" i="1" dirty="0" err="1">
                <a:solidFill>
                  <a:schemeClr val="dk1"/>
                </a:solidFill>
              </a:rPr>
              <a:t>profilazione</a:t>
            </a:r>
            <a:r>
              <a:rPr lang="it-IT" sz="1200" i="1" dirty="0">
                <a:solidFill>
                  <a:schemeClr val="dk1"/>
                </a:solidFill>
              </a:rPr>
              <a:t>, e sulla quale si fondano decisioni che hanno </a:t>
            </a:r>
            <a:r>
              <a:rPr lang="it-IT" sz="1200" i="1" dirty="0" smtClean="0">
                <a:solidFill>
                  <a:schemeClr val="dk1"/>
                </a:solidFill>
              </a:rPr>
              <a:t>effetti giuridici…</a:t>
            </a:r>
            <a:endParaRPr lang="it-IT" sz="1200" i="1" dirty="0">
              <a:solidFill>
                <a:schemeClr val="dk1"/>
              </a:solidFill>
            </a:endParaRPr>
          </a:p>
        </p:txBody>
      </p:sp>
      <p:sp>
        <p:nvSpPr>
          <p:cNvPr id="27" name="CasellaDiTesto 26"/>
          <p:cNvSpPr txBox="1"/>
          <p:nvPr/>
        </p:nvSpPr>
        <p:spPr>
          <a:xfrm>
            <a:off x="2223213" y="5793069"/>
            <a:ext cx="7184980" cy="6924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it-IT" sz="1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Garantire un trattamento dei dati personali </a:t>
            </a:r>
            <a:r>
              <a:rPr lang="it-IT" sz="1300" b="1" dirty="0" smtClean="0"/>
              <a:t>all’insegna della </a:t>
            </a:r>
            <a:r>
              <a:rPr lang="it-IT" sz="1300" b="1" dirty="0"/>
              <a:t>: </a:t>
            </a:r>
            <a:endParaRPr lang="it-IT" sz="1300" b="1" dirty="0" smtClean="0"/>
          </a:p>
          <a:p>
            <a:pPr algn="ctr"/>
            <a:r>
              <a:rPr lang="it-IT" sz="1300" b="1" dirty="0" smtClean="0"/>
              <a:t>liceità</a:t>
            </a:r>
            <a:r>
              <a:rPr lang="it-IT" sz="1300" b="1" dirty="0"/>
              <a:t>, correttezza e trasparenza; </a:t>
            </a:r>
            <a:r>
              <a:rPr lang="it-IT" sz="1300" b="1" dirty="0" smtClean="0"/>
              <a:t>limitazione </a:t>
            </a:r>
            <a:r>
              <a:rPr lang="it-IT" sz="1300" b="1" dirty="0"/>
              <a:t>della finalità; minimizzazione dei </a:t>
            </a:r>
            <a:r>
              <a:rPr lang="it-IT" sz="1300" b="1" dirty="0" smtClean="0"/>
              <a:t>dati; </a:t>
            </a:r>
          </a:p>
          <a:p>
            <a:pPr algn="ctr"/>
            <a:r>
              <a:rPr lang="it-IT" sz="1300" b="1" dirty="0" smtClean="0"/>
              <a:t>esattezza; limitazione della conservazione; integrità e riservatezza; responsabilizzazione</a:t>
            </a:r>
            <a:endParaRPr lang="it-IT" sz="1300" b="1" dirty="0"/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4688177" y="6592219"/>
            <a:ext cx="2023311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1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Cinzia </a:t>
            </a:r>
            <a:r>
              <a:rPr lang="it-IT" altLang="it-IT" sz="11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Frascheri</a:t>
            </a:r>
            <a:r>
              <a:rPr lang="it-IT" altLang="it-IT" sz="11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- Giuslavorista</a:t>
            </a:r>
          </a:p>
        </p:txBody>
      </p:sp>
      <p:sp>
        <p:nvSpPr>
          <p:cNvPr id="29" name="CasellaDiTesto 28"/>
          <p:cNvSpPr txBox="1"/>
          <p:nvPr/>
        </p:nvSpPr>
        <p:spPr>
          <a:xfrm>
            <a:off x="4621302" y="2221556"/>
            <a:ext cx="36444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 indent="-174625">
              <a:buFont typeface="Wingdings" panose="05000000000000000000" pitchFamily="2" charset="2"/>
              <a:buChar char="§"/>
            </a:pPr>
            <a:r>
              <a:rPr lang="it-IT" sz="1400" i="1" dirty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natura e le </a:t>
            </a:r>
            <a:r>
              <a:rPr lang="it-IT" sz="1400" i="1" dirty="0" smtClean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modalità</a:t>
            </a:r>
          </a:p>
          <a:p>
            <a:r>
              <a:rPr lang="it-IT" sz="1400" i="1" dirty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1400" i="1" dirty="0" smtClean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di funzionamento </a:t>
            </a:r>
            <a:endParaRPr lang="it-IT" sz="1400" i="1" dirty="0">
              <a:solidFill>
                <a:schemeClr val="dk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CasellaDiTesto 30"/>
          <p:cNvSpPr txBox="1"/>
          <p:nvPr/>
        </p:nvSpPr>
        <p:spPr>
          <a:xfrm>
            <a:off x="4674710" y="2789238"/>
            <a:ext cx="36444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 indent="-174625">
              <a:buFont typeface="Wingdings" panose="05000000000000000000" pitchFamily="2" charset="2"/>
              <a:buChar char="§"/>
            </a:pPr>
            <a:r>
              <a:rPr lang="it-IT" sz="1400" i="1" dirty="0" smtClean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L’effettuazione dei </a:t>
            </a:r>
          </a:p>
          <a:p>
            <a:r>
              <a:rPr lang="it-IT" sz="1400" i="1" dirty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1400" i="1" dirty="0" smtClean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controlli *</a:t>
            </a:r>
            <a:endParaRPr lang="it-IT" sz="1400" i="1" dirty="0">
              <a:solidFill>
                <a:schemeClr val="dk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Rettangolo 31"/>
          <p:cNvSpPr/>
          <p:nvPr/>
        </p:nvSpPr>
        <p:spPr>
          <a:xfrm>
            <a:off x="265547" y="3431881"/>
            <a:ext cx="383836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i="1" dirty="0" smtClean="0">
                <a:solidFill>
                  <a:schemeClr val="dk1"/>
                </a:solidFill>
              </a:rPr>
              <a:t>…</a:t>
            </a:r>
            <a:r>
              <a:rPr lang="it-IT" sz="1200" i="1" dirty="0">
                <a:solidFill>
                  <a:schemeClr val="dk1"/>
                </a:solidFill>
              </a:rPr>
              <a:t>se del caso </a:t>
            </a:r>
            <a:r>
              <a:rPr lang="it-IT" sz="1200" i="1" dirty="0" smtClean="0">
                <a:solidFill>
                  <a:schemeClr val="dk1"/>
                </a:solidFill>
              </a:rPr>
              <a:t>il </a:t>
            </a:r>
            <a:r>
              <a:rPr lang="it-IT" sz="1200" i="1" dirty="0">
                <a:solidFill>
                  <a:schemeClr val="dk1"/>
                </a:solidFill>
              </a:rPr>
              <a:t>titolare del trattamento </a:t>
            </a:r>
            <a:r>
              <a:rPr lang="it-IT" sz="1200" i="1" dirty="0" smtClean="0">
                <a:solidFill>
                  <a:schemeClr val="dk1"/>
                </a:solidFill>
              </a:rPr>
              <a:t>dei dati </a:t>
            </a:r>
            <a:r>
              <a:rPr lang="it-IT" sz="1200" b="1" i="1" dirty="0">
                <a:solidFill>
                  <a:schemeClr val="dk1"/>
                </a:solidFill>
              </a:rPr>
              <a:t>sente le opinioni </a:t>
            </a:r>
            <a:r>
              <a:rPr lang="it-IT" sz="1200" i="1" dirty="0">
                <a:solidFill>
                  <a:schemeClr val="dk1"/>
                </a:solidFill>
              </a:rPr>
              <a:t>degli interessati o </a:t>
            </a:r>
            <a:r>
              <a:rPr lang="it-IT" sz="1200" i="1" dirty="0" smtClean="0">
                <a:solidFill>
                  <a:schemeClr val="dk1"/>
                </a:solidFill>
              </a:rPr>
              <a:t>dei loro </a:t>
            </a:r>
            <a:r>
              <a:rPr lang="it-IT" sz="1200" i="1" dirty="0">
                <a:solidFill>
                  <a:schemeClr val="dk1"/>
                </a:solidFill>
              </a:rPr>
              <a:t>rappresentanti</a:t>
            </a:r>
          </a:p>
        </p:txBody>
      </p:sp>
      <p:sp>
        <p:nvSpPr>
          <p:cNvPr id="33" name="Rettangolo 32"/>
          <p:cNvSpPr/>
          <p:nvPr/>
        </p:nvSpPr>
        <p:spPr>
          <a:xfrm>
            <a:off x="291961" y="4145436"/>
            <a:ext cx="381118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200" i="1" dirty="0" smtClean="0">
                <a:solidFill>
                  <a:schemeClr val="dk1"/>
                </a:solidFill>
              </a:rPr>
              <a:t>Vige il </a:t>
            </a:r>
            <a:r>
              <a:rPr lang="it-IT" sz="1200" i="1" dirty="0">
                <a:solidFill>
                  <a:schemeClr val="dk1"/>
                </a:solidFill>
              </a:rPr>
              <a:t>diritto di </a:t>
            </a:r>
            <a:r>
              <a:rPr lang="it-IT" sz="1200" b="1" i="1" dirty="0">
                <a:solidFill>
                  <a:schemeClr val="dk1"/>
                </a:solidFill>
              </a:rPr>
              <a:t>non essere </a:t>
            </a:r>
            <a:r>
              <a:rPr lang="it-IT" sz="1200" b="1" i="1" dirty="0" smtClean="0">
                <a:solidFill>
                  <a:schemeClr val="dk1"/>
                </a:solidFill>
              </a:rPr>
              <a:t>sottoposti </a:t>
            </a:r>
            <a:r>
              <a:rPr lang="it-IT" sz="1200" i="1" dirty="0">
                <a:solidFill>
                  <a:schemeClr val="dk1"/>
                </a:solidFill>
              </a:rPr>
              <a:t>a una decisione </a:t>
            </a:r>
            <a:r>
              <a:rPr lang="it-IT" sz="1200" b="1" i="1" dirty="0">
                <a:solidFill>
                  <a:schemeClr val="dk1"/>
                </a:solidFill>
              </a:rPr>
              <a:t>basata unicamente sul trattamento automatizzato,</a:t>
            </a:r>
            <a:r>
              <a:rPr lang="it-IT" sz="1200" i="1" dirty="0">
                <a:solidFill>
                  <a:schemeClr val="dk1"/>
                </a:solidFill>
              </a:rPr>
              <a:t> compresa la </a:t>
            </a:r>
            <a:r>
              <a:rPr lang="it-IT" sz="1200" i="1" dirty="0" err="1">
                <a:solidFill>
                  <a:schemeClr val="dk1"/>
                </a:solidFill>
              </a:rPr>
              <a:t>profilazione</a:t>
            </a:r>
            <a:r>
              <a:rPr lang="it-IT" sz="1200" i="1" dirty="0">
                <a:solidFill>
                  <a:schemeClr val="dk1"/>
                </a:solidFill>
              </a:rPr>
              <a:t>, che produca effetti </a:t>
            </a:r>
            <a:r>
              <a:rPr lang="it-IT" sz="1200" i="1" dirty="0" smtClean="0">
                <a:solidFill>
                  <a:schemeClr val="dk1"/>
                </a:solidFill>
              </a:rPr>
              <a:t>giuridici……avendo il </a:t>
            </a:r>
            <a:r>
              <a:rPr lang="it-IT" sz="1200" i="1" dirty="0">
                <a:solidFill>
                  <a:schemeClr val="dk1"/>
                </a:solidFill>
              </a:rPr>
              <a:t>diritto di ottenere l'intervento umano da parte del titolare del trattamento, di esprimere </a:t>
            </a:r>
            <a:r>
              <a:rPr lang="it-IT" sz="1200" i="1" dirty="0" smtClean="0">
                <a:solidFill>
                  <a:schemeClr val="dk1"/>
                </a:solidFill>
              </a:rPr>
              <a:t>la propria </a:t>
            </a:r>
            <a:r>
              <a:rPr lang="it-IT" sz="1200" i="1" dirty="0">
                <a:solidFill>
                  <a:schemeClr val="dk1"/>
                </a:solidFill>
              </a:rPr>
              <a:t>opinione </a:t>
            </a:r>
            <a:r>
              <a:rPr lang="it-IT" sz="1200" i="1" dirty="0" smtClean="0">
                <a:solidFill>
                  <a:schemeClr val="dk1"/>
                </a:solidFill>
              </a:rPr>
              <a:t>e</a:t>
            </a:r>
          </a:p>
          <a:p>
            <a:pPr algn="just"/>
            <a:r>
              <a:rPr lang="it-IT" sz="1200" i="1" dirty="0">
                <a:solidFill>
                  <a:schemeClr val="dk1"/>
                </a:solidFill>
              </a:rPr>
              <a:t> </a:t>
            </a:r>
            <a:r>
              <a:rPr lang="it-IT" sz="1200" i="1" dirty="0" smtClean="0">
                <a:solidFill>
                  <a:schemeClr val="dk1"/>
                </a:solidFill>
              </a:rPr>
              <a:t>    </a:t>
            </a:r>
            <a:r>
              <a:rPr lang="it-IT" sz="1200" i="1" dirty="0">
                <a:solidFill>
                  <a:schemeClr val="dk1"/>
                </a:solidFill>
              </a:rPr>
              <a:t>di contestare la decisione.  </a:t>
            </a:r>
          </a:p>
        </p:txBody>
      </p:sp>
      <p:sp>
        <p:nvSpPr>
          <p:cNvPr id="34" name="Rettangolo arrotondato 33"/>
          <p:cNvSpPr/>
          <p:nvPr/>
        </p:nvSpPr>
        <p:spPr>
          <a:xfrm>
            <a:off x="7464747" y="1280689"/>
            <a:ext cx="3845598" cy="4325136"/>
          </a:xfrm>
          <a:prstGeom prst="roundRect">
            <a:avLst/>
          </a:prstGeom>
          <a:ln w="762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5" name="Rettangolo 34"/>
          <p:cNvSpPr/>
          <p:nvPr/>
        </p:nvSpPr>
        <p:spPr>
          <a:xfrm>
            <a:off x="7891205" y="1252928"/>
            <a:ext cx="2992683" cy="6592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200" b="1" dirty="0" smtClean="0"/>
              <a:t>Art.1-</a:t>
            </a:r>
            <a:r>
              <a:rPr lang="it-IT" sz="1200" b="1" i="1" dirty="0" smtClean="0"/>
              <a:t>bis</a:t>
            </a:r>
            <a:r>
              <a:rPr lang="it-IT" sz="1200" b="1" dirty="0" smtClean="0"/>
              <a:t>  </a:t>
            </a:r>
            <a:r>
              <a:rPr lang="it-IT" sz="1200" b="1" dirty="0" smtClean="0"/>
              <a:t>Dlgs.152/2017</a:t>
            </a:r>
            <a:endParaRPr lang="it-IT" sz="1200" b="1" dirty="0" smtClean="0"/>
          </a:p>
          <a:p>
            <a:pPr algn="ctr"/>
            <a:r>
              <a:rPr lang="it-IT" sz="1200" b="1" i="1" dirty="0" smtClean="0">
                <a:solidFill>
                  <a:schemeClr val="dk1"/>
                </a:solidFill>
              </a:rPr>
              <a:t>Frutto del Dlgs104/2022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1200" b="1" i="1" dirty="0" smtClean="0">
                <a:solidFill>
                  <a:schemeClr val="dk1"/>
                </a:solidFill>
              </a:rPr>
              <a:t>Condizioni di lavoro trasparenti</a:t>
            </a:r>
          </a:p>
        </p:txBody>
      </p:sp>
      <p:sp>
        <p:nvSpPr>
          <p:cNvPr id="36" name="CasellaDiTesto 35"/>
          <p:cNvSpPr txBox="1"/>
          <p:nvPr/>
        </p:nvSpPr>
        <p:spPr>
          <a:xfrm>
            <a:off x="7538441" y="1896505"/>
            <a:ext cx="373950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200" i="1" dirty="0">
                <a:solidFill>
                  <a:schemeClr val="dk1"/>
                </a:solidFill>
              </a:rPr>
              <a:t>Il DL </a:t>
            </a:r>
            <a:r>
              <a:rPr lang="it-IT" sz="1200" b="1" i="1" dirty="0" err="1">
                <a:solidFill>
                  <a:schemeClr val="dk1"/>
                </a:solidFill>
              </a:rPr>
              <a:t>e'</a:t>
            </a:r>
            <a:r>
              <a:rPr lang="it-IT" sz="1200" b="1" i="1" dirty="0">
                <a:solidFill>
                  <a:schemeClr val="dk1"/>
                </a:solidFill>
              </a:rPr>
              <a:t> </a:t>
            </a:r>
            <a:r>
              <a:rPr lang="it-IT" sz="1200" b="1" i="1" dirty="0" smtClean="0">
                <a:solidFill>
                  <a:schemeClr val="dk1"/>
                </a:solidFill>
              </a:rPr>
              <a:t>tenuto ad informare  </a:t>
            </a:r>
            <a:r>
              <a:rPr lang="it-IT" sz="1200" i="1" dirty="0" smtClean="0">
                <a:solidFill>
                  <a:schemeClr val="dk1"/>
                </a:solidFill>
              </a:rPr>
              <a:t>il lavoratore </a:t>
            </a:r>
            <a:r>
              <a:rPr lang="it-IT" sz="1200" b="1" i="1" dirty="0" smtClean="0">
                <a:solidFill>
                  <a:schemeClr val="dk1"/>
                </a:solidFill>
              </a:rPr>
              <a:t>dell'utilizzo </a:t>
            </a:r>
            <a:r>
              <a:rPr lang="it-IT" sz="1200" b="1" i="1" dirty="0">
                <a:solidFill>
                  <a:schemeClr val="dk1"/>
                </a:solidFill>
              </a:rPr>
              <a:t>di sistemi decisionali o </a:t>
            </a:r>
            <a:r>
              <a:rPr lang="it-IT" sz="1200" b="1" i="1" dirty="0" smtClean="0">
                <a:solidFill>
                  <a:schemeClr val="dk1"/>
                </a:solidFill>
              </a:rPr>
              <a:t>di monitoraggio </a:t>
            </a:r>
            <a:r>
              <a:rPr lang="it-IT" sz="1200" b="1" i="1" dirty="0">
                <a:solidFill>
                  <a:schemeClr val="dk1"/>
                </a:solidFill>
              </a:rPr>
              <a:t>automatizzati deputati a fornire </a:t>
            </a:r>
            <a:r>
              <a:rPr lang="it-IT" sz="1200" b="1" i="1" dirty="0" smtClean="0">
                <a:solidFill>
                  <a:schemeClr val="dk1"/>
                </a:solidFill>
              </a:rPr>
              <a:t>indicazioni rilevanti</a:t>
            </a:r>
            <a:r>
              <a:rPr lang="it-IT" sz="1200" i="1" dirty="0">
                <a:solidFill>
                  <a:schemeClr val="dk1"/>
                </a:solidFill>
              </a:rPr>
              <a:t> a</a:t>
            </a:r>
            <a:r>
              <a:rPr lang="it-IT" sz="1200" i="1" dirty="0" smtClean="0">
                <a:solidFill>
                  <a:schemeClr val="dk1"/>
                </a:solidFill>
              </a:rPr>
              <a:t>i </a:t>
            </a:r>
            <a:r>
              <a:rPr lang="it-IT" sz="1200" i="1" dirty="0">
                <a:solidFill>
                  <a:schemeClr val="dk1"/>
                </a:solidFill>
              </a:rPr>
              <a:t>fini della assunzione o del conferimento dell'incarico, </a:t>
            </a:r>
            <a:r>
              <a:rPr lang="it-IT" sz="1200" i="1" dirty="0" smtClean="0">
                <a:solidFill>
                  <a:schemeClr val="dk1"/>
                </a:solidFill>
              </a:rPr>
              <a:t>della gestione </a:t>
            </a:r>
            <a:r>
              <a:rPr lang="it-IT" sz="1200" i="1" dirty="0">
                <a:solidFill>
                  <a:schemeClr val="dk1"/>
                </a:solidFill>
              </a:rPr>
              <a:t>o della cessazione del rapporto di lavoro, </a:t>
            </a:r>
            <a:r>
              <a:rPr lang="it-IT" sz="1200" i="1" dirty="0" smtClean="0">
                <a:solidFill>
                  <a:schemeClr val="dk1"/>
                </a:solidFill>
              </a:rPr>
              <a:t>dell'assegnazione di </a:t>
            </a:r>
            <a:r>
              <a:rPr lang="it-IT" sz="1200" i="1" dirty="0">
                <a:solidFill>
                  <a:schemeClr val="dk1"/>
                </a:solidFill>
              </a:rPr>
              <a:t>compiti o mansioni </a:t>
            </a:r>
            <a:r>
              <a:rPr lang="it-IT" sz="1200" b="1" i="1" u="sng" dirty="0" err="1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nonche</a:t>
            </a:r>
            <a:r>
              <a:rPr lang="it-IT" sz="1200" b="1" i="1" u="sng" dirty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' indicazioni incidenti</a:t>
            </a:r>
            <a:r>
              <a:rPr lang="it-IT" sz="1200" i="1" dirty="0">
                <a:solidFill>
                  <a:schemeClr val="dk1"/>
                </a:solidFill>
              </a:rPr>
              <a:t> </a:t>
            </a:r>
            <a:r>
              <a:rPr lang="it-IT" sz="1200" i="1" dirty="0" smtClean="0">
                <a:solidFill>
                  <a:schemeClr val="dk1"/>
                </a:solidFill>
              </a:rPr>
              <a:t>sulla sorveglianza</a:t>
            </a:r>
            <a:r>
              <a:rPr lang="it-IT" sz="1200" i="1" dirty="0">
                <a:solidFill>
                  <a:schemeClr val="dk1"/>
                </a:solidFill>
              </a:rPr>
              <a:t>, la valutazione, le prestazioni e l'adempimento </a:t>
            </a:r>
            <a:r>
              <a:rPr lang="it-IT" sz="1200" i="1" dirty="0" smtClean="0">
                <a:solidFill>
                  <a:schemeClr val="dk1"/>
                </a:solidFill>
              </a:rPr>
              <a:t>delle obbligazioni </a:t>
            </a:r>
            <a:r>
              <a:rPr lang="it-IT" sz="1200" i="1" dirty="0">
                <a:solidFill>
                  <a:schemeClr val="dk1"/>
                </a:solidFill>
              </a:rPr>
              <a:t>contrattuali dei lavoratori </a:t>
            </a:r>
          </a:p>
        </p:txBody>
      </p:sp>
      <p:sp>
        <p:nvSpPr>
          <p:cNvPr id="37" name="Rettangolo 36"/>
          <p:cNvSpPr/>
          <p:nvPr/>
        </p:nvSpPr>
        <p:spPr>
          <a:xfrm>
            <a:off x="7477259" y="3755046"/>
            <a:ext cx="382057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200" i="1" dirty="0">
                <a:solidFill>
                  <a:schemeClr val="dk1"/>
                </a:solidFill>
              </a:rPr>
              <a:t>Il lavoratore, direttamente o </a:t>
            </a:r>
            <a:r>
              <a:rPr lang="it-IT" sz="1200" i="1" dirty="0" smtClean="0">
                <a:solidFill>
                  <a:schemeClr val="dk1"/>
                </a:solidFill>
              </a:rPr>
              <a:t>tramite le </a:t>
            </a:r>
            <a:r>
              <a:rPr lang="it-IT" sz="1200" i="1" dirty="0" err="1" smtClean="0">
                <a:solidFill>
                  <a:schemeClr val="dk1"/>
                </a:solidFill>
              </a:rPr>
              <a:t>rappres</a:t>
            </a:r>
            <a:r>
              <a:rPr lang="it-IT" sz="1200" i="1" dirty="0">
                <a:solidFill>
                  <a:schemeClr val="dk1"/>
                </a:solidFill>
              </a:rPr>
              <a:t>.</a:t>
            </a:r>
            <a:r>
              <a:rPr lang="it-IT" sz="1200" i="1" dirty="0" smtClean="0">
                <a:solidFill>
                  <a:schemeClr val="dk1"/>
                </a:solidFill>
              </a:rPr>
              <a:t> sindacali az. </a:t>
            </a:r>
            <a:r>
              <a:rPr lang="it-IT" sz="1200" i="1" dirty="0">
                <a:solidFill>
                  <a:schemeClr val="dk1"/>
                </a:solidFill>
              </a:rPr>
              <a:t>o </a:t>
            </a:r>
            <a:r>
              <a:rPr lang="it-IT" sz="1200" i="1" dirty="0" err="1" smtClean="0">
                <a:solidFill>
                  <a:schemeClr val="dk1"/>
                </a:solidFill>
              </a:rPr>
              <a:t>terr</a:t>
            </a:r>
            <a:r>
              <a:rPr lang="it-IT" sz="1200" i="1" dirty="0">
                <a:solidFill>
                  <a:schemeClr val="dk1"/>
                </a:solidFill>
              </a:rPr>
              <a:t>.</a:t>
            </a:r>
            <a:r>
              <a:rPr lang="it-IT" sz="1200" i="1" dirty="0" smtClean="0">
                <a:solidFill>
                  <a:schemeClr val="dk1"/>
                </a:solidFill>
              </a:rPr>
              <a:t> </a:t>
            </a:r>
            <a:r>
              <a:rPr lang="it-IT" sz="1200" b="1" i="1" dirty="0">
                <a:solidFill>
                  <a:schemeClr val="dk1"/>
                </a:solidFill>
              </a:rPr>
              <a:t>ha diritto di accedere ai dati e </a:t>
            </a:r>
            <a:r>
              <a:rPr lang="it-IT" sz="1200" b="1" i="1" dirty="0" smtClean="0">
                <a:solidFill>
                  <a:schemeClr val="dk1"/>
                </a:solidFill>
              </a:rPr>
              <a:t>di </a:t>
            </a:r>
            <a:r>
              <a:rPr lang="it-IT" sz="1200" b="1" i="1" dirty="0">
                <a:solidFill>
                  <a:schemeClr val="dk1"/>
                </a:solidFill>
              </a:rPr>
              <a:t>richiedere ulteriori </a:t>
            </a:r>
            <a:r>
              <a:rPr lang="it-IT" sz="1200" b="1" i="1" dirty="0" smtClean="0">
                <a:solidFill>
                  <a:schemeClr val="dk1"/>
                </a:solidFill>
              </a:rPr>
              <a:t>informazion</a:t>
            </a:r>
            <a:r>
              <a:rPr lang="it-IT" sz="1200" i="1" dirty="0" smtClean="0">
                <a:solidFill>
                  <a:schemeClr val="dk1"/>
                </a:solidFill>
              </a:rPr>
              <a:t>i…avendo </a:t>
            </a:r>
            <a:r>
              <a:rPr lang="it-IT" sz="1200" i="1" dirty="0" smtClean="0">
                <a:solidFill>
                  <a:schemeClr val="dk1"/>
                </a:solidFill>
              </a:rPr>
              <a:t>risposta entro 30 gg.</a:t>
            </a:r>
            <a:endParaRPr lang="it-IT" sz="1200" i="1" dirty="0">
              <a:solidFill>
                <a:schemeClr val="dk1"/>
              </a:solidFill>
            </a:endParaRPr>
          </a:p>
        </p:txBody>
      </p:sp>
      <p:sp>
        <p:nvSpPr>
          <p:cNvPr id="39" name="Rettangolo 38"/>
          <p:cNvSpPr/>
          <p:nvPr/>
        </p:nvSpPr>
        <p:spPr>
          <a:xfrm>
            <a:off x="4464510" y="3681286"/>
            <a:ext cx="260616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200" dirty="0"/>
              <a:t>Il </a:t>
            </a:r>
            <a:r>
              <a:rPr lang="it-IT" sz="1200" dirty="0" smtClean="0"/>
              <a:t>DL </a:t>
            </a:r>
            <a:r>
              <a:rPr lang="it-IT" sz="1200" dirty="0"/>
              <a:t>garantisce </a:t>
            </a:r>
            <a:r>
              <a:rPr lang="it-IT" sz="1200" dirty="0" smtClean="0"/>
              <a:t>la </a:t>
            </a:r>
            <a:r>
              <a:rPr lang="it-IT" sz="1200" b="1" dirty="0" smtClean="0"/>
              <a:t>SSL del lavoratore </a:t>
            </a:r>
            <a:r>
              <a:rPr lang="it-IT" sz="1200" b="1" dirty="0"/>
              <a:t>che svolge </a:t>
            </a:r>
            <a:r>
              <a:rPr lang="it-IT" sz="1200" b="1" dirty="0" smtClean="0"/>
              <a:t>il lavoro </a:t>
            </a:r>
            <a:r>
              <a:rPr lang="it-IT" sz="1200" b="1" dirty="0"/>
              <a:t>agile</a:t>
            </a:r>
            <a:r>
              <a:rPr lang="it-IT" sz="1200" dirty="0"/>
              <a:t> </a:t>
            </a:r>
            <a:r>
              <a:rPr lang="it-IT" sz="1200" dirty="0" smtClean="0"/>
              <a:t>e a tal </a:t>
            </a:r>
            <a:r>
              <a:rPr lang="it-IT" sz="1200" dirty="0"/>
              <a:t>fine </a:t>
            </a:r>
            <a:r>
              <a:rPr lang="it-IT" sz="1200" b="1" dirty="0"/>
              <a:t>consegna al lavoratore e </a:t>
            </a:r>
            <a:r>
              <a:rPr lang="it-IT" sz="1200" b="1" dirty="0" smtClean="0"/>
              <a:t>all’RLS/RLST</a:t>
            </a:r>
            <a:r>
              <a:rPr lang="it-IT" sz="1200" dirty="0" smtClean="0"/>
              <a:t>, </a:t>
            </a:r>
            <a:r>
              <a:rPr lang="it-IT" sz="1200" dirty="0"/>
              <a:t>con  </a:t>
            </a:r>
            <a:r>
              <a:rPr lang="it-IT" sz="1200" dirty="0" smtClean="0"/>
              <a:t>cadenza </a:t>
            </a:r>
            <a:r>
              <a:rPr lang="it-IT" sz="1200" i="1" dirty="0"/>
              <a:t>almeno</a:t>
            </a:r>
            <a:r>
              <a:rPr lang="it-IT" sz="1200" dirty="0"/>
              <a:t> annuale, </a:t>
            </a:r>
            <a:r>
              <a:rPr lang="it-IT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un'informativa scritta </a:t>
            </a:r>
            <a:r>
              <a:rPr lang="it-IT" sz="1200" dirty="0" smtClean="0"/>
              <a:t>con individuati </a:t>
            </a:r>
            <a:r>
              <a:rPr lang="it-IT" sz="1200" dirty="0"/>
              <a:t>i rischi generali e i rischi </a:t>
            </a:r>
            <a:r>
              <a:rPr lang="it-IT" sz="1200" dirty="0" smtClean="0"/>
              <a:t>specifici </a:t>
            </a:r>
            <a:r>
              <a:rPr lang="it-IT" sz="1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connessi*</a:t>
            </a:r>
            <a:r>
              <a:rPr lang="it-IT" sz="1200" dirty="0" smtClean="0"/>
              <a:t> </a:t>
            </a:r>
            <a:r>
              <a:rPr lang="it-IT" sz="1200" dirty="0"/>
              <a:t>alla particolare </a:t>
            </a:r>
            <a:r>
              <a:rPr lang="it-IT" sz="1200" dirty="0" smtClean="0"/>
              <a:t>modalità  </a:t>
            </a:r>
            <a:r>
              <a:rPr lang="it-IT" sz="1200" dirty="0"/>
              <a:t>di esecuzione del rapporto </a:t>
            </a:r>
            <a:r>
              <a:rPr lang="it-IT" sz="1200" dirty="0" smtClean="0"/>
              <a:t>di lavoro</a:t>
            </a:r>
            <a:endParaRPr lang="it-IT" sz="1200" dirty="0"/>
          </a:p>
        </p:txBody>
      </p:sp>
      <p:sp>
        <p:nvSpPr>
          <p:cNvPr id="42" name="Rettangolo 41"/>
          <p:cNvSpPr/>
          <p:nvPr/>
        </p:nvSpPr>
        <p:spPr>
          <a:xfrm>
            <a:off x="7564578" y="4520799"/>
            <a:ext cx="3678441" cy="1015663"/>
          </a:xfrm>
          <a:prstGeom prst="rect">
            <a:avLst/>
          </a:prstGeom>
          <a:ln w="19050">
            <a:solidFill>
              <a:srgbClr val="00B050"/>
            </a:solidFill>
            <a:prstDash val="dash"/>
          </a:ln>
        </p:spPr>
        <p:txBody>
          <a:bodyPr wrap="square">
            <a:spAutoFit/>
          </a:bodyPr>
          <a:lstStyle/>
          <a:p>
            <a:pPr algn="just"/>
            <a:r>
              <a:rPr lang="it-IT" sz="1200" i="1" dirty="0">
                <a:solidFill>
                  <a:schemeClr val="dk1"/>
                </a:solidFill>
              </a:rPr>
              <a:t>il </a:t>
            </a:r>
            <a:r>
              <a:rPr lang="it-IT" sz="1200" i="1" dirty="0" smtClean="0">
                <a:solidFill>
                  <a:schemeClr val="dk1"/>
                </a:solidFill>
              </a:rPr>
              <a:t>DL </a:t>
            </a:r>
            <a:r>
              <a:rPr lang="it-IT" sz="1200" i="1" u="sng" dirty="0">
                <a:solidFill>
                  <a:schemeClr val="dk1"/>
                </a:solidFill>
              </a:rPr>
              <a:t>proceda all’informativa </a:t>
            </a:r>
            <a:r>
              <a:rPr lang="it-IT" sz="1200" i="1" u="sng" dirty="0" smtClean="0">
                <a:solidFill>
                  <a:schemeClr val="dk1"/>
                </a:solidFill>
              </a:rPr>
              <a:t>quando </a:t>
            </a:r>
            <a:r>
              <a:rPr lang="it-IT" sz="1200" i="1" dirty="0" smtClean="0">
                <a:solidFill>
                  <a:schemeClr val="dk1"/>
                </a:solidFill>
              </a:rPr>
              <a:t>la </a:t>
            </a:r>
            <a:r>
              <a:rPr lang="it-IT" sz="1200" i="1" dirty="0">
                <a:solidFill>
                  <a:schemeClr val="dk1"/>
                </a:solidFill>
              </a:rPr>
              <a:t>disciplina della vita lavorativa del </a:t>
            </a:r>
            <a:r>
              <a:rPr lang="it-IT" sz="1200" i="1" dirty="0" smtClean="0">
                <a:solidFill>
                  <a:schemeClr val="dk1"/>
                </a:solidFill>
              </a:rPr>
              <a:t>lavoratore è </a:t>
            </a:r>
            <a:r>
              <a:rPr lang="it-IT" sz="1200" i="1" dirty="0">
                <a:solidFill>
                  <a:schemeClr val="dk1"/>
                </a:solidFill>
              </a:rPr>
              <a:t>interamente </a:t>
            </a:r>
            <a:r>
              <a:rPr lang="it-IT" sz="1200" i="1" dirty="0" smtClean="0">
                <a:solidFill>
                  <a:schemeClr val="dk1"/>
                </a:solidFill>
              </a:rPr>
              <a:t>rimessa all’</a:t>
            </a:r>
            <a:r>
              <a:rPr lang="it-IT" sz="1200" i="1" dirty="0" err="1" smtClean="0">
                <a:solidFill>
                  <a:schemeClr val="dk1"/>
                </a:solidFill>
              </a:rPr>
              <a:t>att</a:t>
            </a:r>
            <a:r>
              <a:rPr lang="it-IT" sz="1200" i="1" dirty="0" smtClean="0">
                <a:solidFill>
                  <a:schemeClr val="dk1"/>
                </a:solidFill>
              </a:rPr>
              <a:t>. decisione di sistemi automatizzati  </a:t>
            </a:r>
            <a:r>
              <a:rPr lang="it-IT" sz="1200" i="1" u="sng" dirty="0" smtClean="0">
                <a:solidFill>
                  <a:schemeClr val="dk1"/>
                </a:solidFill>
              </a:rPr>
              <a:t>Diversamente ha </a:t>
            </a:r>
            <a:r>
              <a:rPr lang="it-IT" sz="1200" i="1" u="sng" dirty="0">
                <a:solidFill>
                  <a:schemeClr val="dk1"/>
                </a:solidFill>
              </a:rPr>
              <a:t>l’obbligo </a:t>
            </a:r>
            <a:r>
              <a:rPr lang="it-IT" sz="1200" i="1" u="sng" dirty="0" smtClean="0">
                <a:solidFill>
                  <a:schemeClr val="dk1"/>
                </a:solidFill>
              </a:rPr>
              <a:t>di </a:t>
            </a:r>
            <a:r>
              <a:rPr lang="it-IT" sz="1200" i="1" u="sng" dirty="0" err="1" smtClean="0">
                <a:solidFill>
                  <a:schemeClr val="dk1"/>
                </a:solidFill>
              </a:rPr>
              <a:t>infor</a:t>
            </a:r>
            <a:r>
              <a:rPr lang="it-IT" sz="1200" i="1" dirty="0" smtClean="0">
                <a:solidFill>
                  <a:schemeClr val="dk1"/>
                </a:solidFill>
              </a:rPr>
              <a:t>. dell’utilizzo</a:t>
            </a:r>
          </a:p>
          <a:p>
            <a:pPr algn="just"/>
            <a:r>
              <a:rPr lang="it-IT" sz="1200" i="1" dirty="0">
                <a:solidFill>
                  <a:schemeClr val="dk1"/>
                </a:solidFill>
              </a:rPr>
              <a:t> </a:t>
            </a:r>
            <a:r>
              <a:rPr lang="it-IT" sz="1200" i="1" dirty="0" smtClean="0">
                <a:solidFill>
                  <a:schemeClr val="dk1"/>
                </a:solidFill>
              </a:rPr>
              <a:t>  di tali sistemi quando incidenti (</a:t>
            </a:r>
            <a:r>
              <a:rPr lang="it-IT" sz="1200" i="1" dirty="0" err="1" smtClean="0">
                <a:solidFill>
                  <a:schemeClr val="dk1"/>
                </a:solidFill>
              </a:rPr>
              <a:t>Circ.MdL</a:t>
            </a:r>
            <a:r>
              <a:rPr lang="it-IT" sz="1200" i="1" dirty="0" smtClean="0">
                <a:solidFill>
                  <a:schemeClr val="dk1"/>
                </a:solidFill>
              </a:rPr>
              <a:t> </a:t>
            </a:r>
            <a:r>
              <a:rPr lang="it-IT" sz="1200" i="1" dirty="0" smtClean="0">
                <a:solidFill>
                  <a:schemeClr val="dk1"/>
                </a:solidFill>
              </a:rPr>
              <a:t>2022)</a:t>
            </a:r>
            <a:endParaRPr lang="it-IT" sz="1200" i="1" dirty="0">
              <a:solidFill>
                <a:schemeClr val="dk1"/>
              </a:solidFill>
            </a:endParaRPr>
          </a:p>
        </p:txBody>
      </p:sp>
      <p:grpSp>
        <p:nvGrpSpPr>
          <p:cNvPr id="21" name="Gruppo 20"/>
          <p:cNvGrpSpPr/>
          <p:nvPr/>
        </p:nvGrpSpPr>
        <p:grpSpPr>
          <a:xfrm>
            <a:off x="1586218" y="1678536"/>
            <a:ext cx="8460189" cy="3177067"/>
            <a:chOff x="336384" y="3707320"/>
            <a:chExt cx="8460189" cy="3177067"/>
          </a:xfrm>
        </p:grpSpPr>
        <p:sp>
          <p:nvSpPr>
            <p:cNvPr id="22" name="Text Box 5"/>
            <p:cNvSpPr txBox="1">
              <a:spLocks noChangeArrowheads="1"/>
            </p:cNvSpPr>
            <p:nvPr/>
          </p:nvSpPr>
          <p:spPr bwMode="auto">
            <a:xfrm>
              <a:off x="383455" y="6587154"/>
              <a:ext cx="2023311" cy="2616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100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Cinzia </a:t>
              </a:r>
              <a:r>
                <a:rPr lang="it-IT" altLang="it-IT" sz="1100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Frascheri</a:t>
              </a:r>
              <a:r>
                <a:rPr lang="it-IT" altLang="it-IT" sz="1100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- Giuslavorista</a:t>
              </a:r>
            </a:p>
          </p:txBody>
        </p:sp>
        <p:sp>
          <p:nvSpPr>
            <p:cNvPr id="26" name="CasellaDiTesto 25"/>
            <p:cNvSpPr txBox="1"/>
            <p:nvPr/>
          </p:nvSpPr>
          <p:spPr>
            <a:xfrm>
              <a:off x="755354" y="4641004"/>
              <a:ext cx="3904339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2200" b="1" i="1" dirty="0" smtClean="0"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man Old Style" panose="02050604050505020204" pitchFamily="18" charset="0"/>
                </a:rPr>
                <a:t>Strumenti di lavoro </a:t>
              </a:r>
              <a:endParaRPr lang="it-IT" sz="2200" b="1" i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endParaRPr>
            </a:p>
          </p:txBody>
        </p:sp>
        <p:sp>
          <p:nvSpPr>
            <p:cNvPr id="30" name="Freccia a destra con strisce 29"/>
            <p:cNvSpPr/>
            <p:nvPr/>
          </p:nvSpPr>
          <p:spPr>
            <a:xfrm flipH="1">
              <a:off x="4830851" y="4414794"/>
              <a:ext cx="755007" cy="828675"/>
            </a:xfrm>
            <a:prstGeom prst="stripedRightArrow">
              <a:avLst/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8" name="Freccia a destra con strisce 37"/>
            <p:cNvSpPr/>
            <p:nvPr/>
          </p:nvSpPr>
          <p:spPr>
            <a:xfrm>
              <a:off x="1475592" y="5585484"/>
              <a:ext cx="755007" cy="828675"/>
            </a:xfrm>
            <a:prstGeom prst="stripedRightArrow">
              <a:avLst/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0" name="Ovale 39"/>
            <p:cNvSpPr/>
            <p:nvPr/>
          </p:nvSpPr>
          <p:spPr>
            <a:xfrm>
              <a:off x="6476909" y="3726035"/>
              <a:ext cx="906705" cy="57493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1600" b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man Old Style" panose="02050604050505020204" pitchFamily="18" charset="0"/>
                </a:rPr>
                <a:t>VdR</a:t>
              </a:r>
              <a:endParaRPr lang="it-IT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endParaRPr>
            </a:p>
            <a:p>
              <a:pPr algn="ctr"/>
              <a:r>
                <a:rPr lang="it-IT" sz="1600" b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man Old Style" panose="02050604050505020204" pitchFamily="18" charset="0"/>
                </a:rPr>
                <a:t>Agg</a:t>
              </a:r>
              <a:r>
                <a:rPr lang="it-IT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man Old Style" panose="02050604050505020204" pitchFamily="18" charset="0"/>
                </a:rPr>
                <a:t>.</a:t>
              </a:r>
              <a:endParaRPr lang="it-I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endParaRPr>
            </a:p>
          </p:txBody>
        </p:sp>
        <p:sp>
          <p:nvSpPr>
            <p:cNvPr id="43" name="Ovale 42"/>
            <p:cNvSpPr/>
            <p:nvPr/>
          </p:nvSpPr>
          <p:spPr>
            <a:xfrm>
              <a:off x="7635728" y="3726035"/>
              <a:ext cx="906705" cy="57493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man Old Style" panose="02050604050505020204" pitchFamily="18" charset="0"/>
                </a:rPr>
                <a:t>SLC</a:t>
              </a:r>
              <a:endParaRPr lang="it-I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endParaRPr>
            </a:p>
          </p:txBody>
        </p:sp>
        <p:sp>
          <p:nvSpPr>
            <p:cNvPr id="44" name="CasellaDiTesto 43"/>
            <p:cNvSpPr txBox="1"/>
            <p:nvPr/>
          </p:nvSpPr>
          <p:spPr>
            <a:xfrm>
              <a:off x="336384" y="3707320"/>
              <a:ext cx="8460189" cy="3177067"/>
            </a:xfrm>
            <a:prstGeom prst="rect">
              <a:avLst/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it-IT" dirty="0"/>
            </a:p>
          </p:txBody>
        </p:sp>
        <p:sp>
          <p:nvSpPr>
            <p:cNvPr id="45" name="Ovale 44"/>
            <p:cNvSpPr/>
            <p:nvPr/>
          </p:nvSpPr>
          <p:spPr>
            <a:xfrm>
              <a:off x="367046" y="4144315"/>
              <a:ext cx="3742944" cy="832891"/>
            </a:xfrm>
            <a:prstGeom prst="ellipse">
              <a:avLst/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b="1" dirty="0" smtClean="0">
                  <a:latin typeface="Bookman Old Style" panose="02050604050505020204" pitchFamily="18" charset="0"/>
                </a:rPr>
                <a:t>Sistema esperto</a:t>
              </a:r>
            </a:p>
            <a:p>
              <a:pPr algn="ctr"/>
              <a:r>
                <a:rPr lang="it-IT" b="1" dirty="0" smtClean="0">
                  <a:latin typeface="Bookman Old Style" panose="02050604050505020204" pitchFamily="18" charset="0"/>
                </a:rPr>
                <a:t>«</a:t>
              </a:r>
              <a:r>
                <a:rPr lang="it-IT" b="1" i="1" dirty="0" err="1" smtClean="0">
                  <a:latin typeface="Bookman Old Style" panose="02050604050505020204" pitchFamily="18" charset="0"/>
                </a:rPr>
                <a:t>if-then</a:t>
              </a:r>
              <a:r>
                <a:rPr lang="it-IT" b="1" dirty="0" smtClean="0">
                  <a:latin typeface="Bookman Old Style" panose="02050604050505020204" pitchFamily="18" charset="0"/>
                </a:rPr>
                <a:t>»</a:t>
              </a:r>
            </a:p>
          </p:txBody>
        </p:sp>
        <p:sp>
          <p:nvSpPr>
            <p:cNvPr id="46" name="Ovale 45"/>
            <p:cNvSpPr/>
            <p:nvPr/>
          </p:nvSpPr>
          <p:spPr>
            <a:xfrm>
              <a:off x="4720662" y="4131500"/>
              <a:ext cx="3730752" cy="829552"/>
            </a:xfrm>
            <a:prstGeom prst="ellipse">
              <a:avLst/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b="1" dirty="0" smtClean="0">
                  <a:latin typeface="Bookman Old Style" panose="02050604050505020204" pitchFamily="18" charset="0"/>
                </a:rPr>
                <a:t>Machine </a:t>
              </a:r>
              <a:r>
                <a:rPr lang="it-IT" b="1" dirty="0" err="1" smtClean="0">
                  <a:latin typeface="Bookman Old Style" panose="02050604050505020204" pitchFamily="18" charset="0"/>
                </a:rPr>
                <a:t>learning</a:t>
              </a:r>
              <a:endParaRPr lang="it-IT" b="1" dirty="0">
                <a:latin typeface="Bookman Old Style" panose="02050604050505020204" pitchFamily="18" charset="0"/>
              </a:endParaRPr>
            </a:p>
            <a:p>
              <a:pPr algn="ctr"/>
              <a:r>
                <a:rPr lang="it-IT" sz="1400" b="1" dirty="0" smtClean="0">
                  <a:latin typeface="Bookman Old Style" panose="02050604050505020204" pitchFamily="18" charset="0"/>
                </a:rPr>
                <a:t>«</a:t>
              </a:r>
              <a:r>
                <a:rPr lang="it-IT" sz="1500" b="1" i="1" dirty="0" smtClean="0">
                  <a:latin typeface="Bookman Old Style" panose="02050604050505020204" pitchFamily="18" charset="0"/>
                </a:rPr>
                <a:t>sistema in apprendimento</a:t>
              </a:r>
              <a:r>
                <a:rPr lang="it-IT" sz="1500" b="1" dirty="0" smtClean="0">
                  <a:latin typeface="Bookman Old Style" panose="02050604050505020204" pitchFamily="18" charset="0"/>
                </a:rPr>
                <a:t>»</a:t>
              </a:r>
            </a:p>
          </p:txBody>
        </p:sp>
        <p:sp>
          <p:nvSpPr>
            <p:cNvPr id="47" name="Freccia in giù 46"/>
            <p:cNvSpPr/>
            <p:nvPr/>
          </p:nvSpPr>
          <p:spPr>
            <a:xfrm rot="833340">
              <a:off x="4848776" y="4907179"/>
              <a:ext cx="853440" cy="381150"/>
            </a:xfrm>
            <a:prstGeom prst="downArrow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8" name="Freccia in giù 47"/>
            <p:cNvSpPr/>
            <p:nvPr/>
          </p:nvSpPr>
          <p:spPr>
            <a:xfrm rot="20911061">
              <a:off x="7352837" y="4930604"/>
              <a:ext cx="853440" cy="405384"/>
            </a:xfrm>
            <a:prstGeom prst="downArrow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9" name="Rettangolo arrotondato 48"/>
            <p:cNvSpPr/>
            <p:nvPr/>
          </p:nvSpPr>
          <p:spPr>
            <a:xfrm>
              <a:off x="4625290" y="5328625"/>
              <a:ext cx="1110196" cy="339213"/>
            </a:xfrm>
            <a:prstGeom prst="roundRect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it-IT" sz="1600" b="1" dirty="0" smtClean="0">
                  <a:latin typeface="Bookman Old Style" panose="02050604050505020204" pitchFamily="18" charset="0"/>
                </a:rPr>
                <a:t>IA </a:t>
              </a:r>
              <a:r>
                <a:rPr lang="it-IT" sz="1600" b="1" i="1" dirty="0" err="1" smtClean="0">
                  <a:latin typeface="Bookman Old Style" panose="02050604050505020204" pitchFamily="18" charset="0"/>
                </a:rPr>
                <a:t>weak</a:t>
              </a:r>
              <a:endParaRPr lang="it-IT" sz="1600" b="1" i="1" dirty="0">
                <a:latin typeface="Bookman Old Style" panose="02050604050505020204" pitchFamily="18" charset="0"/>
              </a:endParaRPr>
            </a:p>
          </p:txBody>
        </p:sp>
        <p:sp>
          <p:nvSpPr>
            <p:cNvPr id="50" name="Rettangolo arrotondato 49"/>
            <p:cNvSpPr/>
            <p:nvPr/>
          </p:nvSpPr>
          <p:spPr>
            <a:xfrm>
              <a:off x="7090307" y="5345480"/>
              <a:ext cx="1316684" cy="339213"/>
            </a:xfrm>
            <a:prstGeom prst="roundRect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it-IT" sz="1600" b="1" dirty="0" smtClean="0">
                  <a:latin typeface="Bookman Old Style" panose="02050604050505020204" pitchFamily="18" charset="0"/>
                </a:rPr>
                <a:t> IA </a:t>
              </a:r>
              <a:r>
                <a:rPr lang="it-IT" sz="1600" b="1" i="1" dirty="0" smtClean="0">
                  <a:latin typeface="Bookman Old Style" panose="02050604050505020204" pitchFamily="18" charset="0"/>
                </a:rPr>
                <a:t>strong</a:t>
              </a:r>
              <a:endParaRPr lang="it-IT" sz="1600" b="1" i="1" dirty="0">
                <a:latin typeface="Bookman Old Style" panose="02050604050505020204" pitchFamily="18" charset="0"/>
              </a:endParaRPr>
            </a:p>
          </p:txBody>
        </p:sp>
        <p:sp>
          <p:nvSpPr>
            <p:cNvPr id="51" name="Rettangolo arrotondato 50"/>
            <p:cNvSpPr/>
            <p:nvPr/>
          </p:nvSpPr>
          <p:spPr>
            <a:xfrm>
              <a:off x="3927609" y="5737405"/>
              <a:ext cx="2546857" cy="627888"/>
            </a:xfrm>
            <a:prstGeom prst="roundRect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1400" b="1" dirty="0" smtClean="0">
                  <a:latin typeface="Bookman Old Style" panose="02050604050505020204" pitchFamily="18" charset="0"/>
                </a:rPr>
                <a:t>Funzioni cognitive</a:t>
              </a:r>
            </a:p>
            <a:p>
              <a:pPr algn="ctr"/>
              <a:r>
                <a:rPr lang="it-IT" sz="1400" b="1" dirty="0">
                  <a:latin typeface="Bookman Old Style" panose="02050604050505020204" pitchFamily="18" charset="0"/>
                </a:rPr>
                <a:t>v</a:t>
              </a:r>
              <a:r>
                <a:rPr lang="it-IT" sz="1400" b="1" dirty="0" smtClean="0">
                  <a:latin typeface="Bookman Old Style" panose="02050604050505020204" pitchFamily="18" charset="0"/>
                </a:rPr>
                <a:t>olte al </a:t>
              </a:r>
              <a:r>
                <a:rPr lang="it-IT" sz="1400" b="1" i="1" dirty="0" err="1">
                  <a:latin typeface="Bookman Old Style" panose="02050604050505020204" pitchFamily="18" charset="0"/>
                </a:rPr>
                <a:t>p</a:t>
              </a:r>
              <a:r>
                <a:rPr lang="it-IT" sz="1400" b="1" i="1" dirty="0" err="1" smtClean="0">
                  <a:latin typeface="Bookman Old Style" panose="02050604050505020204" pitchFamily="18" charset="0"/>
                </a:rPr>
                <a:t>roblem</a:t>
              </a:r>
              <a:r>
                <a:rPr lang="it-IT" sz="1400" b="1" i="1" dirty="0" smtClean="0">
                  <a:latin typeface="Bookman Old Style" panose="02050604050505020204" pitchFamily="18" charset="0"/>
                </a:rPr>
                <a:t> </a:t>
              </a:r>
              <a:r>
                <a:rPr lang="it-IT" sz="1400" b="1" i="1" dirty="0" err="1" smtClean="0">
                  <a:latin typeface="Bookman Old Style" panose="02050604050505020204" pitchFamily="18" charset="0"/>
                </a:rPr>
                <a:t>solving</a:t>
              </a:r>
              <a:endParaRPr lang="it-IT" sz="1400" b="1" i="1" dirty="0">
                <a:latin typeface="Bookman Old Style" panose="02050604050505020204" pitchFamily="18" charset="0"/>
              </a:endParaRPr>
            </a:p>
          </p:txBody>
        </p:sp>
        <p:sp>
          <p:nvSpPr>
            <p:cNvPr id="52" name="Rettangolo arrotondato 51"/>
            <p:cNvSpPr/>
            <p:nvPr/>
          </p:nvSpPr>
          <p:spPr>
            <a:xfrm>
              <a:off x="6521814" y="5737405"/>
              <a:ext cx="2220765" cy="627888"/>
            </a:xfrm>
            <a:prstGeom prst="roundRect">
              <a:avLst/>
            </a:pr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1500" b="1" dirty="0" smtClean="0">
                  <a:latin typeface="Bookman Old Style" panose="02050604050505020204" pitchFamily="18" charset="0"/>
                </a:rPr>
                <a:t>…..</a:t>
              </a:r>
              <a:r>
                <a:rPr lang="it-IT" sz="1400" b="1" i="1" dirty="0" err="1">
                  <a:latin typeface="Bookman Old Style" panose="02050604050505020204" pitchFamily="18" charset="0"/>
                </a:rPr>
                <a:t>d</a:t>
              </a:r>
              <a:r>
                <a:rPr lang="it-IT" sz="1400" b="1" i="1" dirty="0" err="1" smtClean="0">
                  <a:latin typeface="Bookman Old Style" panose="02050604050505020204" pitchFamily="18" charset="0"/>
                </a:rPr>
                <a:t>eep</a:t>
              </a:r>
              <a:r>
                <a:rPr lang="it-IT" sz="1400" b="1" i="1" dirty="0" smtClean="0">
                  <a:latin typeface="Bookman Old Style" panose="02050604050505020204" pitchFamily="18" charset="0"/>
                </a:rPr>
                <a:t> </a:t>
              </a:r>
              <a:r>
                <a:rPr lang="it-IT" sz="1400" b="1" i="1" dirty="0" err="1" smtClean="0">
                  <a:latin typeface="Bookman Old Style" panose="02050604050505020204" pitchFamily="18" charset="0"/>
                </a:rPr>
                <a:t>learning</a:t>
              </a:r>
              <a:endParaRPr lang="it-IT" sz="1400" b="1" i="1" dirty="0" smtClean="0">
                <a:latin typeface="Bookman Old Style" panose="02050604050505020204" pitchFamily="18" charset="0"/>
              </a:endParaRPr>
            </a:p>
            <a:p>
              <a:pPr algn="ctr"/>
              <a:r>
                <a:rPr lang="it-IT" sz="1400" b="1" dirty="0">
                  <a:latin typeface="Bookman Old Style" panose="02050604050505020204" pitchFamily="18" charset="0"/>
                </a:rPr>
                <a:t>r</a:t>
              </a:r>
              <a:r>
                <a:rPr lang="it-IT" sz="1400" b="1" dirty="0" smtClean="0">
                  <a:latin typeface="Bookman Old Style" panose="02050604050505020204" pitchFamily="18" charset="0"/>
                </a:rPr>
                <a:t>eti neurali artificiali</a:t>
              </a:r>
              <a:endParaRPr lang="it-IT" sz="1400" b="1" i="1" dirty="0">
                <a:latin typeface="Bookman Old Style" panose="02050604050505020204" pitchFamily="18" charset="0"/>
              </a:endParaRPr>
            </a:p>
          </p:txBody>
        </p:sp>
        <p:sp>
          <p:nvSpPr>
            <p:cNvPr id="53" name="Freccia in giù 52"/>
            <p:cNvSpPr/>
            <p:nvPr/>
          </p:nvSpPr>
          <p:spPr>
            <a:xfrm>
              <a:off x="1752112" y="5031869"/>
              <a:ext cx="853440" cy="378412"/>
            </a:xfrm>
            <a:prstGeom prst="downArrow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4" name="Rettangolo arrotondato 53"/>
            <p:cNvSpPr/>
            <p:nvPr/>
          </p:nvSpPr>
          <p:spPr>
            <a:xfrm>
              <a:off x="873885" y="5462788"/>
              <a:ext cx="2713428" cy="890016"/>
            </a:xfrm>
            <a:prstGeom prst="round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1400" b="1" dirty="0" smtClean="0"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Producono </a:t>
              </a:r>
              <a:r>
                <a:rPr lang="it-IT" sz="1400" b="1" dirty="0"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effetti seguendo regole prestabilite e imposte dai </a:t>
              </a:r>
              <a:r>
                <a:rPr lang="it-IT" sz="1400" b="1" dirty="0" smtClean="0">
                  <a:latin typeface="Bookman Old Style" panose="0205060405050502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programmatori</a:t>
              </a:r>
              <a:endParaRPr lang="it-IT" sz="1400" b="1" dirty="0">
                <a:latin typeface="Bookman Old Style" panose="020506040505050202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66771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3" grpId="0"/>
      <p:bldP spid="4" grpId="0" animBg="1"/>
      <p:bldP spid="23" grpId="0" animBg="1"/>
      <p:bldP spid="24" grpId="0"/>
      <p:bldP spid="25" grpId="0"/>
      <p:bldP spid="27" grpId="0" animBg="1"/>
      <p:bldP spid="28" grpId="0"/>
      <p:bldP spid="29" grpId="0"/>
      <p:bldP spid="31" grpId="0"/>
      <p:bldP spid="32" grpId="0"/>
      <p:bldP spid="33" grpId="0"/>
      <p:bldP spid="34" grpId="0" animBg="1"/>
      <p:bldP spid="35" grpId="0"/>
      <p:bldP spid="36" grpId="0"/>
      <p:bldP spid="37" grpId="0"/>
      <p:bldP spid="39" grpId="0"/>
      <p:bldP spid="42" grpId="0" animBg="1"/>
    </p:bldLst>
  </p:timing>
</p:sld>
</file>

<file path=ppt/theme/theme1.xml><?xml version="1.0" encoding="utf-8"?>
<a:theme xmlns:a="http://schemas.openxmlformats.org/drawingml/2006/main" name="Sfaccettatura">
  <a:themeElements>
    <a:clrScheme name="Sfaccettatur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Sfaccettatur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faccettatur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10998</TotalTime>
  <Words>833</Words>
  <Application>Microsoft Office PowerPoint</Application>
  <PresentationFormat>Widescreen</PresentationFormat>
  <Paragraphs>100</Paragraphs>
  <Slides>4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12" baseType="lpstr">
      <vt:lpstr>Arial</vt:lpstr>
      <vt:lpstr>Bookman Old Style</vt:lpstr>
      <vt:lpstr>Calibri</vt:lpstr>
      <vt:lpstr>Times New Roman</vt:lpstr>
      <vt:lpstr>Trebuchet MS</vt:lpstr>
      <vt:lpstr>Wingdings</vt:lpstr>
      <vt:lpstr>Wingdings 3</vt:lpstr>
      <vt:lpstr>Sfaccettatura</vt:lpstr>
      <vt:lpstr> Parità di genere: un diritto necessario  in una società sostenibile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PROPOSTA OPNA PER IL REPERTORIO DEGLI ORGANISMI PARITETICI</dc:title>
  <dc:creator>Manuela Brunati</dc:creator>
  <cp:lastModifiedBy>Cinzia</cp:lastModifiedBy>
  <cp:revision>340</cp:revision>
  <dcterms:created xsi:type="dcterms:W3CDTF">2021-11-25T11:40:41Z</dcterms:created>
  <dcterms:modified xsi:type="dcterms:W3CDTF">2023-10-15T16:32:39Z</dcterms:modified>
</cp:coreProperties>
</file>