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256" r:id="rId2"/>
    <p:sldId id="257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4C5A4F-25E6-4578-9492-3BB2256E3EA5}" type="doc">
      <dgm:prSet loTypeId="urn:microsoft.com/office/officeart/2005/8/layout/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B638862-9E00-4A07-BF62-1EA9B96F661F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it-IT" sz="20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AZIONI</a:t>
          </a:r>
          <a:endParaRPr lang="en-US" sz="20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CA44546-A21A-4CDB-91EF-0B09ADF3221D}" type="parTrans" cxnId="{872383E9-4FB5-4F8A-9A1C-D3C7DD18EA88}">
      <dgm:prSet/>
      <dgm:spPr/>
      <dgm:t>
        <a:bodyPr/>
        <a:lstStyle/>
        <a:p>
          <a:endParaRPr lang="en-US"/>
        </a:p>
      </dgm:t>
    </dgm:pt>
    <dgm:pt modelId="{8F123B72-6442-4843-AC86-AD49C05DA568}" type="sibTrans" cxnId="{872383E9-4FB5-4F8A-9A1C-D3C7DD18EA88}">
      <dgm:prSet/>
      <dgm:spPr/>
      <dgm:t>
        <a:bodyPr/>
        <a:lstStyle/>
        <a:p>
          <a:endParaRPr lang="en-US"/>
        </a:p>
      </dgm:t>
    </dgm:pt>
    <dgm:pt modelId="{424EF2F0-C24F-4AC8-8145-99AF5F5BEA7F}">
      <dgm:prSet custT="1"/>
      <dgm:spPr/>
      <dgm:t>
        <a:bodyPr/>
        <a:lstStyle/>
        <a:p>
          <a:r>
            <a:rPr lang="it-IT" sz="20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Diminuzione del gender </a:t>
          </a:r>
          <a:r>
            <a:rPr lang="it-IT" sz="2000" dirty="0" err="1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pay</a:t>
          </a:r>
          <a:r>
            <a:rPr lang="it-IT" sz="20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gap</a:t>
          </a:r>
          <a:endParaRPr lang="en-US" sz="2000" dirty="0">
            <a:solidFill>
              <a:schemeClr val="tx2">
                <a:lumMod val="75000"/>
                <a:lumOff val="2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E651516-9B40-4CC7-99B5-C935AADAA5D0}" type="parTrans" cxnId="{669B352E-D0CA-4B71-A0C9-C2FB68187510}">
      <dgm:prSet/>
      <dgm:spPr/>
      <dgm:t>
        <a:bodyPr/>
        <a:lstStyle/>
        <a:p>
          <a:endParaRPr lang="en-US"/>
        </a:p>
      </dgm:t>
    </dgm:pt>
    <dgm:pt modelId="{B2F96D29-BD2C-4779-8058-E9A9CB8959B9}" type="sibTrans" cxnId="{669B352E-D0CA-4B71-A0C9-C2FB68187510}">
      <dgm:prSet/>
      <dgm:spPr/>
      <dgm:t>
        <a:bodyPr/>
        <a:lstStyle/>
        <a:p>
          <a:endParaRPr lang="en-US"/>
        </a:p>
      </dgm:t>
    </dgm:pt>
    <dgm:pt modelId="{33354787-6B7F-4F03-9CBA-987DF56C45ED}">
      <dgm:prSet custT="1"/>
      <dgm:spPr/>
      <dgm:t>
        <a:bodyPr/>
        <a:lstStyle/>
        <a:p>
          <a:r>
            <a:rPr lang="it-IT" sz="2000" b="0" i="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Aumento</a:t>
          </a:r>
          <a:r>
            <a:rPr lang="it-IT" sz="20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occupazione femminile</a:t>
          </a:r>
          <a:endParaRPr lang="en-US" sz="2000" dirty="0">
            <a:solidFill>
              <a:schemeClr val="tx2">
                <a:lumMod val="75000"/>
                <a:lumOff val="2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22FC9CB-7DBA-4EE6-8C9E-C0061FFD669C}" type="parTrans" cxnId="{F6FD54D0-9BFC-4693-94CD-79D1C0D9B460}">
      <dgm:prSet/>
      <dgm:spPr/>
      <dgm:t>
        <a:bodyPr/>
        <a:lstStyle/>
        <a:p>
          <a:endParaRPr lang="en-US"/>
        </a:p>
      </dgm:t>
    </dgm:pt>
    <dgm:pt modelId="{A707AB2E-9643-4470-B182-530436D390CB}" type="sibTrans" cxnId="{F6FD54D0-9BFC-4693-94CD-79D1C0D9B460}">
      <dgm:prSet/>
      <dgm:spPr/>
      <dgm:t>
        <a:bodyPr/>
        <a:lstStyle/>
        <a:p>
          <a:endParaRPr lang="en-US"/>
        </a:p>
      </dgm:t>
    </dgm:pt>
    <dgm:pt modelId="{EED7EC48-A7A1-4C3B-A64A-B16C90B35289}">
      <dgm:prSet custT="1"/>
      <dgm:spPr/>
      <dgm:t>
        <a:bodyPr/>
        <a:lstStyle/>
        <a:p>
          <a:r>
            <a:rPr lang="it-IT" sz="2000" b="0" i="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Migliori condizioni lavorative </a:t>
          </a:r>
          <a:r>
            <a:rPr lang="it-IT" sz="20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per le donne, anche in relazione alla protezione della maternità</a:t>
          </a:r>
          <a:endParaRPr lang="en-US" sz="2000" dirty="0">
            <a:solidFill>
              <a:schemeClr val="tx2">
                <a:lumMod val="75000"/>
                <a:lumOff val="2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B47E196-52E3-4ADB-A68E-E82DC7FD7664}" type="parTrans" cxnId="{B937D634-982C-42A0-B85E-CDD2419AF753}">
      <dgm:prSet/>
      <dgm:spPr/>
      <dgm:t>
        <a:bodyPr/>
        <a:lstStyle/>
        <a:p>
          <a:endParaRPr lang="en-US"/>
        </a:p>
      </dgm:t>
    </dgm:pt>
    <dgm:pt modelId="{B8D847A5-5782-4C71-B22D-FC4861DCF2D5}" type="sibTrans" cxnId="{B937D634-982C-42A0-B85E-CDD2419AF753}">
      <dgm:prSet/>
      <dgm:spPr/>
      <dgm:t>
        <a:bodyPr/>
        <a:lstStyle/>
        <a:p>
          <a:endParaRPr lang="en-US"/>
        </a:p>
      </dgm:t>
    </dgm:pt>
    <dgm:pt modelId="{B04F76F2-1138-4D08-860E-38782666ACF1}">
      <dgm:prSet custT="1"/>
      <dgm:spPr/>
      <dgm:t>
        <a:bodyPr/>
        <a:lstStyle/>
        <a:p>
          <a:r>
            <a:rPr lang="it-IT" sz="2000" b="0" i="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Maggio</a:t>
          </a:r>
          <a:r>
            <a:rPr lang="it-IT" sz="20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r inclusione</a:t>
          </a:r>
          <a:endParaRPr lang="en-US" sz="2000" dirty="0">
            <a:solidFill>
              <a:schemeClr val="tx2">
                <a:lumMod val="75000"/>
                <a:lumOff val="2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7AD7E32-CF93-42A3-91CD-AAE69C9C671E}" type="parTrans" cxnId="{78436CFC-E91D-4E27-AC44-62BEDBE0127C}">
      <dgm:prSet/>
      <dgm:spPr/>
      <dgm:t>
        <a:bodyPr/>
        <a:lstStyle/>
        <a:p>
          <a:endParaRPr lang="en-US"/>
        </a:p>
      </dgm:t>
    </dgm:pt>
    <dgm:pt modelId="{D51660D2-BD25-426E-B64F-9DEF8EE8B786}" type="sibTrans" cxnId="{78436CFC-E91D-4E27-AC44-62BEDBE0127C}">
      <dgm:prSet/>
      <dgm:spPr/>
      <dgm:t>
        <a:bodyPr/>
        <a:lstStyle/>
        <a:p>
          <a:endParaRPr lang="en-US"/>
        </a:p>
      </dgm:t>
    </dgm:pt>
    <dgm:pt modelId="{CEF1F3AB-7AD0-42E4-AC58-DA3CAB02BEC6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it-IT" sz="20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Dotazione finanziaria 6,66Mld</a:t>
          </a:r>
          <a:endParaRPr lang="en-US" sz="20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FFBF695-3D5B-4899-AC54-529989B76221}" type="parTrans" cxnId="{D9E33ADD-1904-4204-88AF-47F5EF528590}">
      <dgm:prSet/>
      <dgm:spPr/>
      <dgm:t>
        <a:bodyPr/>
        <a:lstStyle/>
        <a:p>
          <a:endParaRPr lang="en-US"/>
        </a:p>
      </dgm:t>
    </dgm:pt>
    <dgm:pt modelId="{596F4A18-893E-4EC5-9771-0BE3A377F875}" type="sibTrans" cxnId="{D9E33ADD-1904-4204-88AF-47F5EF528590}">
      <dgm:prSet/>
      <dgm:spPr/>
      <dgm:t>
        <a:bodyPr/>
        <a:lstStyle/>
        <a:p>
          <a:endParaRPr lang="en-US"/>
        </a:p>
      </dgm:t>
    </dgm:pt>
    <dgm:pt modelId="{A0C567C9-827A-44B3-87DD-9B68D1B20C1B}" type="pres">
      <dgm:prSet presAssocID="{7F4C5A4F-25E6-4578-9492-3BB2256E3EA5}" presName="linear" presStyleCnt="0">
        <dgm:presLayoutVars>
          <dgm:dir/>
          <dgm:animLvl val="lvl"/>
          <dgm:resizeHandles val="exact"/>
        </dgm:presLayoutVars>
      </dgm:prSet>
      <dgm:spPr/>
    </dgm:pt>
    <dgm:pt modelId="{BEEC38BD-6021-4885-82C9-CFFAE326E1EC}" type="pres">
      <dgm:prSet presAssocID="{6B638862-9E00-4A07-BF62-1EA9B96F661F}" presName="parentLin" presStyleCnt="0"/>
      <dgm:spPr/>
    </dgm:pt>
    <dgm:pt modelId="{BAE6E28D-2C5F-457A-BBE0-D7E24B23EB10}" type="pres">
      <dgm:prSet presAssocID="{6B638862-9E00-4A07-BF62-1EA9B96F661F}" presName="parentLeftMargin" presStyleLbl="node1" presStyleIdx="0" presStyleCnt="2"/>
      <dgm:spPr/>
    </dgm:pt>
    <dgm:pt modelId="{CC6AFF62-3084-4B3B-9E71-0C65A4DF072B}" type="pres">
      <dgm:prSet presAssocID="{6B638862-9E00-4A07-BF62-1EA9B96F661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C8A836A-9EC4-4AE0-8330-7A1B0084EEB6}" type="pres">
      <dgm:prSet presAssocID="{6B638862-9E00-4A07-BF62-1EA9B96F661F}" presName="negativeSpace" presStyleCnt="0"/>
      <dgm:spPr/>
    </dgm:pt>
    <dgm:pt modelId="{AFA00965-3999-46F5-8920-1A737149396F}" type="pres">
      <dgm:prSet presAssocID="{6B638862-9E00-4A07-BF62-1EA9B96F661F}" presName="childText" presStyleLbl="conFgAcc1" presStyleIdx="0" presStyleCnt="2">
        <dgm:presLayoutVars>
          <dgm:bulletEnabled val="1"/>
        </dgm:presLayoutVars>
      </dgm:prSet>
      <dgm:spPr/>
    </dgm:pt>
    <dgm:pt modelId="{DABC1A89-F388-4829-A51F-819ECA7239B2}" type="pres">
      <dgm:prSet presAssocID="{8F123B72-6442-4843-AC86-AD49C05DA568}" presName="spaceBetweenRectangles" presStyleCnt="0"/>
      <dgm:spPr/>
    </dgm:pt>
    <dgm:pt modelId="{BEBD911F-D4EF-41E0-8B24-919EFE081A7B}" type="pres">
      <dgm:prSet presAssocID="{CEF1F3AB-7AD0-42E4-AC58-DA3CAB02BEC6}" presName="parentLin" presStyleCnt="0"/>
      <dgm:spPr/>
    </dgm:pt>
    <dgm:pt modelId="{ADDAB975-12CE-43BB-AC11-DF71199916A6}" type="pres">
      <dgm:prSet presAssocID="{CEF1F3AB-7AD0-42E4-AC58-DA3CAB02BEC6}" presName="parentLeftMargin" presStyleLbl="node1" presStyleIdx="0" presStyleCnt="2"/>
      <dgm:spPr/>
    </dgm:pt>
    <dgm:pt modelId="{94D68661-C058-4359-9559-9F841D1AA3C6}" type="pres">
      <dgm:prSet presAssocID="{CEF1F3AB-7AD0-42E4-AC58-DA3CAB02BEC6}" presName="parentText" presStyleLbl="node1" presStyleIdx="1" presStyleCnt="2" custScaleX="142857" custScaleY="116507">
        <dgm:presLayoutVars>
          <dgm:chMax val="0"/>
          <dgm:bulletEnabled val="1"/>
        </dgm:presLayoutVars>
      </dgm:prSet>
      <dgm:spPr/>
    </dgm:pt>
    <dgm:pt modelId="{DDDF38EA-E53E-4D0D-9B39-BD5E7FB6F23B}" type="pres">
      <dgm:prSet presAssocID="{CEF1F3AB-7AD0-42E4-AC58-DA3CAB02BEC6}" presName="negativeSpace" presStyleCnt="0"/>
      <dgm:spPr/>
    </dgm:pt>
    <dgm:pt modelId="{928E78A9-C154-46C3-945E-C2200CFFF161}" type="pres">
      <dgm:prSet presAssocID="{CEF1F3AB-7AD0-42E4-AC58-DA3CAB02BEC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6C4261C-E83A-4BDE-ABF1-26F68AAD2BCF}" type="presOf" srcId="{6B638862-9E00-4A07-BF62-1EA9B96F661F}" destId="{CC6AFF62-3084-4B3B-9E71-0C65A4DF072B}" srcOrd="1" destOrd="0" presId="urn:microsoft.com/office/officeart/2005/8/layout/list1"/>
    <dgm:cxn modelId="{41677E20-C1D2-47C3-B306-81CCCBD12434}" type="presOf" srcId="{EED7EC48-A7A1-4C3B-A64A-B16C90B35289}" destId="{AFA00965-3999-46F5-8920-1A737149396F}" srcOrd="0" destOrd="2" presId="urn:microsoft.com/office/officeart/2005/8/layout/list1"/>
    <dgm:cxn modelId="{669B352E-D0CA-4B71-A0C9-C2FB68187510}" srcId="{6B638862-9E00-4A07-BF62-1EA9B96F661F}" destId="{424EF2F0-C24F-4AC8-8145-99AF5F5BEA7F}" srcOrd="0" destOrd="0" parTransId="{FE651516-9B40-4CC7-99B5-C935AADAA5D0}" sibTransId="{B2F96D29-BD2C-4779-8058-E9A9CB8959B9}"/>
    <dgm:cxn modelId="{B937D634-982C-42A0-B85E-CDD2419AF753}" srcId="{6B638862-9E00-4A07-BF62-1EA9B96F661F}" destId="{EED7EC48-A7A1-4C3B-A64A-B16C90B35289}" srcOrd="2" destOrd="0" parTransId="{8B47E196-52E3-4ADB-A68E-E82DC7FD7664}" sibTransId="{B8D847A5-5782-4C71-B22D-FC4861DCF2D5}"/>
    <dgm:cxn modelId="{11EBF03E-0C91-4A9A-9DE4-030CD4B811CD}" type="presOf" srcId="{6B638862-9E00-4A07-BF62-1EA9B96F661F}" destId="{BAE6E28D-2C5F-457A-BBE0-D7E24B23EB10}" srcOrd="0" destOrd="0" presId="urn:microsoft.com/office/officeart/2005/8/layout/list1"/>
    <dgm:cxn modelId="{DFF3799E-4673-45B7-8BB4-E80B87C60FC7}" type="presOf" srcId="{424EF2F0-C24F-4AC8-8145-99AF5F5BEA7F}" destId="{AFA00965-3999-46F5-8920-1A737149396F}" srcOrd="0" destOrd="0" presId="urn:microsoft.com/office/officeart/2005/8/layout/list1"/>
    <dgm:cxn modelId="{795AC7AB-D62E-429A-AE8F-74B78C5D7C0E}" type="presOf" srcId="{7F4C5A4F-25E6-4578-9492-3BB2256E3EA5}" destId="{A0C567C9-827A-44B3-87DD-9B68D1B20C1B}" srcOrd="0" destOrd="0" presId="urn:microsoft.com/office/officeart/2005/8/layout/list1"/>
    <dgm:cxn modelId="{0451B3C1-D2CA-4457-BF6F-404725A39B32}" type="presOf" srcId="{CEF1F3AB-7AD0-42E4-AC58-DA3CAB02BEC6}" destId="{94D68661-C058-4359-9559-9F841D1AA3C6}" srcOrd="1" destOrd="0" presId="urn:microsoft.com/office/officeart/2005/8/layout/list1"/>
    <dgm:cxn modelId="{4385E0C3-414F-46C7-BBEF-441A96EAC3B3}" type="presOf" srcId="{B04F76F2-1138-4D08-860E-38782666ACF1}" destId="{AFA00965-3999-46F5-8920-1A737149396F}" srcOrd="0" destOrd="3" presId="urn:microsoft.com/office/officeart/2005/8/layout/list1"/>
    <dgm:cxn modelId="{F6FD54D0-9BFC-4693-94CD-79D1C0D9B460}" srcId="{6B638862-9E00-4A07-BF62-1EA9B96F661F}" destId="{33354787-6B7F-4F03-9CBA-987DF56C45ED}" srcOrd="1" destOrd="0" parTransId="{A22FC9CB-7DBA-4EE6-8C9E-C0061FFD669C}" sibTransId="{A707AB2E-9643-4470-B182-530436D390CB}"/>
    <dgm:cxn modelId="{6762F1D1-81C8-4C22-A382-24E72C80FC4E}" type="presOf" srcId="{33354787-6B7F-4F03-9CBA-987DF56C45ED}" destId="{AFA00965-3999-46F5-8920-1A737149396F}" srcOrd="0" destOrd="1" presId="urn:microsoft.com/office/officeart/2005/8/layout/list1"/>
    <dgm:cxn modelId="{D9E33ADD-1904-4204-88AF-47F5EF528590}" srcId="{7F4C5A4F-25E6-4578-9492-3BB2256E3EA5}" destId="{CEF1F3AB-7AD0-42E4-AC58-DA3CAB02BEC6}" srcOrd="1" destOrd="0" parTransId="{8FFBF695-3D5B-4899-AC54-529989B76221}" sibTransId="{596F4A18-893E-4EC5-9771-0BE3A377F875}"/>
    <dgm:cxn modelId="{872383E9-4FB5-4F8A-9A1C-D3C7DD18EA88}" srcId="{7F4C5A4F-25E6-4578-9492-3BB2256E3EA5}" destId="{6B638862-9E00-4A07-BF62-1EA9B96F661F}" srcOrd="0" destOrd="0" parTransId="{7CA44546-A21A-4CDB-91EF-0B09ADF3221D}" sibTransId="{8F123B72-6442-4843-AC86-AD49C05DA568}"/>
    <dgm:cxn modelId="{FC4BA3FB-462D-4443-9515-7D800C85F5FE}" type="presOf" srcId="{CEF1F3AB-7AD0-42E4-AC58-DA3CAB02BEC6}" destId="{ADDAB975-12CE-43BB-AC11-DF71199916A6}" srcOrd="0" destOrd="0" presId="urn:microsoft.com/office/officeart/2005/8/layout/list1"/>
    <dgm:cxn modelId="{78436CFC-E91D-4E27-AC44-62BEDBE0127C}" srcId="{6B638862-9E00-4A07-BF62-1EA9B96F661F}" destId="{B04F76F2-1138-4D08-860E-38782666ACF1}" srcOrd="3" destOrd="0" parTransId="{F7AD7E32-CF93-42A3-91CD-AAE69C9C671E}" sibTransId="{D51660D2-BD25-426E-B64F-9DEF8EE8B786}"/>
    <dgm:cxn modelId="{55C66184-4F36-4D4F-A8E5-6F315690B485}" type="presParOf" srcId="{A0C567C9-827A-44B3-87DD-9B68D1B20C1B}" destId="{BEEC38BD-6021-4885-82C9-CFFAE326E1EC}" srcOrd="0" destOrd="0" presId="urn:microsoft.com/office/officeart/2005/8/layout/list1"/>
    <dgm:cxn modelId="{E6958E60-36A3-47B9-8238-82036DA927A2}" type="presParOf" srcId="{BEEC38BD-6021-4885-82C9-CFFAE326E1EC}" destId="{BAE6E28D-2C5F-457A-BBE0-D7E24B23EB10}" srcOrd="0" destOrd="0" presId="urn:microsoft.com/office/officeart/2005/8/layout/list1"/>
    <dgm:cxn modelId="{D7B3AF40-90E2-4C96-AFC7-591DC063BA9D}" type="presParOf" srcId="{BEEC38BD-6021-4885-82C9-CFFAE326E1EC}" destId="{CC6AFF62-3084-4B3B-9E71-0C65A4DF072B}" srcOrd="1" destOrd="0" presId="urn:microsoft.com/office/officeart/2005/8/layout/list1"/>
    <dgm:cxn modelId="{84744094-A6FF-447B-AF00-B8FCF3C0CD3B}" type="presParOf" srcId="{A0C567C9-827A-44B3-87DD-9B68D1B20C1B}" destId="{DC8A836A-9EC4-4AE0-8330-7A1B0084EEB6}" srcOrd="1" destOrd="0" presId="urn:microsoft.com/office/officeart/2005/8/layout/list1"/>
    <dgm:cxn modelId="{09953556-AEAB-4704-B37B-BA4EBDAB9EAC}" type="presParOf" srcId="{A0C567C9-827A-44B3-87DD-9B68D1B20C1B}" destId="{AFA00965-3999-46F5-8920-1A737149396F}" srcOrd="2" destOrd="0" presId="urn:microsoft.com/office/officeart/2005/8/layout/list1"/>
    <dgm:cxn modelId="{405C56C2-6A87-4F04-8A5C-6D938DF7D8D0}" type="presParOf" srcId="{A0C567C9-827A-44B3-87DD-9B68D1B20C1B}" destId="{DABC1A89-F388-4829-A51F-819ECA7239B2}" srcOrd="3" destOrd="0" presId="urn:microsoft.com/office/officeart/2005/8/layout/list1"/>
    <dgm:cxn modelId="{44386C34-D3DF-48D6-9BFE-233D19FDA345}" type="presParOf" srcId="{A0C567C9-827A-44B3-87DD-9B68D1B20C1B}" destId="{BEBD911F-D4EF-41E0-8B24-919EFE081A7B}" srcOrd="4" destOrd="0" presId="urn:microsoft.com/office/officeart/2005/8/layout/list1"/>
    <dgm:cxn modelId="{26A52694-905D-4203-9654-7F5C728AAF3B}" type="presParOf" srcId="{BEBD911F-D4EF-41E0-8B24-919EFE081A7B}" destId="{ADDAB975-12CE-43BB-AC11-DF71199916A6}" srcOrd="0" destOrd="0" presId="urn:microsoft.com/office/officeart/2005/8/layout/list1"/>
    <dgm:cxn modelId="{EEDC4FD1-6725-4EB4-8E8F-E7658245EC9B}" type="presParOf" srcId="{BEBD911F-D4EF-41E0-8B24-919EFE081A7B}" destId="{94D68661-C058-4359-9559-9F841D1AA3C6}" srcOrd="1" destOrd="0" presId="urn:microsoft.com/office/officeart/2005/8/layout/list1"/>
    <dgm:cxn modelId="{C99C4CEE-C55E-4C13-95F4-0095CE39419D}" type="presParOf" srcId="{A0C567C9-827A-44B3-87DD-9B68D1B20C1B}" destId="{DDDF38EA-E53E-4D0D-9B39-BD5E7FB6F23B}" srcOrd="5" destOrd="0" presId="urn:microsoft.com/office/officeart/2005/8/layout/list1"/>
    <dgm:cxn modelId="{B8A8B6FD-3C29-4A8B-A50C-B0CFB0EE60F4}" type="presParOf" srcId="{A0C567C9-827A-44B3-87DD-9B68D1B20C1B}" destId="{928E78A9-C154-46C3-945E-C2200CFFF16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00965-3999-46F5-8920-1A737149396F}">
      <dsp:nvSpPr>
        <dsp:cNvPr id="0" name=""/>
        <dsp:cNvSpPr/>
      </dsp:nvSpPr>
      <dsp:spPr>
        <a:xfrm>
          <a:off x="0" y="218636"/>
          <a:ext cx="4057650" cy="304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919" tIns="229108" rIns="31491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Diminuzione del gender </a:t>
          </a:r>
          <a:r>
            <a:rPr lang="it-IT" sz="2000" kern="1200" dirty="0" err="1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pay</a:t>
          </a:r>
          <a:r>
            <a:rPr lang="it-IT" sz="2000" kern="12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gap</a:t>
          </a:r>
          <a:endParaRPr lang="en-US" sz="2000" kern="1200" dirty="0">
            <a:solidFill>
              <a:schemeClr val="tx2">
                <a:lumMod val="75000"/>
                <a:lumOff val="2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b="0" i="0" kern="12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Aumento</a:t>
          </a:r>
          <a:r>
            <a:rPr lang="it-IT" sz="2000" kern="12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occupazione femminile</a:t>
          </a:r>
          <a:endParaRPr lang="en-US" sz="2000" kern="1200" dirty="0">
            <a:solidFill>
              <a:schemeClr val="tx2">
                <a:lumMod val="75000"/>
                <a:lumOff val="2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b="0" i="0" kern="12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Migliori condizioni lavorative </a:t>
          </a:r>
          <a:r>
            <a:rPr lang="it-IT" sz="2000" kern="12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per le donne, anche in relazione alla protezione della maternità</a:t>
          </a:r>
          <a:endParaRPr lang="en-US" sz="2000" kern="1200" dirty="0">
            <a:solidFill>
              <a:schemeClr val="tx2">
                <a:lumMod val="75000"/>
                <a:lumOff val="2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b="0" i="0" kern="12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Maggio</a:t>
          </a:r>
          <a:r>
            <a:rPr lang="it-IT" sz="2000" kern="12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r inclusione</a:t>
          </a:r>
          <a:endParaRPr lang="en-US" sz="2000" kern="1200" dirty="0">
            <a:solidFill>
              <a:schemeClr val="tx2">
                <a:lumMod val="75000"/>
                <a:lumOff val="2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218636"/>
        <a:ext cx="4057650" cy="3049200"/>
      </dsp:txXfrm>
    </dsp:sp>
    <dsp:sp modelId="{CC6AFF62-3084-4B3B-9E71-0C65A4DF072B}">
      <dsp:nvSpPr>
        <dsp:cNvPr id="0" name=""/>
        <dsp:cNvSpPr/>
      </dsp:nvSpPr>
      <dsp:spPr>
        <a:xfrm>
          <a:off x="202882" y="56276"/>
          <a:ext cx="2840355" cy="324720"/>
        </a:xfrm>
        <a:prstGeom prst="roundRect">
          <a:avLst/>
        </a:prstGeom>
        <a:solidFill>
          <a:schemeClr val="tx2">
            <a:lumMod val="75000"/>
            <a:lumOff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359" tIns="0" rIns="10735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AZIONI</a:t>
          </a:r>
          <a:endParaRPr lang="en-US" sz="20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218734" y="72128"/>
        <a:ext cx="2808651" cy="293016"/>
      </dsp:txXfrm>
    </dsp:sp>
    <dsp:sp modelId="{928E78A9-C154-46C3-945E-C2200CFFF161}">
      <dsp:nvSpPr>
        <dsp:cNvPr id="0" name=""/>
        <dsp:cNvSpPr/>
      </dsp:nvSpPr>
      <dsp:spPr>
        <a:xfrm>
          <a:off x="0" y="3543198"/>
          <a:ext cx="405765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68661-C058-4359-9559-9F841D1AA3C6}">
      <dsp:nvSpPr>
        <dsp:cNvPr id="0" name=""/>
        <dsp:cNvSpPr/>
      </dsp:nvSpPr>
      <dsp:spPr>
        <a:xfrm>
          <a:off x="193174" y="3327236"/>
          <a:ext cx="3863481" cy="378321"/>
        </a:xfrm>
        <a:prstGeom prst="roundRect">
          <a:avLst/>
        </a:prstGeom>
        <a:solidFill>
          <a:schemeClr val="tx2">
            <a:lumMod val="75000"/>
            <a:lumOff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359" tIns="0" rIns="10735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Dotazione finanziaria 6,66Mld</a:t>
          </a:r>
          <a:endParaRPr lang="en-US" sz="20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211642" y="3345704"/>
        <a:ext cx="3826545" cy="341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CCC3B-161B-4CF1-8BD6-38CA73DD1960}" type="datetimeFigureOut">
              <a:rPr lang="it-IT" smtClean="0"/>
              <a:t>13/10/2023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CF4C3-3C1D-42A1-B285-21D1ECF76B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08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E011-A7B3-4BD9-A15E-60AC09452663}" type="datetime1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Bonomo - Consigliera di Parità provincia Reggio Emilia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6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0E5E-49BB-44D2-BAE4-BA39D6F8B150}" type="datetime1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Bonomo - Consigliera di Parità provincia Reggio Emilia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6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C1D7-1602-46AA-9453-87988891C6CA}" type="datetime1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Bonomo - Consigliera di Parità provincia Reggio Emilia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3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7C19-DB8C-4D95-BA4E-9711B14051E2}" type="datetime1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Bonomo - Consigliera di Parità provincia Reggio Emilia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2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A960-47A7-465D-B259-07E27A132A06}" type="datetime1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Bonomo - Consigliera di Parità provincia Reggio Emilia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1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7FE7-DB10-4BC2-B719-B4DFEAB6BB3A}" type="datetime1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Bonomo - Consigliera di Parità provincia Reggio Emilia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4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B1D9-57ED-4952-956B-0BE538AEA4C7}" type="datetime1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Bonomo - Consigliera di Parità provincia Reggio Emilia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5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C2CB-5C36-43D5-8D89-D26A4640BE0F}" type="datetime1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Bonomo - Consigliera di Parità provincia Reggio Emilia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5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6C029-9ABC-44D4-A5D5-1E474D9F9CE8}" type="datetime1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Bonomo - Consigliera di Parità provincia Reggio Emilia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2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1242-8BDC-4720-B406-782E7BD9F892}" type="datetime1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Bonomo - Consigliera di Parità provincia Reggio Emilia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6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2F52-3FB1-4AD7-9345-3F226CAF6FC7}" type="datetime1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Bonomo - Consigliera di Parità provincia Reggio Emilia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9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68D22CC0-4317-490F-BF74-C558554E8132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/>
              <a:t>Francesca Bonomo - Consigliera di Parità provincia Reggio Emilia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61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2EE667C-86E2-4CB9-C4E7-1F06C4206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9" y="871758"/>
            <a:ext cx="5227171" cy="3871143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75000"/>
                    <a:lumOff val="25000"/>
                  </a:schemeClr>
                </a:solidFill>
                <a:latin typeface="Abadi Extra Light" panose="020B0204020104020204" pitchFamily="34" charset="0"/>
              </a:rPr>
              <a:t>La Certificazione di Genere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Ritaglio del simbolo dei transgender">
            <a:extLst>
              <a:ext uri="{FF2B5EF4-FFF2-40B4-BE49-F238E27FC236}">
                <a16:creationId xmlns:a16="http://schemas.microsoft.com/office/drawing/2014/main" id="{AB35BC89-82D7-6CE8-04C3-3A98FCEFD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65" r="21080" b="-1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3877470-8161-FFD5-D1CA-FD22EDA72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2" y="4333719"/>
            <a:ext cx="1696860" cy="18003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99F7211-74AE-DBF7-C142-A0C4D789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Francesca Bonomo - Consigliera di Parità provincia Reggio Emilia</a:t>
            </a:r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6051140-A5CB-7195-CDD7-4FE7BC099E8E}"/>
              </a:ext>
            </a:extLst>
          </p:cNvPr>
          <p:cNvSpPr txBox="1"/>
          <p:nvPr/>
        </p:nvSpPr>
        <p:spPr>
          <a:xfrm>
            <a:off x="2970052" y="4998267"/>
            <a:ext cx="1775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Abadi Extra Light" panose="020B0204020104020204" pitchFamily="34" charset="0"/>
              </a:rPr>
              <a:t>16 Ottobre 2023</a:t>
            </a:r>
          </a:p>
          <a:p>
            <a:pPr algn="ctr"/>
            <a:r>
              <a:rPr lang="it-IT" dirty="0">
                <a:latin typeface="Abadi Extra Light" panose="020B0204020104020204" pitchFamily="34" charset="0"/>
              </a:rPr>
              <a:t>RIMINI</a:t>
            </a:r>
          </a:p>
        </p:txBody>
      </p:sp>
    </p:spTree>
    <p:extLst>
      <p:ext uri="{BB962C8B-B14F-4D97-AF65-F5344CB8AC3E}">
        <p14:creationId xmlns:p14="http://schemas.microsoft.com/office/powerpoint/2010/main" val="129892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321E5A3-4D94-4AC9-5A40-1BDDBE99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23900"/>
            <a:ext cx="11591925" cy="1132892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Certificazione di genere</a:t>
            </a:r>
            <a:b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it-IT" sz="2700" b="1" dirty="0">
                <a:solidFill>
                  <a:schemeClr val="accent5">
                    <a:lumMod val="75000"/>
                  </a:schemeClr>
                </a:solidFill>
              </a:rPr>
              <a:t>ULTERIORI COMUNICAZIONI DA PARTE DELLE IMPRESE</a:t>
            </a:r>
            <a:br>
              <a:rPr lang="it-IT" sz="22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22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22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Annualmente : sulla base delle risultanze degli audit interni un’informativa aziendale sulla </a:t>
            </a:r>
            <a:r>
              <a:rPr lang="it-IT" sz="2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parita’</a:t>
            </a:r>
            <a:r>
              <a:rPr lang="it-IT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 genere, che rifletta il grado di adeguamento ad uni/</a:t>
            </a:r>
            <a:r>
              <a:rPr lang="it-IT" sz="2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pdr</a:t>
            </a:r>
            <a:r>
              <a:rPr lang="it-IT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125:2022 a rappresentanze sindacali aziendali e ai/alle consiglieri/e di </a:t>
            </a:r>
            <a:r>
              <a:rPr lang="it-IT" sz="2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parita’</a:t>
            </a:r>
            <a:r>
              <a:rPr lang="it-IT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territoriali e regionali</a:t>
            </a:r>
            <a:br>
              <a:rPr lang="it-IT" sz="22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22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22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22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22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22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	</a:t>
            </a:r>
            <a:b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it-IT" sz="2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caso di anomalie segnalazione a </a:t>
            </a:r>
            <a:r>
              <a:rPr lang="it-IT" sz="2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odc</a:t>
            </a:r>
            <a:r>
              <a:rPr lang="it-IT" sz="2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(ente certificatore) e richiesta rimozione entro 120 giorni</a:t>
            </a:r>
            <a:b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endParaRPr lang="it-IT" sz="3200" b="1" dirty="0">
              <a:solidFill>
                <a:schemeClr val="accent5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F20000-FD86-48F6-9363-FEC90C93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2AE332-6ACA-45BE-875F-91A291D4A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74CB68C-AF1F-E402-7601-ECB16016B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Francesca Bonomo - Consigliera di Parità provincia Reggio Emilia</a:t>
            </a:r>
            <a:endParaRPr lang="en-US"/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F8500869-8AFB-F586-6BC9-B7649D1CD009}"/>
              </a:ext>
            </a:extLst>
          </p:cNvPr>
          <p:cNvSpPr/>
          <p:nvPr/>
        </p:nvSpPr>
        <p:spPr>
          <a:xfrm>
            <a:off x="5386322" y="3540125"/>
            <a:ext cx="930526" cy="1132891"/>
          </a:xfrm>
          <a:prstGeom prst="down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85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321E5A3-4D94-4AC9-5A40-1BDDBE99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23900"/>
            <a:ext cx="11591925" cy="1132892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Certificazione di genere</a:t>
            </a:r>
            <a:b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it-IT" sz="2700" b="1" dirty="0">
                <a:solidFill>
                  <a:schemeClr val="accent5">
                    <a:lumMod val="75000"/>
                  </a:schemeClr>
                </a:solidFill>
              </a:rPr>
              <a:t>DOVE REPERIRE LE INFORMAZIONI</a:t>
            </a:r>
            <a:br>
              <a:rPr lang="it-IT" sz="22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22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22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3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sito di </a:t>
            </a:r>
            <a:r>
              <a:rPr lang="it-IT" sz="36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accredia</a:t>
            </a:r>
            <a:br>
              <a:rPr lang="it-IT" sz="3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3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www.ACCREDIA.IT</a:t>
            </a:r>
            <a:br>
              <a:rPr lang="it-IT" sz="3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22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22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22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22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	</a:t>
            </a:r>
            <a:b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b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endParaRPr lang="it-IT" sz="3200" b="1" dirty="0">
              <a:solidFill>
                <a:schemeClr val="accent5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F20000-FD86-48F6-9363-FEC90C93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2AE332-6ACA-45BE-875F-91A291D4A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74CB68C-AF1F-E402-7601-ECB16016B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Francesca Bonomo - Consigliera di Parità provincia Reggio Emilia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01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F20000-FD86-48F6-9363-FEC90C93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2AE332-6ACA-45BE-875F-91A291D4A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74CB68C-AF1F-E402-7601-ECB16016B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Francesca Bonomo - Consigliera di Parità provincia Reggio Emilia</a:t>
            </a:r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80D829EE-0CEA-4353-B849-779BA578C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40" y="3109115"/>
            <a:ext cx="10691265" cy="1371030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416648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36C968E-C302-7C94-5560-D28FDC18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51" y="747416"/>
            <a:ext cx="4655973" cy="15862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it-IT" sz="1600" dirty="0"/>
            </a:b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PNRR</a:t>
            </a:r>
            <a:b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Missione 5 Coesione e inclusione</a:t>
            </a:r>
            <a:b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5 GOAL «obiettivi per lo sviluppo sostenibile» agenda 2030</a:t>
            </a:r>
          </a:p>
        </p:txBody>
      </p: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isualizza immagine di origine">
            <a:extLst>
              <a:ext uri="{FF2B5EF4-FFF2-40B4-BE49-F238E27FC236}">
                <a16:creationId xmlns:a16="http://schemas.microsoft.com/office/drawing/2014/main" id="{DBC0BEB4-4070-8818-0DBC-F9A86F055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824657"/>
            <a:ext cx="6515100" cy="320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073492A-BC9C-AC70-DEFB-5F68415AE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Francesca Bonomo - Consigliera di Parità provincia Reggio Emilia</a:t>
            </a:r>
            <a:endParaRPr lang="en-US"/>
          </a:p>
        </p:txBody>
      </p:sp>
      <p:graphicFrame>
        <p:nvGraphicFramePr>
          <p:cNvPr id="18" name="Segnaposto contenuto 4">
            <a:extLst>
              <a:ext uri="{FF2B5EF4-FFF2-40B4-BE49-F238E27FC236}">
                <a16:creationId xmlns:a16="http://schemas.microsoft.com/office/drawing/2014/main" id="{89596D53-1B88-8C74-D09E-30E8C5419E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147708"/>
              </p:ext>
            </p:extLst>
          </p:nvPr>
        </p:nvGraphicFramePr>
        <p:xfrm>
          <a:off x="695325" y="2333625"/>
          <a:ext cx="4057650" cy="387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13E3C719-DE6B-E217-61E9-41217A5D45AD}"/>
              </a:ext>
            </a:extLst>
          </p:cNvPr>
          <p:cNvSpPr/>
          <p:nvPr/>
        </p:nvSpPr>
        <p:spPr>
          <a:xfrm>
            <a:off x="6210300" y="5507818"/>
            <a:ext cx="5762625" cy="602766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800 PMI certificate entro il 2026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892F417E-3831-DA66-7ACD-68D7C4431C83}"/>
              </a:ext>
            </a:extLst>
          </p:cNvPr>
          <p:cNvSpPr/>
          <p:nvPr/>
        </p:nvSpPr>
        <p:spPr>
          <a:xfrm>
            <a:off x="5117592" y="5625952"/>
            <a:ext cx="978408" cy="484632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99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321E5A3-4D94-4AC9-5A40-1BDDBE99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8" y="888126"/>
            <a:ext cx="10205357" cy="3543764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Certificazione di genere</a:t>
            </a:r>
            <a:b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</a:rPr>
              <a:t>Prassi di riferimento 125:2022 del 16 marzo 2022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F20000-FD86-48F6-9363-FEC90C93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2AE332-6ACA-45BE-875F-91A291D4A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74CB68C-AF1F-E402-7601-ECB16016B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Francesca Bonomo - Consigliera di Parità provincia Reggio Emilia</a:t>
            </a:r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3E40E89-07D1-E9C1-79D6-A21A83ABA5F0}"/>
              </a:ext>
            </a:extLst>
          </p:cNvPr>
          <p:cNvSpPr txBox="1"/>
          <p:nvPr/>
        </p:nvSpPr>
        <p:spPr>
          <a:xfrm>
            <a:off x="518403" y="2648361"/>
            <a:ext cx="1115519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prassi di riferimento UNI/PdR 125:2022 – che riflette gli esiti del confronto svoltosi nel Tavolo di lavoro sulla certificazione di genere nelle imprese previsto dal PNRR e operante presso il Dipartimento per le pari opportunità - </a:t>
            </a:r>
            <a:r>
              <a:rPr lang="it-IT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definisce gli elementi necessari per mettere in pratica la certificazione della parità di genere nelle imprese</a:t>
            </a:r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un intervento previsto dal PNRR e regolato dalla legge 162/2021 (legge Gribaudo) e dalla legge 234/2022 (legge di bilancio 2022)</a:t>
            </a:r>
          </a:p>
          <a:p>
            <a:pPr algn="just"/>
            <a:endParaRPr lang="it-IT" sz="20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Resa operativa dal decreto 29 aprile 2022 pubblicato in Gazzetta Ufficiale il 01 luglio 2022</a:t>
            </a:r>
          </a:p>
        </p:txBody>
      </p:sp>
    </p:spTree>
    <p:extLst>
      <p:ext uri="{BB962C8B-B14F-4D97-AF65-F5344CB8AC3E}">
        <p14:creationId xmlns:p14="http://schemas.microsoft.com/office/powerpoint/2010/main" val="266425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321E5A3-4D94-4AC9-5A40-1BDDBE99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8" y="888126"/>
            <a:ext cx="10205357" cy="3543764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Certificazione di genere</a:t>
            </a:r>
            <a:b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</a:rPr>
              <a:t>Prassi di riferimento 125:2022 del 16 marzo 2022</a:t>
            </a:r>
            <a:br>
              <a:rPr lang="it-IT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</a:rPr>
              <a:t>Riferimenti normativi e legislativi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F20000-FD86-48F6-9363-FEC90C93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2AE332-6ACA-45BE-875F-91A291D4A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74CB68C-AF1F-E402-7601-ECB16016B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Francesca Bonomo - Consigliera di Parità provincia Reggio Emilia</a:t>
            </a:r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3E40E89-07D1-E9C1-79D6-A21A83ABA5F0}"/>
              </a:ext>
            </a:extLst>
          </p:cNvPr>
          <p:cNvSpPr txBox="1"/>
          <p:nvPr/>
        </p:nvSpPr>
        <p:spPr>
          <a:xfrm>
            <a:off x="518403" y="2648361"/>
            <a:ext cx="1115519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Decreto Legislativo 198/2006 « Codice delle Pari Opportunità»</a:t>
            </a:r>
          </a:p>
          <a:p>
            <a:pPr algn="just"/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Legge 162/2021 « Modifiche al D. </a:t>
            </a:r>
            <a:r>
              <a:rPr lang="it-IT" sz="2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Leg.vo</a:t>
            </a:r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198/2006»</a:t>
            </a:r>
          </a:p>
          <a:p>
            <a:pPr algn="just"/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 EN ISO 9000 «Sistemi di gestione per la qualità – Fondamenti e Vocabolario»</a:t>
            </a:r>
          </a:p>
          <a:p>
            <a:pPr algn="just"/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 EN ISO 9001 « Sistemi di gestione per la qualità»</a:t>
            </a:r>
          </a:p>
          <a:p>
            <a:pPr algn="just"/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 EN ISO 19011 «Linee Guida per gli audit dei sistemi di gestione per la qualità e/o di gestione ambientale»</a:t>
            </a:r>
          </a:p>
          <a:p>
            <a:pPr algn="just"/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 CEI EN ISO/IEC 17021-1 «Requisiti per gli organismi che forniscono audit e certificazione di sistemi di gestione»</a:t>
            </a:r>
          </a:p>
          <a:p>
            <a:pPr algn="just"/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 EN ISO 2600 «Guida alla responsabilità sociale»</a:t>
            </a:r>
          </a:p>
          <a:p>
            <a:pPr algn="just"/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 ISO 30415 «Gestione delle risorse umane – Diversità e Inclusione»</a:t>
            </a:r>
          </a:p>
        </p:txBody>
      </p:sp>
    </p:spTree>
    <p:extLst>
      <p:ext uri="{BB962C8B-B14F-4D97-AF65-F5344CB8AC3E}">
        <p14:creationId xmlns:p14="http://schemas.microsoft.com/office/powerpoint/2010/main" val="303060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321E5A3-4D94-4AC9-5A40-1BDDBE99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161" y="699344"/>
            <a:ext cx="10205357" cy="3543764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Certificazione di genere</a:t>
            </a:r>
            <a:b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</a:rPr>
              <a:t>Prassi di riferimento 125:2022 del 16 marzo 2022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F20000-FD86-48F6-9363-FEC90C93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2AE332-6ACA-45BE-875F-91A291D4A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74CB68C-AF1F-E402-7601-ECB16016B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Francesca Bonomo - Consigliera di Parità provincia Reggio Emilia</a:t>
            </a:r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4D5653B-316B-9E4E-CBCF-39A14803AD4A}"/>
              </a:ext>
            </a:extLst>
          </p:cNvPr>
          <p:cNvSpPr txBox="1"/>
          <p:nvPr/>
        </p:nvSpPr>
        <p:spPr>
          <a:xfrm>
            <a:off x="142268" y="1818620"/>
            <a:ext cx="1163995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Affinché le azioni “di parità di genere” siano efficaci, la prassi di riferimento definisce una serie di indicatori (KPI) percorribili, pertinenti e confrontabili e in grado di guidare il cambiamento e di rappresentare il </a:t>
            </a:r>
            <a:r>
              <a:rPr lang="it-IT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continuo miglioramento.</a:t>
            </a:r>
          </a:p>
          <a:p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 garantire una misurazione delle singole organizzazioni, sono individuate </a:t>
            </a:r>
            <a:r>
              <a:rPr lang="it-IT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 aree di valutazione </a:t>
            </a:r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 le differenti variabili che contraddistinguono un’organizzazione inclusiva e rispettosa della parità di genere: </a:t>
            </a:r>
          </a:p>
          <a:p>
            <a:endParaRPr lang="it-IT" sz="20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cultura e strategia (15%) – 7 indicatori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governance (15%) – 5 indicatori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processi HR (10%) – 6 indicatori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opportunità di crescita e inclusione delle donne in azienda (20%) – 7 indicatori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equità remunerativa per genere (20%) – 3 indicatori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tutela della genitorialità e conciliazione vita-lavoro (20%) – 5 indicatori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loro volta i singoli indicatori (KPI) rappresentano un c.d. «sottopeso»</a:t>
            </a:r>
          </a:p>
        </p:txBody>
      </p:sp>
    </p:spTree>
    <p:extLst>
      <p:ext uri="{BB962C8B-B14F-4D97-AF65-F5344CB8AC3E}">
        <p14:creationId xmlns:p14="http://schemas.microsoft.com/office/powerpoint/2010/main" val="2524554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321E5A3-4D94-4AC9-5A40-1BDDBE99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8" y="888126"/>
            <a:ext cx="10205357" cy="3543764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Certificazione di genere</a:t>
            </a:r>
            <a:b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</a:rPr>
              <a:t>Prassi di riferimento 125:2022 del 16 marzo 2022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F20000-FD86-48F6-9363-FEC90C93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2AE332-6ACA-45BE-875F-91A291D4A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74CB68C-AF1F-E402-7601-ECB16016B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Francesca Bonomo - Consigliera di Parità provincia Reggio Emilia</a:t>
            </a:r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97BAE5E-CBCF-95DF-878A-7A2A2CA66EEE}"/>
              </a:ext>
            </a:extLst>
          </p:cNvPr>
          <p:cNvSpPr txBox="1"/>
          <p:nvPr/>
        </p:nvSpPr>
        <p:spPr>
          <a:xfrm>
            <a:off x="295477" y="2077399"/>
            <a:ext cx="1160104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 sistema (</a:t>
            </a:r>
            <a:r>
              <a:rPr lang="it-IT" sz="20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non cogente</a:t>
            </a:r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si applica a partire dalle micro-organizzazioni (1-9 dipendenti) - con semplificazioni per le organizzazioni appartenenti alle micro e piccole - fino alle multinazionali. </a:t>
            </a:r>
          </a:p>
          <a:p>
            <a:endParaRPr lang="it-IT" sz="20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KPI sono di natura quantitativa e qualitativa, i primi sono misurati in termini di variazione percentuale rispetto a un valore interno aziendale o al valore medio di riferimento nazionale o del tipo di attività economica (codici ATECO), i secondi in termini di presenza o assenza (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evidenze oggettiva </a:t>
            </a:r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rispetto ai criteri).</a:t>
            </a:r>
          </a:p>
          <a:p>
            <a:endParaRPr lang="it-IT" sz="20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Ogni indicatore è associato a un punteggio il cui raggiungimento o meno viene ponderato per il peso dell’area di valutazione: è previsto il </a:t>
            </a:r>
            <a:r>
              <a:rPr lang="it-IT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raggiungimento del punteggio minimo di sintesi complessivo del 60% per determinare l’accesso alla certificazione da parte dell’organizzazione</a:t>
            </a:r>
          </a:p>
          <a:p>
            <a:endParaRPr lang="it-IT" sz="2000" b="1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 monitoraggio e verifica è annuale</a:t>
            </a:r>
            <a:r>
              <a:rPr lang="it-IT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per dare evidenza del miglioramento ottenuto grazie alla varietà degli interventi messi in atto o delle correzioni attivate. </a:t>
            </a:r>
          </a:p>
          <a:p>
            <a:endParaRPr lang="it-IT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it-IT" sz="2000" b="1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5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321E5A3-4D94-4AC9-5A40-1BDDBE99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54777"/>
            <a:ext cx="11591925" cy="3543764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Certificazione di genere</a:t>
            </a:r>
            <a:b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</a:rPr>
              <a:t>chi coinvolge la certificazione di genere</a:t>
            </a:r>
            <a:br>
              <a:rPr lang="it-IT" sz="3200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it-IT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</a:rPr>
              <a:t>GOVERNANCE</a:t>
            </a:r>
            <a:br>
              <a:rPr lang="it-IT" sz="3200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it-IT" sz="32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it-IT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F20000-FD86-48F6-9363-FEC90C93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2AE332-6ACA-45BE-875F-91A291D4A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74CB68C-AF1F-E402-7601-ECB16016B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Francesca Bonomo - Consigliera di Parità provincia Reggio Emilia</a:t>
            </a:r>
            <a:endParaRPr lang="en-US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045DFDC4-8BD2-C8DA-ECF8-D7256554980C}"/>
              </a:ext>
            </a:extLst>
          </p:cNvPr>
          <p:cNvSpPr/>
          <p:nvPr/>
        </p:nvSpPr>
        <p:spPr>
          <a:xfrm>
            <a:off x="714373" y="3346039"/>
            <a:ext cx="2181227" cy="1806985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HR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7C48DA40-A747-DB73-98B3-3A1D771D8210}"/>
              </a:ext>
            </a:extLst>
          </p:cNvPr>
          <p:cNvSpPr/>
          <p:nvPr/>
        </p:nvSpPr>
        <p:spPr>
          <a:xfrm>
            <a:off x="3045311" y="3314696"/>
            <a:ext cx="2209799" cy="1904997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SALUTE E SICUREZZA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C17A3B8B-E9A7-6BE4-97D3-63493E7FC5E0}"/>
              </a:ext>
            </a:extLst>
          </p:cNvPr>
          <p:cNvSpPr/>
          <p:nvPr/>
        </p:nvSpPr>
        <p:spPr>
          <a:xfrm>
            <a:off x="5408856" y="3314695"/>
            <a:ext cx="2324100" cy="1973599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SISTEMI DI GESTIONE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4174F838-E4E1-7FFB-5068-E4CA1874AF02}"/>
              </a:ext>
            </a:extLst>
          </p:cNvPr>
          <p:cNvSpPr/>
          <p:nvPr/>
        </p:nvSpPr>
        <p:spPr>
          <a:xfrm>
            <a:off x="9146689" y="3414405"/>
            <a:ext cx="2578586" cy="1873887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ODV</a:t>
            </a:r>
          </a:p>
        </p:txBody>
      </p:sp>
    </p:spTree>
    <p:extLst>
      <p:ext uri="{BB962C8B-B14F-4D97-AF65-F5344CB8AC3E}">
        <p14:creationId xmlns:p14="http://schemas.microsoft.com/office/powerpoint/2010/main" val="1936173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321E5A3-4D94-4AC9-5A40-1BDDBE99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54777"/>
            <a:ext cx="11591925" cy="3543764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Certificazione di genere</a:t>
            </a:r>
            <a:b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it-IT" sz="2700" b="1" dirty="0">
                <a:solidFill>
                  <a:schemeClr val="accent5">
                    <a:lumMod val="75000"/>
                  </a:schemeClr>
                </a:solidFill>
              </a:rPr>
              <a:t>chi coinvolge la certificazione di genere</a:t>
            </a:r>
            <a:br>
              <a:rPr lang="it-IT" sz="2700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it-IT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2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GOVERNANCE</a:t>
            </a:r>
            <a:br>
              <a:rPr lang="it-IT" sz="2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it-IT" sz="2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	</a:t>
            </a:r>
            <a:r>
              <a:rPr lang="it-IT" sz="2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1) </a:t>
            </a:r>
            <a:r>
              <a:rPr lang="it-IT" sz="2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Nomina un COMITATO GUIDA </a:t>
            </a:r>
            <a:r>
              <a:rPr lang="it-IT" sz="2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(IL CUI/LA CUI COORDINATORE/TRICE, DESIGNATO/A DAL MANAGEMENT, DEVE ESSERE IN POSSESSO DI COMPETENZE ORGANIZZATIVE E DI GENERE)</a:t>
            </a:r>
            <a:br>
              <a:rPr lang="it-IT" sz="27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br>
              <a:rPr lang="it-IT" sz="27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it-IT" sz="2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	2) </a:t>
            </a:r>
            <a:r>
              <a:rPr lang="it-IT" sz="2700" b="1" dirty="0">
                <a:solidFill>
                  <a:schemeClr val="tx2">
                    <a:lumMod val="75000"/>
                    <a:lumOff val="25000"/>
                  </a:schemeClr>
                </a:solidFill>
                <a:cs typeface="Calibri Light" panose="020F0302020204030204" pitchFamily="34" charset="0"/>
              </a:rPr>
              <a:t>DEFINISCE LA POLITICA AZIENDALE </a:t>
            </a:r>
            <a:r>
              <a:rPr lang="it-IT" sz="27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(Piano della </a:t>
            </a:r>
            <a:r>
              <a:rPr lang="it-IT" sz="27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Qualita’</a:t>
            </a:r>
            <a:r>
              <a:rPr lang="it-IT" sz="27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ad hoc)</a:t>
            </a:r>
            <a:br>
              <a:rPr lang="it-IT" sz="27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27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Analisi del contesto E FINALITA’</a:t>
            </a:r>
            <a:br>
              <a:rPr lang="it-IT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QUADRO DI RIFERIMENTO PER FISSARE GLI OBIETTIVI</a:t>
            </a:r>
            <a:br>
              <a:rPr lang="it-IT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IMPEGNO A SODDISFARE I REQUISITI</a:t>
            </a:r>
            <a:br>
              <a:rPr lang="it-IT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PREVEDA UN IMPEGNO AL MIGLIORAMENTO CONTINUO</a:t>
            </a:r>
            <a:br>
              <a:rPr lang="it-IT" sz="27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b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b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endParaRPr lang="it-IT" sz="3200" b="1" dirty="0">
              <a:solidFill>
                <a:schemeClr val="accent5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F20000-FD86-48F6-9363-FEC90C93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2AE332-6ACA-45BE-875F-91A291D4A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74CB68C-AF1F-E402-7601-ECB16016B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Francesca Bonomo - Consigliera di Parità provincia Reggio Emilia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81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321E5A3-4D94-4AC9-5A40-1BDDBE99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54776"/>
            <a:ext cx="11591925" cy="3723915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Certificazione di genere</a:t>
            </a:r>
            <a:b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it-IT" sz="2700" b="1" dirty="0">
                <a:solidFill>
                  <a:schemeClr val="accent5">
                    <a:lumMod val="75000"/>
                  </a:schemeClr>
                </a:solidFill>
              </a:rPr>
              <a:t>comitato guida composizione e compiti</a:t>
            </a:r>
            <a:br>
              <a:rPr lang="it-IT" sz="2700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it-IT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it-IT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COMITATO GUIDA</a:t>
            </a:r>
            <a:br>
              <a:rPr lang="it-IT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it-IT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	</a:t>
            </a:r>
            <a:r>
              <a:rPr lang="it-IT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1) </a:t>
            </a:r>
            <a:r>
              <a:rPr lang="it-IT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composizione: </a:t>
            </a:r>
            <a:br>
              <a:rPr lang="it-IT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it-IT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a)</a:t>
            </a:r>
            <a:r>
              <a:rPr lang="it-IT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COORDINATORE/TRICE, DESIGNATO/A DAL MANAGEMENT IN POSSESSO DI COMPETENZE ORGANIZZATIVE E DI GENERE)</a:t>
            </a:r>
            <a:br>
              <a:rPr lang="it-IT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it-IT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b)</a:t>
            </a:r>
            <a:r>
              <a:rPr lang="it-IT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almeno un/una componente qualificato/a per la valutazione dei sistemi di gestione per la </a:t>
            </a:r>
            <a:r>
              <a:rPr lang="it-IT" sz="1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qualita’</a:t>
            </a:r>
            <a:r>
              <a:rPr lang="it-IT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ai sensi della norma uni en </a:t>
            </a:r>
            <a:r>
              <a:rPr lang="it-IT" sz="1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iso</a:t>
            </a:r>
            <a:r>
              <a:rPr lang="it-IT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9001 e competente (conoscenza approfondita e documentata) della </a:t>
            </a:r>
            <a:r>
              <a:rPr lang="it-IT" sz="1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pdr</a:t>
            </a:r>
            <a:r>
              <a:rPr lang="it-IT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125:2022 e della linea guida 30415 «gestione delle risorse umane»)</a:t>
            </a:r>
            <a:br>
              <a:rPr lang="it-IT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it-IT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c)</a:t>
            </a:r>
            <a:r>
              <a:rPr lang="it-IT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professionista che dimostri significativa e consolidata esperienza documentata negli ambiti specifici oppure un/una avvocato/a giuslavorista o un/una consulente del lavoro </a:t>
            </a:r>
            <a:r>
              <a:rPr lang="it-IT" sz="1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purche</a:t>
            </a:r>
            <a:r>
              <a:rPr lang="it-IT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’ iscritti all’albo professionale</a:t>
            </a:r>
            <a:br>
              <a:rPr lang="it-IT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it-IT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d) </a:t>
            </a:r>
            <a:r>
              <a:rPr lang="it-IT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(facoltativo) altri/e esperti/e scelti tenendo presente le 6 aree di riferimento</a:t>
            </a:r>
            <a:br>
              <a:rPr lang="it-IT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br>
              <a:rPr lang="it-IT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it-IT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	2) </a:t>
            </a:r>
            <a:r>
              <a:rPr lang="it-IT" sz="1800" b="1" dirty="0">
                <a:solidFill>
                  <a:schemeClr val="tx2">
                    <a:lumMod val="75000"/>
                    <a:lumOff val="25000"/>
                  </a:schemeClr>
                </a:solidFill>
                <a:cs typeface="Calibri Light" panose="020F0302020204030204" pitchFamily="34" charset="0"/>
              </a:rPr>
              <a:t>DEFINISCE il piano strategico</a:t>
            </a:r>
            <a:br>
              <a:rPr lang="it-IT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set indicatori</a:t>
            </a:r>
            <a:br>
              <a:rPr lang="it-IT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RUOLI E RESPONSABILITA’</a:t>
            </a:r>
            <a:br>
              <a:rPr lang="it-IT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valutazione dei rischi e </a:t>
            </a:r>
            <a:r>
              <a:rPr lang="it-IT" sz="16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opportunita’</a:t>
            </a:r>
            <a:br>
              <a:rPr lang="it-IT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identificazione dei sistemi di monitoraggio</a:t>
            </a:r>
            <a:br>
              <a:rPr lang="it-IT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identificazione azioni correttive</a:t>
            </a:r>
            <a:br>
              <a:rPr lang="it-IT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implementazione del piano</a:t>
            </a:r>
            <a:br>
              <a:rPr lang="it-IT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b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b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endParaRPr lang="it-IT" sz="3200" b="1" dirty="0">
              <a:solidFill>
                <a:schemeClr val="accent5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F20000-FD86-48F6-9363-FEC90C93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2AE332-6ACA-45BE-875F-91A291D4A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74CB68C-AF1F-E402-7601-ECB16016B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Francesca Bonomo - Consigliera di Parità provincia Reggio Emilia</a:t>
            </a:r>
            <a:endParaRPr lang="en-US"/>
          </a:p>
        </p:txBody>
      </p:sp>
      <p:pic>
        <p:nvPicPr>
          <p:cNvPr id="2050" name="Picture 2" descr="Risultato immagine per ciclo di deming">
            <a:extLst>
              <a:ext uri="{FF2B5EF4-FFF2-40B4-BE49-F238E27FC236}">
                <a16:creationId xmlns:a16="http://schemas.microsoft.com/office/drawing/2014/main" id="{6902634A-F98B-63D9-E99B-30998FEC5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4" y="4537306"/>
            <a:ext cx="2333625" cy="154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00334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LightSeedLeftStep">
      <a:dk1>
        <a:srgbClr val="000000"/>
      </a:dk1>
      <a:lt1>
        <a:srgbClr val="FFFFFF"/>
      </a:lt1>
      <a:dk2>
        <a:srgbClr val="242741"/>
      </a:dk2>
      <a:lt2>
        <a:srgbClr val="E6E2E8"/>
      </a:lt2>
      <a:accent1>
        <a:srgbClr val="89AB74"/>
      </a:accent1>
      <a:accent2>
        <a:srgbClr val="9AA862"/>
      </a:accent2>
      <a:accent3>
        <a:srgbClr val="ADA175"/>
      </a:accent3>
      <a:accent4>
        <a:srgbClr val="C59173"/>
      </a:accent4>
      <a:accent5>
        <a:srgbClr val="D08D90"/>
      </a:accent5>
      <a:accent6>
        <a:srgbClr val="C5739A"/>
      </a:accent6>
      <a:hlink>
        <a:srgbClr val="9469AE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1171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Abadi Extra Light</vt:lpstr>
      <vt:lpstr>Aldhabi</vt:lpstr>
      <vt:lpstr>Arial</vt:lpstr>
      <vt:lpstr>Calibri</vt:lpstr>
      <vt:lpstr>Calibri Light</vt:lpstr>
      <vt:lpstr>Calisto MT</vt:lpstr>
      <vt:lpstr>Univers Condensed</vt:lpstr>
      <vt:lpstr>ChronicleVTI</vt:lpstr>
      <vt:lpstr>La Certificazione di Genere</vt:lpstr>
      <vt:lpstr> PNRR Missione 5 Coesione e inclusione  5 GOAL «obiettivi per lo sviluppo sostenibile» agenda 2030</vt:lpstr>
      <vt:lpstr>Certificazione di genere Prassi di riferimento 125:2022 del 16 marzo 2022</vt:lpstr>
      <vt:lpstr>Certificazione di genere Prassi di riferimento 125:2022 del 16 marzo 2022 Riferimenti normativi e legislativi</vt:lpstr>
      <vt:lpstr>Certificazione di genere Prassi di riferimento 125:2022 del 16 marzo 2022</vt:lpstr>
      <vt:lpstr>Certificazione di genere Prassi di riferimento 125:2022 del 16 marzo 2022</vt:lpstr>
      <vt:lpstr>Certificazione di genere chi coinvolge la certificazione di genere  GOVERNANCE  </vt:lpstr>
      <vt:lpstr>Certificazione di genere chi coinvolge la certificazione di genere  GOVERNANCE   1) Nomina un COMITATO GUIDA (IL CUI/LA CUI COORDINATORE/TRICE, DESIGNATO/A DAL MANAGEMENT, DEVE ESSERE IN POSSESSO DI COMPETENZE ORGANIZZATIVE E DI GENERE)    2) DEFINISCE LA POLITICA AZIENDALE (Piano della Qualita’ ad hoc)  Analisi del contesto E FINALITA’ QUADRO DI RIFERIMENTO PER FISSARE GLI OBIETTIVI IMPEGNO A SODDISFARE I REQUISITI PREVEDA UN IMPEGNO AL MIGLIORAMENTO CONTINUO   </vt:lpstr>
      <vt:lpstr>Certificazione di genere comitato guida composizione e compiti  COMITATO GUIDA   1) composizione:  a)COORDINATORE/TRICE, DESIGNATO/A DAL MANAGEMENT IN POSSESSO DI COMPETENZE ORGANIZZATIVE E DI GENERE) b) almeno un/una componente qualificato/a per la valutazione dei sistemi di gestione per la qualita’ ai sensi della norma uni en iso 9001 e competente (conoscenza approfondita e documentata) della pdr 125:2022 e della linea guida 30415 «gestione delle risorse umane») c) professionista che dimostri significativa e consolidata esperienza documentata negli ambiti specifici oppure un/una avvocato/a giuslavorista o un/una consulente del lavoro purche’ iscritti all’albo professionale d) (facoltativo) altri/e esperti/e scelti tenendo presente le 6 aree di riferimento    2) DEFINISCE il piano strategico set indicatori RUOLI E RESPONSABILITA’ valutazione dei rischi e opportunita’ identificazione dei sistemi di monitoraggio identificazione azioni correttive implementazione del piano   </vt:lpstr>
      <vt:lpstr>Certificazione di genere ULTERIORI COMUNICAZIONI DA PARTE DELLE IMPRESE   Annualmente : sulla base delle risultanze degli audit interni un’informativa aziendale sulla parita’ di genere, che rifletta il grado di adeguamento ad uni/pdr 125:2022 a rappresentanze sindacali aziendali e ai/alle consiglieri/e di parita’ territoriali e regionali         in caso di anomalie segnalazione a odc (ente certificatore) e richiesta rimozione entro 120 giorni </vt:lpstr>
      <vt:lpstr>Certificazione di genere DOVE REPERIRE LE INFORMAZIONI   sito di accredia www.ACCREDIA.IT         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Certificazione di Genere</dc:title>
  <dc:creator>Francesca Bonomo</dc:creator>
  <cp:lastModifiedBy>Francesca Bonomo</cp:lastModifiedBy>
  <cp:revision>15</cp:revision>
  <cp:lastPrinted>2022-09-21T12:03:56Z</cp:lastPrinted>
  <dcterms:created xsi:type="dcterms:W3CDTF">2022-09-21T09:34:44Z</dcterms:created>
  <dcterms:modified xsi:type="dcterms:W3CDTF">2023-10-13T08:35:19Z</dcterms:modified>
</cp:coreProperties>
</file>