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media/image6.JPG" ContentType="image/jpeg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9" r:id="rId19"/>
    <p:sldId id="280" r:id="rId20"/>
    <p:sldId id="281" r:id="rId21"/>
    <p:sldId id="283" r:id="rId2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6C1E6-05C6-41C7-9089-17ACBB0B4B6B}" type="datetimeFigureOut">
              <a:rPr lang="it-IT" smtClean="0"/>
              <a:t>05/05/2023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F7CB7-C111-4830-839F-C20D5AFC64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065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AF7CB7-C111-4830-839F-C20D5AFC6491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31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3163A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3163A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3163A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3163A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7284" y="6184391"/>
            <a:ext cx="11488420" cy="396240"/>
          </a:xfrm>
          <a:custGeom>
            <a:avLst/>
            <a:gdLst/>
            <a:ahLst/>
            <a:cxnLst/>
            <a:rect l="l" t="t" r="r" b="b"/>
            <a:pathLst>
              <a:path w="11488420" h="396240">
                <a:moveTo>
                  <a:pt x="11487912" y="0"/>
                </a:moveTo>
                <a:lnTo>
                  <a:pt x="0" y="0"/>
                </a:lnTo>
                <a:lnTo>
                  <a:pt x="0" y="396240"/>
                </a:lnTo>
                <a:lnTo>
                  <a:pt x="11487912" y="396240"/>
                </a:lnTo>
                <a:lnTo>
                  <a:pt x="11487912" y="0"/>
                </a:lnTo>
                <a:close/>
              </a:path>
            </a:pathLst>
          </a:custGeom>
          <a:solidFill>
            <a:srgbClr val="3163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67284" y="6184391"/>
            <a:ext cx="11488420" cy="396240"/>
          </a:xfrm>
          <a:custGeom>
            <a:avLst/>
            <a:gdLst/>
            <a:ahLst/>
            <a:cxnLst/>
            <a:rect l="l" t="t" r="r" b="b"/>
            <a:pathLst>
              <a:path w="11488420" h="396240">
                <a:moveTo>
                  <a:pt x="0" y="396240"/>
                </a:moveTo>
                <a:lnTo>
                  <a:pt x="11487912" y="396240"/>
                </a:lnTo>
                <a:lnTo>
                  <a:pt x="11487912" y="0"/>
                </a:lnTo>
                <a:lnTo>
                  <a:pt x="0" y="0"/>
                </a:lnTo>
                <a:lnTo>
                  <a:pt x="0" y="39624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67284" y="1039367"/>
            <a:ext cx="11487150" cy="0"/>
          </a:xfrm>
          <a:custGeom>
            <a:avLst/>
            <a:gdLst/>
            <a:ahLst/>
            <a:cxnLst/>
            <a:rect l="l" t="t" r="r" b="b"/>
            <a:pathLst>
              <a:path w="11487150">
                <a:moveTo>
                  <a:pt x="0" y="0"/>
                </a:moveTo>
                <a:lnTo>
                  <a:pt x="11487150" y="0"/>
                </a:lnTo>
              </a:path>
            </a:pathLst>
          </a:custGeom>
          <a:ln w="12700">
            <a:solidFill>
              <a:srgbClr val="0100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4904" y="6144767"/>
            <a:ext cx="1158240" cy="5029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5414" y="263474"/>
            <a:ext cx="8814079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3163A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1048" y="2531617"/>
            <a:ext cx="11500485" cy="1776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69572" y="6324091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7.png"/><Relationship Id="rId7" Type="http://schemas.openxmlformats.org/officeDocument/2006/relationships/image" Target="../media/image24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9.png"/><Relationship Id="rId9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7.png"/><Relationship Id="rId7" Type="http://schemas.openxmlformats.org/officeDocument/2006/relationships/image" Target="../media/image2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9.png"/><Relationship Id="rId4" Type="http://schemas.openxmlformats.org/officeDocument/2006/relationships/image" Target="../media/image8.jpg"/><Relationship Id="rId9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png"/><Relationship Id="rId7" Type="http://schemas.openxmlformats.org/officeDocument/2006/relationships/image" Target="../media/image2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png"/><Relationship Id="rId5" Type="http://schemas.openxmlformats.org/officeDocument/2006/relationships/image" Target="../media/image9.png"/><Relationship Id="rId4" Type="http://schemas.openxmlformats.org/officeDocument/2006/relationships/image" Target="../media/image8.jpg"/><Relationship Id="rId9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8.jp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5.png"/><Relationship Id="rId7" Type="http://schemas.openxmlformats.org/officeDocument/2006/relationships/image" Target="../media/image9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8.jpg"/><Relationship Id="rId4" Type="http://schemas.openxmlformats.org/officeDocument/2006/relationships/image" Target="../media/image16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12.png"/><Relationship Id="rId4" Type="http://schemas.openxmlformats.org/officeDocument/2006/relationships/image" Target="../media/image8.jp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78423" y="306324"/>
            <a:ext cx="6252972" cy="625297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6562" y="498998"/>
            <a:ext cx="2632766" cy="92208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92988" y="5592267"/>
            <a:ext cx="4649470" cy="82740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lang="it-IT" sz="2000" spc="-25" dirty="0">
                <a:latin typeface="Calibri"/>
                <a:cs typeface="Calibri"/>
              </a:rPr>
              <a:t>Rimini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lang="it-IT" sz="2000" spc="-20" dirty="0">
                <a:latin typeface="Calibri"/>
                <a:cs typeface="Calibri"/>
              </a:rPr>
              <a:t>5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it-IT" sz="2000" spc="-35" dirty="0">
                <a:latin typeface="Calibri"/>
                <a:cs typeface="Calibri"/>
              </a:rPr>
              <a:t>maggio</a:t>
            </a:r>
            <a:r>
              <a:rPr sz="2000" spc="-20" dirty="0">
                <a:latin typeface="Calibri"/>
                <a:cs typeface="Calibri"/>
              </a:rPr>
              <a:t> 202</a:t>
            </a:r>
            <a:r>
              <a:rPr lang="it-IT" sz="2000" spc="-20" dirty="0">
                <a:latin typeface="Calibri"/>
                <a:cs typeface="Calibri"/>
              </a:rPr>
              <a:t>3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2000" dirty="0">
                <a:latin typeface="Calibri"/>
                <a:cs typeface="Calibri"/>
              </a:rPr>
              <a:t>Agenzia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Comunità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Ambito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Territoriale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Est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04188" y="1943100"/>
            <a:ext cx="8564880" cy="784860"/>
          </a:xfrm>
          <a:prstGeom prst="rect">
            <a:avLst/>
          </a:prstGeom>
          <a:solidFill>
            <a:srgbClr val="3163AA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5450"/>
              </a:lnSpc>
            </a:pP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Il</a:t>
            </a:r>
            <a:r>
              <a:rPr sz="5000" b="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mercato</a:t>
            </a:r>
            <a:r>
              <a:rPr sz="5000" b="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del</a:t>
            </a:r>
            <a:r>
              <a:rPr sz="5000" b="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lavoro</a:t>
            </a:r>
            <a:r>
              <a:rPr sz="5000" b="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5000" b="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5000" b="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spc="-10" dirty="0">
                <a:solidFill>
                  <a:srgbClr val="FFFFFF"/>
                </a:solidFill>
                <a:latin typeface="Calibri"/>
                <a:cs typeface="Calibri"/>
              </a:rPr>
              <a:t>donne: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04188" y="2727960"/>
            <a:ext cx="7181215" cy="1526059"/>
          </a:xfrm>
          <a:prstGeom prst="rect">
            <a:avLst/>
          </a:prstGeom>
          <a:solidFill>
            <a:srgbClr val="3163AA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5450"/>
              </a:lnSpc>
            </a:pP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5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focus</a:t>
            </a:r>
            <a:r>
              <a:rPr sz="50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sul</a:t>
            </a:r>
            <a:r>
              <a:rPr sz="50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territorio</a:t>
            </a:r>
            <a:r>
              <a:rPr sz="50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spc="-10" dirty="0">
                <a:solidFill>
                  <a:srgbClr val="FFFFFF"/>
                </a:solidFill>
                <a:latin typeface="Calibri"/>
                <a:cs typeface="Calibri"/>
              </a:rPr>
              <a:t>della</a:t>
            </a:r>
            <a:endParaRPr sz="5000" dirty="0">
              <a:latin typeface="Calibri"/>
              <a:cs typeface="Calibri"/>
            </a:endParaRPr>
          </a:p>
          <a:p>
            <a:pPr marL="234950">
              <a:lnSpc>
                <a:spcPct val="100000"/>
              </a:lnSpc>
              <a:spcBef>
                <a:spcPts val="395"/>
              </a:spcBef>
            </a:pP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provincia</a:t>
            </a:r>
            <a:r>
              <a:rPr sz="50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5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it-IT" sz="5000" spc="-20" dirty="0">
                <a:solidFill>
                  <a:srgbClr val="FFFFFF"/>
                </a:solidFill>
                <a:latin typeface="Calibri"/>
                <a:cs typeface="Calibri"/>
              </a:rPr>
              <a:t>Rimini</a:t>
            </a:r>
            <a:endParaRPr sz="5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85" dirty="0"/>
              <a:t> </a:t>
            </a:r>
            <a:r>
              <a:rPr sz="3600" dirty="0"/>
              <a:t>dati</a:t>
            </a:r>
            <a:r>
              <a:rPr sz="3600" spc="-120" dirty="0"/>
              <a:t> </a:t>
            </a:r>
            <a:r>
              <a:rPr sz="3600" dirty="0"/>
              <a:t>nella</a:t>
            </a:r>
            <a:r>
              <a:rPr sz="3600" spc="-140" dirty="0"/>
              <a:t> </a:t>
            </a:r>
            <a:r>
              <a:rPr sz="3600" spc="-30" dirty="0"/>
              <a:t>provincia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90" dirty="0"/>
              <a:t> </a:t>
            </a:r>
            <a:r>
              <a:rPr lang="it-IT" sz="3600" spc="-25" dirty="0"/>
              <a:t>RN</a:t>
            </a:r>
            <a:endParaRPr sz="360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pic>
        <p:nvPicPr>
          <p:cNvPr id="9" name="Immagine 8" descr="Immagine che contiene mappa&#10;&#10;Descrizione generata automaticamente">
            <a:extLst>
              <a:ext uri="{FF2B5EF4-FFF2-40B4-BE49-F238E27FC236}">
                <a16:creationId xmlns:a16="http://schemas.microsoft.com/office/drawing/2014/main" id="{C70BA72E-8BDD-D42B-2D44-6A76265FA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03845"/>
            <a:ext cx="1752600" cy="893932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1A6EB56-5618-5394-7B7D-E593510343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133600"/>
            <a:ext cx="3186824" cy="291846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86047A34-8633-C2E7-7E6F-756AE8959BC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33052" r="-33052"/>
          <a:stretch/>
        </p:blipFill>
        <p:spPr>
          <a:xfrm>
            <a:off x="3352800" y="1600200"/>
            <a:ext cx="9828000" cy="430525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spc="-45" dirty="0"/>
              <a:t>Differenze</a:t>
            </a:r>
            <a:r>
              <a:rPr sz="3600" spc="-145" dirty="0"/>
              <a:t> </a:t>
            </a:r>
            <a:r>
              <a:rPr sz="3600" dirty="0"/>
              <a:t>di</a:t>
            </a:r>
            <a:r>
              <a:rPr sz="3600" spc="-105" dirty="0"/>
              <a:t> </a:t>
            </a:r>
            <a:r>
              <a:rPr sz="3600" spc="-20" dirty="0"/>
              <a:t>genere</a:t>
            </a:r>
            <a:r>
              <a:rPr sz="3600" spc="-120" dirty="0"/>
              <a:t> </a:t>
            </a:r>
            <a:r>
              <a:rPr sz="3600" dirty="0"/>
              <a:t>–</a:t>
            </a:r>
            <a:r>
              <a:rPr sz="3600" spc="-110" dirty="0"/>
              <a:t> </a:t>
            </a:r>
            <a:r>
              <a:rPr sz="3600" spc="-20" dirty="0"/>
              <a:t>assunzioni</a:t>
            </a:r>
            <a:r>
              <a:rPr sz="3600" spc="-114" dirty="0"/>
              <a:t> </a:t>
            </a:r>
            <a:r>
              <a:rPr sz="3600" dirty="0"/>
              <a:t>per</a:t>
            </a:r>
            <a:r>
              <a:rPr sz="3600" spc="-125" dirty="0"/>
              <a:t> </a:t>
            </a:r>
            <a:r>
              <a:rPr sz="3600" dirty="0"/>
              <a:t>classi</a:t>
            </a:r>
            <a:r>
              <a:rPr sz="3600" spc="-130" dirty="0"/>
              <a:t> </a:t>
            </a:r>
            <a:r>
              <a:rPr sz="3600" dirty="0"/>
              <a:t>di</a:t>
            </a:r>
            <a:r>
              <a:rPr sz="3600" spc="-100" dirty="0"/>
              <a:t> </a:t>
            </a:r>
            <a:r>
              <a:rPr sz="3600" spc="-25" dirty="0"/>
              <a:t>età</a:t>
            </a:r>
            <a:endParaRPr sz="36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6931" y="1225734"/>
            <a:ext cx="1075944" cy="23774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01" y="2049290"/>
            <a:ext cx="656844" cy="131826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8388" y="3755135"/>
            <a:ext cx="1075944" cy="23774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8700" y="4562855"/>
            <a:ext cx="655319" cy="1336548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2448814" y="2212594"/>
            <a:ext cx="1524635" cy="469900"/>
            <a:chOff x="2448814" y="2212594"/>
            <a:chExt cx="1524635" cy="469900"/>
          </a:xfrm>
        </p:grpSpPr>
        <p:sp>
          <p:nvSpPr>
            <p:cNvPr id="11" name="object 11"/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200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200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2433041" y="4627354"/>
            <a:ext cx="1524635" cy="469900"/>
            <a:chOff x="2448814" y="4873497"/>
            <a:chExt cx="1524635" cy="469900"/>
          </a:xfrm>
        </p:grpSpPr>
        <p:sp>
          <p:nvSpPr>
            <p:cNvPr id="14" name="object 14"/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199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199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E841C6FC-76AF-9EF5-BA8B-CE70026CE8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284" y="1541760"/>
            <a:ext cx="1138048" cy="451606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F1168207-4104-1A42-1747-5A87412C70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6931" y="4060481"/>
            <a:ext cx="1162050" cy="390525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9B965942-1991-1469-8FBE-D47FDA3AA9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7198" y="1225734"/>
            <a:ext cx="5791201" cy="2301589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0A6AA275-EC1D-438A-13CA-854A422E110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67199" y="3595378"/>
            <a:ext cx="5791200" cy="2533852"/>
          </a:xfrm>
          <a:prstGeom prst="rect">
            <a:avLst/>
          </a:prstGeom>
        </p:spPr>
      </p:pic>
      <p:pic>
        <p:nvPicPr>
          <p:cNvPr id="44" name="Immagine 43" descr="Immagine che contiene mappa&#10;&#10;Descrizione generata automaticamente">
            <a:extLst>
              <a:ext uri="{FF2B5EF4-FFF2-40B4-BE49-F238E27FC236}">
                <a16:creationId xmlns:a16="http://schemas.microsoft.com/office/drawing/2014/main" id="{6EEBBD7E-33C4-E473-F33F-97D383B56D1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835" y="103845"/>
            <a:ext cx="1752600" cy="89393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85" dirty="0"/>
              <a:t> </a:t>
            </a:r>
            <a:r>
              <a:rPr sz="3600" dirty="0"/>
              <a:t>dati</a:t>
            </a:r>
            <a:r>
              <a:rPr sz="3600" spc="-120" dirty="0"/>
              <a:t> </a:t>
            </a:r>
            <a:r>
              <a:rPr sz="3600" dirty="0"/>
              <a:t>nella</a:t>
            </a:r>
            <a:r>
              <a:rPr sz="3600" spc="-140" dirty="0"/>
              <a:t> </a:t>
            </a:r>
            <a:r>
              <a:rPr sz="3600" spc="-30" dirty="0"/>
              <a:t>provincia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90" dirty="0"/>
              <a:t> </a:t>
            </a:r>
            <a:r>
              <a:rPr lang="it-IT" sz="3600" spc="-25" dirty="0"/>
              <a:t>RN</a:t>
            </a:r>
            <a:endParaRPr sz="3600" dirty="0"/>
          </a:p>
        </p:txBody>
      </p:sp>
      <p:sp>
        <p:nvSpPr>
          <p:cNvPr id="5" name="object 5"/>
          <p:cNvSpPr txBox="1"/>
          <p:nvPr/>
        </p:nvSpPr>
        <p:spPr>
          <a:xfrm>
            <a:off x="7305802" y="6317081"/>
            <a:ext cx="32651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Lorem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ipsum</a:t>
            </a:r>
            <a:r>
              <a:rPr sz="1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dolor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sit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amet,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consectetur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adipisci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elit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pic>
        <p:nvPicPr>
          <p:cNvPr id="9" name="Immagine 8" descr="Immagine che contiene mappa&#10;&#10;Descrizione generata automaticamente">
            <a:extLst>
              <a:ext uri="{FF2B5EF4-FFF2-40B4-BE49-F238E27FC236}">
                <a16:creationId xmlns:a16="http://schemas.microsoft.com/office/drawing/2014/main" id="{4DDFE1CE-7780-85E0-4135-2EBEB8A611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92135"/>
            <a:ext cx="1752600" cy="893932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7D1E414E-94C5-03E8-45DE-B6E5660FE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3220" y="1502568"/>
            <a:ext cx="6339380" cy="455383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6328" y="263474"/>
            <a:ext cx="72599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45" dirty="0"/>
              <a:t>Differenze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90" dirty="0"/>
              <a:t> </a:t>
            </a:r>
            <a:r>
              <a:rPr sz="3600" spc="-20" dirty="0"/>
              <a:t>genere</a:t>
            </a:r>
            <a:r>
              <a:rPr sz="3600" spc="-110" dirty="0"/>
              <a:t> </a:t>
            </a:r>
            <a:r>
              <a:rPr sz="3600" dirty="0"/>
              <a:t>–</a:t>
            </a:r>
            <a:r>
              <a:rPr sz="3600" spc="-95" dirty="0"/>
              <a:t> </a:t>
            </a:r>
            <a:r>
              <a:rPr sz="3600" spc="-20" dirty="0"/>
              <a:t>tipologia</a:t>
            </a:r>
            <a:r>
              <a:rPr sz="3600" spc="-130" dirty="0"/>
              <a:t> </a:t>
            </a:r>
            <a:r>
              <a:rPr sz="3600" dirty="0"/>
              <a:t>di</a:t>
            </a:r>
            <a:r>
              <a:rPr sz="3600" spc="-90" dirty="0"/>
              <a:t> </a:t>
            </a:r>
            <a:r>
              <a:rPr sz="3600" spc="-10" dirty="0"/>
              <a:t>orario</a:t>
            </a:r>
            <a:endParaRPr sz="3600"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539378"/>
              </p:ext>
            </p:extLst>
          </p:nvPr>
        </p:nvGraphicFramePr>
        <p:xfrm>
          <a:off x="9582277" y="1734947"/>
          <a:ext cx="2122170" cy="1110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6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Time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it-IT" sz="1800" b="1" spc="-25" dirty="0">
                          <a:latin typeface="Calibri"/>
                          <a:cs typeface="Calibri"/>
                        </a:rPr>
                        <a:t>60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Time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it-IT" sz="1800" b="1" spc="-25" dirty="0">
                          <a:latin typeface="Calibri"/>
                          <a:cs typeface="Calibri"/>
                        </a:rPr>
                        <a:t>27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N/D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it-IT" sz="1800" b="1" spc="-25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219246"/>
              </p:ext>
            </p:extLst>
          </p:nvPr>
        </p:nvGraphicFramePr>
        <p:xfrm>
          <a:off x="9582277" y="4184141"/>
          <a:ext cx="2122170" cy="1111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6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Time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it-IT" sz="1800" b="1" spc="-25" dirty="0">
                          <a:latin typeface="Calibri"/>
                          <a:cs typeface="Calibri"/>
                        </a:rPr>
                        <a:t>46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Time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it-IT" sz="1800" b="1" spc="-25" dirty="0">
                          <a:latin typeface="Calibri"/>
                          <a:cs typeface="Calibri"/>
                        </a:rPr>
                        <a:t>41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N/D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lang="it-IT" sz="1800" b="1" spc="-2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" name="Immagine 9" descr="Immagine che contiene mappa&#10;&#10;Descrizione generata automaticamente">
            <a:extLst>
              <a:ext uri="{FF2B5EF4-FFF2-40B4-BE49-F238E27FC236}">
                <a16:creationId xmlns:a16="http://schemas.microsoft.com/office/drawing/2014/main" id="{306881DC-DC21-C48D-69AD-5F1E37998D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84475"/>
            <a:ext cx="1752600" cy="893932"/>
          </a:xfrm>
          <a:prstGeom prst="rect">
            <a:avLst/>
          </a:prstGeom>
        </p:spPr>
      </p:pic>
      <p:pic>
        <p:nvPicPr>
          <p:cNvPr id="12" name="object 6">
            <a:extLst>
              <a:ext uri="{FF2B5EF4-FFF2-40B4-BE49-F238E27FC236}">
                <a16:creationId xmlns:a16="http://schemas.microsoft.com/office/drawing/2014/main" id="{03D8F6B4-70B7-9CE9-3F4D-71892DBE5610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01" y="2049290"/>
            <a:ext cx="656844" cy="1318260"/>
          </a:xfrm>
          <a:prstGeom prst="rect">
            <a:avLst/>
          </a:prstGeom>
        </p:spPr>
      </p:pic>
      <p:pic>
        <p:nvPicPr>
          <p:cNvPr id="13" name="object 7">
            <a:extLst>
              <a:ext uri="{FF2B5EF4-FFF2-40B4-BE49-F238E27FC236}">
                <a16:creationId xmlns:a16="http://schemas.microsoft.com/office/drawing/2014/main" id="{720F4368-C8FC-2D82-BD48-096A9E958953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8388" y="3755135"/>
            <a:ext cx="1075944" cy="237744"/>
          </a:xfrm>
          <a:prstGeom prst="rect">
            <a:avLst/>
          </a:prstGeom>
        </p:spPr>
      </p:pic>
      <p:pic>
        <p:nvPicPr>
          <p:cNvPr id="14" name="object 9">
            <a:extLst>
              <a:ext uri="{FF2B5EF4-FFF2-40B4-BE49-F238E27FC236}">
                <a16:creationId xmlns:a16="http://schemas.microsoft.com/office/drawing/2014/main" id="{B3BA507F-2C62-0701-E000-12C13E1B9C96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28700" y="4562855"/>
            <a:ext cx="655319" cy="1336548"/>
          </a:xfrm>
          <a:prstGeom prst="rect">
            <a:avLst/>
          </a:prstGeom>
        </p:spPr>
      </p:pic>
      <p:grpSp>
        <p:nvGrpSpPr>
          <p:cNvPr id="15" name="object 10">
            <a:extLst>
              <a:ext uri="{FF2B5EF4-FFF2-40B4-BE49-F238E27FC236}">
                <a16:creationId xmlns:a16="http://schemas.microsoft.com/office/drawing/2014/main" id="{0EA2F235-CAF3-35CC-9894-1CE0522757BC}"/>
              </a:ext>
            </a:extLst>
          </p:cNvPr>
          <p:cNvGrpSpPr/>
          <p:nvPr/>
        </p:nvGrpSpPr>
        <p:grpSpPr>
          <a:xfrm>
            <a:off x="2448814" y="2212594"/>
            <a:ext cx="1524635" cy="469900"/>
            <a:chOff x="2448814" y="2212594"/>
            <a:chExt cx="1524635" cy="469900"/>
          </a:xfrm>
        </p:grpSpPr>
        <p:sp>
          <p:nvSpPr>
            <p:cNvPr id="16" name="object 11">
              <a:extLst>
                <a:ext uri="{FF2B5EF4-FFF2-40B4-BE49-F238E27FC236}">
                  <a16:creationId xmlns:a16="http://schemas.microsoft.com/office/drawing/2014/main" id="{B51BE8DD-1B57-1D6D-D7EB-A234FE546759}"/>
                </a:ext>
              </a:extLst>
            </p:cNvPr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200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2">
              <a:extLst>
                <a:ext uri="{FF2B5EF4-FFF2-40B4-BE49-F238E27FC236}">
                  <a16:creationId xmlns:a16="http://schemas.microsoft.com/office/drawing/2014/main" id="{C985FA88-E904-722B-0ABF-5317D46DEFE7}"/>
                </a:ext>
              </a:extLst>
            </p:cNvPr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200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3">
            <a:extLst>
              <a:ext uri="{FF2B5EF4-FFF2-40B4-BE49-F238E27FC236}">
                <a16:creationId xmlns:a16="http://schemas.microsoft.com/office/drawing/2014/main" id="{37B5205E-8282-4A50-D464-59718D12D99F}"/>
              </a:ext>
            </a:extLst>
          </p:cNvPr>
          <p:cNvGrpSpPr/>
          <p:nvPr/>
        </p:nvGrpSpPr>
        <p:grpSpPr>
          <a:xfrm>
            <a:off x="2448814" y="4873497"/>
            <a:ext cx="1524635" cy="469900"/>
            <a:chOff x="2448814" y="4873497"/>
            <a:chExt cx="1524635" cy="469900"/>
          </a:xfrm>
        </p:grpSpPr>
        <p:sp>
          <p:nvSpPr>
            <p:cNvPr id="19" name="object 14">
              <a:extLst>
                <a:ext uri="{FF2B5EF4-FFF2-40B4-BE49-F238E27FC236}">
                  <a16:creationId xmlns:a16="http://schemas.microsoft.com/office/drawing/2014/main" id="{704832BC-E6B2-EE13-5FA8-E4419A5DCEE8}"/>
                </a:ext>
              </a:extLst>
            </p:cNvPr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199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5">
              <a:extLst>
                <a:ext uri="{FF2B5EF4-FFF2-40B4-BE49-F238E27FC236}">
                  <a16:creationId xmlns:a16="http://schemas.microsoft.com/office/drawing/2014/main" id="{17C1841C-E4BD-93AD-C4B9-BB5B48C8CDE8}"/>
                </a:ext>
              </a:extLst>
            </p:cNvPr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199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1" name="Immagine 20">
            <a:extLst>
              <a:ext uri="{FF2B5EF4-FFF2-40B4-BE49-F238E27FC236}">
                <a16:creationId xmlns:a16="http://schemas.microsoft.com/office/drawing/2014/main" id="{DDA6D848-BBA8-A876-AEFE-034E93D875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6284" y="1541760"/>
            <a:ext cx="1138048" cy="451606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BE99124F-D347-55AC-E27A-C84C7865B8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6931" y="4060481"/>
            <a:ext cx="1162050" cy="390525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B11259C6-1BFF-BA2D-88A7-7C322C2994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74818" y="1303236"/>
            <a:ext cx="3021327" cy="2202095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13073AA6-A744-C9E9-B7D8-BECD47E2F960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-8950" r="-8950"/>
          <a:stretch/>
        </p:blipFill>
        <p:spPr>
          <a:xfrm>
            <a:off x="4495800" y="3823295"/>
            <a:ext cx="3544601" cy="2196506"/>
          </a:xfrm>
          <a:prstGeom prst="rect">
            <a:avLst/>
          </a:prstGeom>
        </p:spPr>
      </p:pic>
      <p:pic>
        <p:nvPicPr>
          <p:cNvPr id="39" name="object 4">
            <a:extLst>
              <a:ext uri="{FF2B5EF4-FFF2-40B4-BE49-F238E27FC236}">
                <a16:creationId xmlns:a16="http://schemas.microsoft.com/office/drawing/2014/main" id="{82E621A1-8E14-A6F2-C5DF-7BA80CEEDE41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6931" y="1225734"/>
            <a:ext cx="1075944" cy="23774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85" dirty="0"/>
              <a:t> </a:t>
            </a:r>
            <a:r>
              <a:rPr sz="3600" dirty="0"/>
              <a:t>dati</a:t>
            </a:r>
            <a:r>
              <a:rPr sz="3600" spc="-120" dirty="0"/>
              <a:t> </a:t>
            </a:r>
            <a:r>
              <a:rPr sz="3600" dirty="0"/>
              <a:t>nella</a:t>
            </a:r>
            <a:r>
              <a:rPr sz="3600" spc="-140" dirty="0"/>
              <a:t> </a:t>
            </a:r>
            <a:r>
              <a:rPr sz="3600" spc="-30" dirty="0" err="1"/>
              <a:t>provincia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lang="it-IT" sz="3600" spc="-90" dirty="0"/>
              <a:t> RN</a:t>
            </a:r>
            <a:endParaRPr sz="3600" dirty="0"/>
          </a:p>
        </p:txBody>
      </p:sp>
      <p:sp>
        <p:nvSpPr>
          <p:cNvPr id="5" name="object 5"/>
          <p:cNvSpPr txBox="1"/>
          <p:nvPr/>
        </p:nvSpPr>
        <p:spPr>
          <a:xfrm>
            <a:off x="7305802" y="6317081"/>
            <a:ext cx="32651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Lorem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ipsum</a:t>
            </a:r>
            <a:r>
              <a:rPr sz="1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dolor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sit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amet,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consectetur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adipisci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elit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pic>
        <p:nvPicPr>
          <p:cNvPr id="7" name="Immagine 6" descr="Immagine che contiene mappa&#10;&#10;Descrizione generata automaticamente">
            <a:extLst>
              <a:ext uri="{FF2B5EF4-FFF2-40B4-BE49-F238E27FC236}">
                <a16:creationId xmlns:a16="http://schemas.microsoft.com/office/drawing/2014/main" id="{2D532B54-84D8-B2A6-D24F-E264FE7C95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77567"/>
            <a:ext cx="1752600" cy="893932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61900581-1A46-8A30-1894-A318FA0855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1563912"/>
            <a:ext cx="9384386" cy="411763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45" dirty="0"/>
              <a:t>Differenze</a:t>
            </a:r>
            <a:r>
              <a:rPr sz="3600" spc="-120" dirty="0"/>
              <a:t> </a:t>
            </a:r>
            <a:r>
              <a:rPr sz="3600" dirty="0"/>
              <a:t>di</a:t>
            </a:r>
            <a:r>
              <a:rPr sz="3600" spc="-90" dirty="0"/>
              <a:t> </a:t>
            </a:r>
            <a:r>
              <a:rPr sz="3600" spc="-20" dirty="0"/>
              <a:t>genere</a:t>
            </a:r>
            <a:r>
              <a:rPr sz="3600" spc="-110" dirty="0"/>
              <a:t> </a:t>
            </a:r>
            <a:r>
              <a:rPr sz="3600" dirty="0"/>
              <a:t>–</a:t>
            </a:r>
            <a:r>
              <a:rPr sz="3600" spc="-100" dirty="0"/>
              <a:t> </a:t>
            </a:r>
            <a:r>
              <a:rPr sz="3600" spc="-20" dirty="0"/>
              <a:t>tipologia</a:t>
            </a:r>
            <a:r>
              <a:rPr sz="3600" spc="-125" dirty="0"/>
              <a:t> </a:t>
            </a:r>
            <a:r>
              <a:rPr sz="3600" spc="-40" dirty="0"/>
              <a:t>contrattuale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pic>
        <p:nvPicPr>
          <p:cNvPr id="12" name="Immagine 11" descr="Immagine che contiene mappa&#10;&#10;Descrizione generata automaticamente">
            <a:extLst>
              <a:ext uri="{FF2B5EF4-FFF2-40B4-BE49-F238E27FC236}">
                <a16:creationId xmlns:a16="http://schemas.microsoft.com/office/drawing/2014/main" id="{29698C2A-F14C-D80E-2AB5-50A30CE540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2124"/>
            <a:ext cx="1752600" cy="893932"/>
          </a:xfrm>
          <a:prstGeom prst="rect">
            <a:avLst/>
          </a:prstGeom>
        </p:spPr>
      </p:pic>
      <p:pic>
        <p:nvPicPr>
          <p:cNvPr id="23" name="object 6">
            <a:extLst>
              <a:ext uri="{FF2B5EF4-FFF2-40B4-BE49-F238E27FC236}">
                <a16:creationId xmlns:a16="http://schemas.microsoft.com/office/drawing/2014/main" id="{CC3CA382-A994-AB3A-9526-CA4EB5DDFF9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01" y="2049290"/>
            <a:ext cx="656844" cy="1318260"/>
          </a:xfrm>
          <a:prstGeom prst="rect">
            <a:avLst/>
          </a:prstGeom>
        </p:spPr>
      </p:pic>
      <p:pic>
        <p:nvPicPr>
          <p:cNvPr id="24" name="object 7">
            <a:extLst>
              <a:ext uri="{FF2B5EF4-FFF2-40B4-BE49-F238E27FC236}">
                <a16:creationId xmlns:a16="http://schemas.microsoft.com/office/drawing/2014/main" id="{7AB1EA65-266D-516F-5F26-A1E82BBEA7E0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8388" y="3755135"/>
            <a:ext cx="1075944" cy="237744"/>
          </a:xfrm>
          <a:prstGeom prst="rect">
            <a:avLst/>
          </a:prstGeom>
        </p:spPr>
      </p:pic>
      <p:pic>
        <p:nvPicPr>
          <p:cNvPr id="25" name="object 9">
            <a:extLst>
              <a:ext uri="{FF2B5EF4-FFF2-40B4-BE49-F238E27FC236}">
                <a16:creationId xmlns:a16="http://schemas.microsoft.com/office/drawing/2014/main" id="{1527AF93-C016-D7F3-D4B2-5B2C55D3625B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28700" y="4562855"/>
            <a:ext cx="655319" cy="1336548"/>
          </a:xfrm>
          <a:prstGeom prst="rect">
            <a:avLst/>
          </a:prstGeom>
        </p:spPr>
      </p:pic>
      <p:grpSp>
        <p:nvGrpSpPr>
          <p:cNvPr id="26" name="object 10">
            <a:extLst>
              <a:ext uri="{FF2B5EF4-FFF2-40B4-BE49-F238E27FC236}">
                <a16:creationId xmlns:a16="http://schemas.microsoft.com/office/drawing/2014/main" id="{C547B663-1F3E-1774-D4B9-C5ED8228471D}"/>
              </a:ext>
            </a:extLst>
          </p:cNvPr>
          <p:cNvGrpSpPr/>
          <p:nvPr/>
        </p:nvGrpSpPr>
        <p:grpSpPr>
          <a:xfrm>
            <a:off x="2448814" y="2212594"/>
            <a:ext cx="1524635" cy="469900"/>
            <a:chOff x="2448814" y="2212594"/>
            <a:chExt cx="1524635" cy="469900"/>
          </a:xfrm>
        </p:grpSpPr>
        <p:sp>
          <p:nvSpPr>
            <p:cNvPr id="27" name="object 11">
              <a:extLst>
                <a:ext uri="{FF2B5EF4-FFF2-40B4-BE49-F238E27FC236}">
                  <a16:creationId xmlns:a16="http://schemas.microsoft.com/office/drawing/2014/main" id="{3AA5357A-3F4D-9FB0-73AF-2EC3F8537844}"/>
                </a:ext>
              </a:extLst>
            </p:cNvPr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200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12">
              <a:extLst>
                <a:ext uri="{FF2B5EF4-FFF2-40B4-BE49-F238E27FC236}">
                  <a16:creationId xmlns:a16="http://schemas.microsoft.com/office/drawing/2014/main" id="{9D281563-1340-45D8-E029-27FB815B8288}"/>
                </a:ext>
              </a:extLst>
            </p:cNvPr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200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13">
            <a:extLst>
              <a:ext uri="{FF2B5EF4-FFF2-40B4-BE49-F238E27FC236}">
                <a16:creationId xmlns:a16="http://schemas.microsoft.com/office/drawing/2014/main" id="{56F00EE4-AEF7-4D76-6896-C755A1C320B9}"/>
              </a:ext>
            </a:extLst>
          </p:cNvPr>
          <p:cNvGrpSpPr/>
          <p:nvPr/>
        </p:nvGrpSpPr>
        <p:grpSpPr>
          <a:xfrm>
            <a:off x="2448814" y="4873497"/>
            <a:ext cx="1524635" cy="469900"/>
            <a:chOff x="2448814" y="4873497"/>
            <a:chExt cx="1524635" cy="469900"/>
          </a:xfrm>
        </p:grpSpPr>
        <p:sp>
          <p:nvSpPr>
            <p:cNvPr id="30" name="object 14">
              <a:extLst>
                <a:ext uri="{FF2B5EF4-FFF2-40B4-BE49-F238E27FC236}">
                  <a16:creationId xmlns:a16="http://schemas.microsoft.com/office/drawing/2014/main" id="{CB071DB6-66BA-8BC9-4704-54A4FB90CE38}"/>
                </a:ext>
              </a:extLst>
            </p:cNvPr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199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15">
              <a:extLst>
                <a:ext uri="{FF2B5EF4-FFF2-40B4-BE49-F238E27FC236}">
                  <a16:creationId xmlns:a16="http://schemas.microsoft.com/office/drawing/2014/main" id="{1414DD89-8393-ACCA-3B07-C4E4775632CB}"/>
                </a:ext>
              </a:extLst>
            </p:cNvPr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199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2" name="Immagine 31">
            <a:extLst>
              <a:ext uri="{FF2B5EF4-FFF2-40B4-BE49-F238E27FC236}">
                <a16:creationId xmlns:a16="http://schemas.microsoft.com/office/drawing/2014/main" id="{16C9494E-382A-3943-AE43-A86777E617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6284" y="1541760"/>
            <a:ext cx="1138048" cy="451606"/>
          </a:xfrm>
          <a:prstGeom prst="rect">
            <a:avLst/>
          </a:prstGeom>
        </p:spPr>
      </p:pic>
      <p:pic>
        <p:nvPicPr>
          <p:cNvPr id="33" name="Immagine 32">
            <a:extLst>
              <a:ext uri="{FF2B5EF4-FFF2-40B4-BE49-F238E27FC236}">
                <a16:creationId xmlns:a16="http://schemas.microsoft.com/office/drawing/2014/main" id="{A4B635DD-3EF7-F9C0-68AD-65837540DA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6931" y="4060481"/>
            <a:ext cx="1162050" cy="390525"/>
          </a:xfrm>
          <a:prstGeom prst="rect">
            <a:avLst/>
          </a:prstGeom>
        </p:spPr>
      </p:pic>
      <p:pic>
        <p:nvPicPr>
          <p:cNvPr id="34" name="object 4">
            <a:extLst>
              <a:ext uri="{FF2B5EF4-FFF2-40B4-BE49-F238E27FC236}">
                <a16:creationId xmlns:a16="http://schemas.microsoft.com/office/drawing/2014/main" id="{427D05EC-5996-3221-0208-42D901EA99D5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6931" y="1225734"/>
            <a:ext cx="1075944" cy="237744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680F0B17-38F2-3FFA-8BFD-07A6ACAD1F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24163" y="1190167"/>
            <a:ext cx="5734237" cy="2339424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51E1E584-95C0-BAF8-73B2-90BA40313D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38610" y="3718849"/>
            <a:ext cx="5719790" cy="238993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bject 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838200" y="263525"/>
            <a:ext cx="79756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85" dirty="0"/>
              <a:t> </a:t>
            </a:r>
            <a:r>
              <a:rPr sz="3600" dirty="0"/>
              <a:t>dati</a:t>
            </a:r>
            <a:r>
              <a:rPr sz="3600" spc="-120" dirty="0"/>
              <a:t> </a:t>
            </a:r>
            <a:r>
              <a:rPr sz="3600" dirty="0"/>
              <a:t>nella</a:t>
            </a:r>
            <a:r>
              <a:rPr sz="3600" spc="-140" dirty="0"/>
              <a:t> </a:t>
            </a:r>
            <a:r>
              <a:rPr sz="3600" spc="-30" dirty="0"/>
              <a:t>provincia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90" dirty="0"/>
              <a:t> </a:t>
            </a:r>
            <a:r>
              <a:rPr lang="it-IT" sz="3600" spc="-25" dirty="0"/>
              <a:t>RN</a:t>
            </a:r>
            <a:endParaRPr sz="3600" dirty="0"/>
          </a:p>
        </p:txBody>
      </p:sp>
      <p:pic>
        <p:nvPicPr>
          <p:cNvPr id="50" name="Immagine 49" descr="Immagine che contiene mappa&#10;&#10;Descrizione generata automaticamente">
            <a:extLst>
              <a:ext uri="{FF2B5EF4-FFF2-40B4-BE49-F238E27FC236}">
                <a16:creationId xmlns:a16="http://schemas.microsoft.com/office/drawing/2014/main" id="{95D83739-8EC9-C046-DC24-BC97B2503D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961" y="104362"/>
            <a:ext cx="1752600" cy="893932"/>
          </a:xfrm>
          <a:prstGeom prst="rect">
            <a:avLst/>
          </a:prstGeom>
        </p:spPr>
      </p:pic>
      <p:pic>
        <p:nvPicPr>
          <p:cNvPr id="54" name="Immagine 53">
            <a:extLst>
              <a:ext uri="{FF2B5EF4-FFF2-40B4-BE49-F238E27FC236}">
                <a16:creationId xmlns:a16="http://schemas.microsoft.com/office/drawing/2014/main" id="{564A4A6E-3D2C-DDF2-63B0-E17A092844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2164" y="4572000"/>
            <a:ext cx="1238250" cy="381000"/>
          </a:xfrm>
          <a:prstGeom prst="rect">
            <a:avLst/>
          </a:prstGeom>
        </p:spPr>
      </p:pic>
      <p:graphicFrame>
        <p:nvGraphicFramePr>
          <p:cNvPr id="61" name="Tabella 60">
            <a:extLst>
              <a:ext uri="{FF2B5EF4-FFF2-40B4-BE49-F238E27FC236}">
                <a16:creationId xmlns:a16="http://schemas.microsoft.com/office/drawing/2014/main" id="{BDF3FD19-8695-DC9F-AE27-933B558E4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824019"/>
              </p:ext>
            </p:extLst>
          </p:nvPr>
        </p:nvGraphicFramePr>
        <p:xfrm>
          <a:off x="2667000" y="1650217"/>
          <a:ext cx="6324601" cy="36837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0563">
                  <a:extLst>
                    <a:ext uri="{9D8B030D-6E8A-4147-A177-3AD203B41FA5}">
                      <a16:colId xmlns:a16="http://schemas.microsoft.com/office/drawing/2014/main" val="2403938844"/>
                    </a:ext>
                  </a:extLst>
                </a:gridCol>
                <a:gridCol w="875640">
                  <a:extLst>
                    <a:ext uri="{9D8B030D-6E8A-4147-A177-3AD203B41FA5}">
                      <a16:colId xmlns:a16="http://schemas.microsoft.com/office/drawing/2014/main" val="339550580"/>
                    </a:ext>
                  </a:extLst>
                </a:gridCol>
                <a:gridCol w="875640">
                  <a:extLst>
                    <a:ext uri="{9D8B030D-6E8A-4147-A177-3AD203B41FA5}">
                      <a16:colId xmlns:a16="http://schemas.microsoft.com/office/drawing/2014/main" val="1935051046"/>
                    </a:ext>
                  </a:extLst>
                </a:gridCol>
                <a:gridCol w="875640">
                  <a:extLst>
                    <a:ext uri="{9D8B030D-6E8A-4147-A177-3AD203B41FA5}">
                      <a16:colId xmlns:a16="http://schemas.microsoft.com/office/drawing/2014/main" val="2783585166"/>
                    </a:ext>
                  </a:extLst>
                </a:gridCol>
                <a:gridCol w="797118">
                  <a:extLst>
                    <a:ext uri="{9D8B030D-6E8A-4147-A177-3AD203B41FA5}">
                      <a16:colId xmlns:a16="http://schemas.microsoft.com/office/drawing/2014/main" val="2564571578"/>
                    </a:ext>
                  </a:extLst>
                </a:gridCol>
              </a:tblGrid>
              <a:tr h="34904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PROVINCIA DI RIMINI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938304"/>
                  </a:ext>
                </a:extLst>
              </a:tr>
              <a:tr h="33142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it-IT" sz="1600" b="1" u="none" strike="noStrike" dirty="0">
                          <a:effectLst/>
                        </a:rPr>
                        <a:t>Attivazioni anno 2022 per settore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1519345"/>
                  </a:ext>
                </a:extLst>
              </a:tr>
              <a:tr h="560002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u="none" strike="noStrike" dirty="0">
                          <a:effectLst/>
                        </a:rPr>
                        <a:t>settore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b="1" u="none" strike="noStrike" dirty="0">
                          <a:effectLst/>
                        </a:rPr>
                        <a:t>F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b="1" u="none" strike="noStrike" dirty="0">
                          <a:effectLst/>
                        </a:rPr>
                        <a:t>M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b="1" u="none" strike="noStrike">
                          <a:effectLst/>
                        </a:rPr>
                        <a:t>totale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b="1" u="none" strike="noStrike" dirty="0">
                          <a:effectLst/>
                        </a:rPr>
                        <a:t>*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/>
                </a:tc>
                <a:extLst>
                  <a:ext uri="{0D108BD9-81ED-4DB2-BD59-A6C34878D82A}">
                    <a16:rowId xmlns:a16="http://schemas.microsoft.com/office/drawing/2014/main" val="4271290672"/>
                  </a:ext>
                </a:extLst>
              </a:tr>
              <a:tr h="349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effectLst/>
                        </a:rPr>
                        <a:t>Agricoltura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1143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2161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3304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34 %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extLst>
                  <a:ext uri="{0D108BD9-81ED-4DB2-BD59-A6C34878D82A}">
                    <a16:rowId xmlns:a16="http://schemas.microsoft.com/office/drawing/2014/main" val="3486776920"/>
                  </a:ext>
                </a:extLst>
              </a:tr>
              <a:tr h="349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effectLst/>
                        </a:rPr>
                        <a:t>Altre attività dei servizi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22087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15246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37333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59 %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extLst>
                  <a:ext uri="{0D108BD9-81ED-4DB2-BD59-A6C34878D82A}">
                    <a16:rowId xmlns:a16="http://schemas.microsoft.com/office/drawing/2014/main" val="1157640811"/>
                  </a:ext>
                </a:extLst>
              </a:tr>
              <a:tr h="349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Commercio, alberghi e ristoranti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39912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31229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71141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56 %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extLst>
                  <a:ext uri="{0D108BD9-81ED-4DB2-BD59-A6C34878D82A}">
                    <a16:rowId xmlns:a16="http://schemas.microsoft.com/office/drawing/2014/main" val="3782342578"/>
                  </a:ext>
                </a:extLst>
              </a:tr>
              <a:tr h="349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Costruzioni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311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4154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4465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6 %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extLst>
                  <a:ext uri="{0D108BD9-81ED-4DB2-BD59-A6C34878D82A}">
                    <a16:rowId xmlns:a16="http://schemas.microsoft.com/office/drawing/2014/main" val="1984663350"/>
                  </a:ext>
                </a:extLst>
              </a:tr>
              <a:tr h="349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Industria in senso stretto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2507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5343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7850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31 %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extLst>
                  <a:ext uri="{0D108BD9-81ED-4DB2-BD59-A6C34878D82A}">
                    <a16:rowId xmlns:a16="http://schemas.microsoft.com/office/drawing/2014/main" val="142282700"/>
                  </a:ext>
                </a:extLst>
              </a:tr>
              <a:tr h="349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Famiglie e convivenze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2330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149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2479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93 %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extLst>
                  <a:ext uri="{0D108BD9-81ED-4DB2-BD59-A6C34878D82A}">
                    <a16:rowId xmlns:a16="http://schemas.microsoft.com/office/drawing/2014/main" val="3736854559"/>
                  </a:ext>
                </a:extLst>
              </a:tr>
              <a:tr h="349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Totale complessivo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68290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58282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126572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53 %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4" marR="7624" marT="7624" marB="0" anchor="b"/>
                </a:tc>
                <a:extLst>
                  <a:ext uri="{0D108BD9-81ED-4DB2-BD59-A6C34878D82A}">
                    <a16:rowId xmlns:a16="http://schemas.microsoft.com/office/drawing/2014/main" val="237777820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E689BF1E-5BBC-46FD-2E0D-BD052E6E3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634811"/>
              </p:ext>
            </p:extLst>
          </p:nvPr>
        </p:nvGraphicFramePr>
        <p:xfrm>
          <a:off x="2667000" y="5334005"/>
          <a:ext cx="6324600" cy="7038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24600">
                  <a:extLst>
                    <a:ext uri="{9D8B030D-6E8A-4147-A177-3AD203B41FA5}">
                      <a16:colId xmlns:a16="http://schemas.microsoft.com/office/drawing/2014/main" val="3370100119"/>
                    </a:ext>
                  </a:extLst>
                </a:gridCol>
              </a:tblGrid>
              <a:tr h="326500"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[% incidenza femminile sul totale delle attivazioni]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25388"/>
                  </a:ext>
                </a:extLst>
              </a:tr>
              <a:tr h="377307">
                <a:tc>
                  <a:txBody>
                    <a:bodyPr/>
                    <a:lstStyle/>
                    <a:p>
                      <a:pPr algn="r">
                        <a:lnSpc>
                          <a:spcPts val="2060"/>
                        </a:lnSpc>
                        <a:spcBef>
                          <a:spcPts val="585"/>
                        </a:spcBef>
                      </a:pPr>
                      <a:endParaRPr lang="it-IT" sz="1000" dirty="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6938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85" dirty="0"/>
              <a:t> </a:t>
            </a:r>
            <a:r>
              <a:rPr sz="3600" dirty="0"/>
              <a:t>dati</a:t>
            </a:r>
            <a:r>
              <a:rPr sz="3600" spc="-120" dirty="0"/>
              <a:t> </a:t>
            </a:r>
            <a:r>
              <a:rPr sz="3600" dirty="0"/>
              <a:t>nella</a:t>
            </a:r>
            <a:r>
              <a:rPr sz="3600" spc="-140" dirty="0"/>
              <a:t> </a:t>
            </a:r>
            <a:r>
              <a:rPr sz="3600" spc="-30" dirty="0"/>
              <a:t>provincia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90" dirty="0"/>
              <a:t> </a:t>
            </a:r>
            <a:r>
              <a:rPr lang="it-IT" sz="3600" spc="-25" dirty="0"/>
              <a:t>RN</a:t>
            </a:r>
            <a:endParaRPr sz="3600" dirty="0"/>
          </a:p>
        </p:txBody>
      </p:sp>
      <p:sp>
        <p:nvSpPr>
          <p:cNvPr id="17" name="object 17"/>
          <p:cNvSpPr/>
          <p:nvPr/>
        </p:nvSpPr>
        <p:spPr>
          <a:xfrm>
            <a:off x="7092439" y="5587993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graphicFrame>
        <p:nvGraphicFramePr>
          <p:cNvPr id="23" name="object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837006"/>
              </p:ext>
            </p:extLst>
          </p:nvPr>
        </p:nvGraphicFramePr>
        <p:xfrm>
          <a:off x="2133600" y="1633401"/>
          <a:ext cx="7543800" cy="39944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1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5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4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5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4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9936">
                <a:tc gridSpan="7"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Provincia RN - attivazioni - Femmine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SETTORE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Agricoltura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1306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1143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90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Altre attività dei servizi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15904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19602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22087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31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Commercio, alberghi e ristoranti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28158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34640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39912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97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Costruzioni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6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 in senso stretto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2507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53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Famiglie e convivenze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2484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2330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93 %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6500">
                <a:tc gridSpan="7"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[% incidenza femminile sul totale delle attivazioni]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307">
                <a:tc gridSpan="7">
                  <a:txBody>
                    <a:bodyPr/>
                    <a:lstStyle/>
                    <a:p>
                      <a:pPr algn="r">
                        <a:lnSpc>
                          <a:spcPts val="2060"/>
                        </a:lnSpc>
                        <a:spcBef>
                          <a:spcPts val="585"/>
                        </a:spcBef>
                      </a:pP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25" name="Immagine 24" descr="Immagine che contiene mappa&#10;&#10;Descrizione generata automaticamente">
            <a:extLst>
              <a:ext uri="{FF2B5EF4-FFF2-40B4-BE49-F238E27FC236}">
                <a16:creationId xmlns:a16="http://schemas.microsoft.com/office/drawing/2014/main" id="{2988777E-323D-2EDB-5E86-37C9E53BD5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961" y="104362"/>
            <a:ext cx="1752600" cy="89393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80" dirty="0"/>
              <a:t> </a:t>
            </a:r>
            <a:r>
              <a:rPr sz="3600" dirty="0"/>
              <a:t>dati</a:t>
            </a:r>
            <a:r>
              <a:rPr sz="3600" spc="-120" dirty="0"/>
              <a:t> </a:t>
            </a:r>
            <a:r>
              <a:rPr sz="3600" dirty="0"/>
              <a:t>nella</a:t>
            </a:r>
            <a:r>
              <a:rPr sz="3600" spc="-130" dirty="0"/>
              <a:t> </a:t>
            </a:r>
            <a:r>
              <a:rPr sz="3600" spc="-30" dirty="0"/>
              <a:t>provincia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85" dirty="0"/>
              <a:t> </a:t>
            </a:r>
            <a:r>
              <a:rPr lang="it-IT" sz="3600" spc="-85" dirty="0"/>
              <a:t>RN</a:t>
            </a:r>
            <a:r>
              <a:rPr sz="3600" spc="-120" dirty="0"/>
              <a:t> </a:t>
            </a:r>
            <a:r>
              <a:rPr sz="3600" spc="-35" dirty="0"/>
              <a:t>201</a:t>
            </a:r>
            <a:r>
              <a:rPr lang="it-IT" sz="3600" spc="-35" dirty="0"/>
              <a:t>8</a:t>
            </a:r>
            <a:r>
              <a:rPr sz="3600" spc="-35" dirty="0"/>
              <a:t>-</a:t>
            </a:r>
            <a:r>
              <a:rPr sz="3600" spc="-20" dirty="0"/>
              <a:t>202</a:t>
            </a:r>
            <a:r>
              <a:rPr lang="it-IT" sz="3600" spc="-20" dirty="0"/>
              <a:t>2</a:t>
            </a:r>
            <a:endParaRPr sz="36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625502E-C2C1-F491-FCFB-4E21244758BD}"/>
              </a:ext>
            </a:extLst>
          </p:cNvPr>
          <p:cNvSpPr txBox="1"/>
          <p:nvPr/>
        </p:nvSpPr>
        <p:spPr>
          <a:xfrm>
            <a:off x="3733800" y="1399913"/>
            <a:ext cx="36317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200" b="1" dirty="0">
                <a:solidFill>
                  <a:srgbClr val="3163AA"/>
                </a:solidFill>
                <a:latin typeface="Calibri Light"/>
                <a:ea typeface="+mj-ea"/>
                <a:cs typeface="Calibri Light"/>
              </a:rPr>
              <a:t>FIGURA 1. TASSO DI OCCUPAZIONE PER SESSO IN PROVINVIA DI RIMINI </a:t>
            </a:r>
          </a:p>
          <a:p>
            <a:pPr algn="ctr"/>
            <a:r>
              <a:rPr lang="it-IT" sz="1200" dirty="0">
                <a:solidFill>
                  <a:schemeClr val="tx1"/>
                </a:solidFill>
                <a:latin typeface="Calibri Light"/>
                <a:ea typeface="+mj-ea"/>
                <a:cs typeface="Calibri Light"/>
              </a:rPr>
              <a:t>Anni 2018-2022, valori assoluti (in migliaia)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73F2A6FA-73DE-D988-5D9C-63203346F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133600"/>
            <a:ext cx="7239000" cy="3886200"/>
          </a:xfrm>
          <a:prstGeom prst="rect">
            <a:avLst/>
          </a:prstGeom>
        </p:spPr>
      </p:pic>
      <p:pic>
        <p:nvPicPr>
          <p:cNvPr id="17" name="Immagine 16" descr="Immagine che contiene mappa&#10;&#10;Descrizione generata automaticamente">
            <a:extLst>
              <a:ext uri="{FF2B5EF4-FFF2-40B4-BE49-F238E27FC236}">
                <a16:creationId xmlns:a16="http://schemas.microsoft.com/office/drawing/2014/main" id="{3F6AC963-4C57-8B71-71FB-7F0C0A1D63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103845"/>
            <a:ext cx="1752600" cy="89393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80" dirty="0"/>
              <a:t> </a:t>
            </a:r>
            <a:r>
              <a:rPr sz="3600" dirty="0"/>
              <a:t>dati</a:t>
            </a:r>
            <a:r>
              <a:rPr sz="3600" spc="-120" dirty="0"/>
              <a:t> </a:t>
            </a:r>
            <a:r>
              <a:rPr sz="3600" dirty="0"/>
              <a:t>nella</a:t>
            </a:r>
            <a:r>
              <a:rPr sz="3600" spc="-130" dirty="0"/>
              <a:t> </a:t>
            </a:r>
            <a:r>
              <a:rPr sz="3600" spc="-30" dirty="0"/>
              <a:t>provincia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85" dirty="0"/>
              <a:t> </a:t>
            </a:r>
            <a:r>
              <a:rPr lang="it-IT" sz="3600" spc="-85" dirty="0"/>
              <a:t>RN</a:t>
            </a:r>
            <a:r>
              <a:rPr sz="3600" spc="-120" dirty="0"/>
              <a:t> </a:t>
            </a:r>
            <a:r>
              <a:rPr sz="3600" spc="-35" dirty="0"/>
              <a:t>2018-</a:t>
            </a:r>
            <a:r>
              <a:rPr sz="3600" spc="-20" dirty="0"/>
              <a:t>202</a:t>
            </a:r>
            <a:r>
              <a:rPr lang="it-IT" sz="3600" spc="-20" dirty="0"/>
              <a:t>2</a:t>
            </a:r>
            <a:endParaRPr sz="36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97EE0F3-6DC8-A429-5D45-51B4382F723E}"/>
              </a:ext>
            </a:extLst>
          </p:cNvPr>
          <p:cNvSpPr txBox="1"/>
          <p:nvPr/>
        </p:nvSpPr>
        <p:spPr>
          <a:xfrm>
            <a:off x="3047048" y="1157406"/>
            <a:ext cx="6097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200" b="1" dirty="0">
                <a:solidFill>
                  <a:srgbClr val="3163AA"/>
                </a:solidFill>
                <a:latin typeface="Calibri Light"/>
                <a:ea typeface="+mj-ea"/>
                <a:cs typeface="Calibri Light"/>
              </a:rPr>
              <a:t>FIGURA 4. TASSO DI DISOCCUPAZIONE  PER SESSO IN PROVINVIA DI RIMINI </a:t>
            </a:r>
          </a:p>
          <a:p>
            <a:pPr algn="ctr"/>
            <a:r>
              <a:rPr lang="it-IT" sz="1200" dirty="0">
                <a:solidFill>
                  <a:schemeClr val="tx1"/>
                </a:solidFill>
                <a:latin typeface="Calibri Light"/>
                <a:ea typeface="+mj-ea"/>
                <a:cs typeface="Calibri Light"/>
              </a:rPr>
              <a:t>Anni 2018-2022, percentuale</a:t>
            </a: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26724B36-8D3E-302D-6C31-5DB9BD895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1" y="1838227"/>
            <a:ext cx="7239000" cy="4029173"/>
          </a:xfrm>
          <a:prstGeom prst="rect">
            <a:avLst/>
          </a:prstGeom>
        </p:spPr>
      </p:pic>
      <p:pic>
        <p:nvPicPr>
          <p:cNvPr id="20" name="Immagine 19" descr="Immagine che contiene mappa&#10;&#10;Descrizione generata automaticamente">
            <a:extLst>
              <a:ext uri="{FF2B5EF4-FFF2-40B4-BE49-F238E27FC236}">
                <a16:creationId xmlns:a16="http://schemas.microsoft.com/office/drawing/2014/main" id="{DF233ABE-E8DD-43B6-C21D-56876A4F3B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03845"/>
            <a:ext cx="1752600" cy="8939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78423" y="306324"/>
            <a:ext cx="6252972" cy="625297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6562" y="498998"/>
            <a:ext cx="2632766" cy="92208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92988" y="5592267"/>
            <a:ext cx="4864812" cy="7914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5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Periodo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</a:t>
            </a:r>
            <a:r>
              <a:rPr lang="it-IT" sz="2000" dirty="0" err="1">
                <a:latin typeface="Calibri"/>
                <a:cs typeface="Calibri"/>
              </a:rPr>
              <a:t>ilevazione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it-IT" sz="2000" spc="-35" dirty="0">
                <a:latin typeface="Calibri"/>
                <a:cs typeface="Calibri"/>
              </a:rPr>
              <a:t> Gennaio-Dicembre </a:t>
            </a:r>
            <a:r>
              <a:rPr sz="2000" spc="-20" dirty="0">
                <a:latin typeface="Calibri"/>
                <a:cs typeface="Calibri"/>
              </a:rPr>
              <a:t>2022 </a:t>
            </a:r>
            <a:r>
              <a:rPr sz="2000" dirty="0">
                <a:latin typeface="Calibri"/>
                <a:cs typeface="Calibri"/>
              </a:rPr>
              <a:t>Agenzia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Comunità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Ambito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Territoriale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Est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504188" y="1943100"/>
            <a:ext cx="10224770" cy="784860"/>
          </a:xfrm>
          <a:custGeom>
            <a:avLst/>
            <a:gdLst/>
            <a:ahLst/>
            <a:cxnLst/>
            <a:rect l="l" t="t" r="r" b="b"/>
            <a:pathLst>
              <a:path w="10224770" h="784860">
                <a:moveTo>
                  <a:pt x="10224516" y="0"/>
                </a:moveTo>
                <a:lnTo>
                  <a:pt x="0" y="0"/>
                </a:lnTo>
                <a:lnTo>
                  <a:pt x="0" y="784860"/>
                </a:lnTo>
                <a:lnTo>
                  <a:pt x="10224516" y="784860"/>
                </a:lnTo>
                <a:lnTo>
                  <a:pt x="10224516" y="0"/>
                </a:lnTo>
                <a:close/>
              </a:path>
            </a:pathLst>
          </a:custGeom>
          <a:solidFill>
            <a:srgbClr val="3163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04188" y="1943100"/>
            <a:ext cx="10224770" cy="723900"/>
          </a:xfrm>
          <a:prstGeom prst="rect">
            <a:avLst/>
          </a:prstGeom>
          <a:solidFill>
            <a:srgbClr val="3163AA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5450"/>
              </a:lnSpc>
            </a:pP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Dati</a:t>
            </a:r>
            <a:r>
              <a:rPr sz="5000" b="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5000" b="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monitoraggio</a:t>
            </a:r>
            <a:r>
              <a:rPr sz="5000" b="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spc="-10" dirty="0">
                <a:solidFill>
                  <a:srgbClr val="FFFFFF"/>
                </a:solidFill>
                <a:latin typeface="Calibri"/>
                <a:cs typeface="Calibri"/>
              </a:rPr>
              <a:t>sull’occupazione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04188" y="2667000"/>
            <a:ext cx="5024755" cy="784860"/>
          </a:xfrm>
          <a:custGeom>
            <a:avLst/>
            <a:gdLst/>
            <a:ahLst/>
            <a:cxnLst/>
            <a:rect l="l" t="t" r="r" b="b"/>
            <a:pathLst>
              <a:path w="5024755" h="784860">
                <a:moveTo>
                  <a:pt x="5024627" y="0"/>
                </a:moveTo>
                <a:lnTo>
                  <a:pt x="0" y="0"/>
                </a:lnTo>
                <a:lnTo>
                  <a:pt x="0" y="784860"/>
                </a:lnTo>
                <a:lnTo>
                  <a:pt x="5024627" y="784860"/>
                </a:lnTo>
                <a:lnTo>
                  <a:pt x="5024627" y="0"/>
                </a:lnTo>
                <a:close/>
              </a:path>
            </a:pathLst>
          </a:custGeom>
          <a:solidFill>
            <a:srgbClr val="3163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04188" y="2727960"/>
            <a:ext cx="5024755" cy="723900"/>
          </a:xfrm>
          <a:prstGeom prst="rect">
            <a:avLst/>
          </a:prstGeom>
          <a:solidFill>
            <a:srgbClr val="3163AA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4960"/>
              </a:lnSpc>
            </a:pP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5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Emilia-</a:t>
            </a:r>
            <a:r>
              <a:rPr sz="5000" spc="-10" dirty="0">
                <a:solidFill>
                  <a:srgbClr val="FFFFFF"/>
                </a:solidFill>
                <a:latin typeface="Calibri"/>
                <a:cs typeface="Calibri"/>
              </a:rPr>
              <a:t>Romagna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04188" y="3451859"/>
            <a:ext cx="5657215" cy="762000"/>
          </a:xfrm>
          <a:prstGeom prst="rect">
            <a:avLst/>
          </a:prstGeom>
          <a:solidFill>
            <a:srgbClr val="3163AA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5270"/>
              </a:lnSpc>
            </a:pP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50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spc="-35" dirty="0">
                <a:solidFill>
                  <a:srgbClr val="FFFFFF"/>
                </a:solidFill>
                <a:latin typeface="Calibri"/>
                <a:cs typeface="Calibri"/>
              </a:rPr>
              <a:t>un’ottica</a:t>
            </a:r>
            <a:r>
              <a:rPr sz="5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50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spc="-10" dirty="0">
                <a:solidFill>
                  <a:srgbClr val="FFFFFF"/>
                </a:solidFill>
                <a:latin typeface="Calibri"/>
                <a:cs typeface="Calibri"/>
              </a:rPr>
              <a:t>genere</a:t>
            </a:r>
            <a:endParaRPr sz="5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80" dirty="0"/>
              <a:t> </a:t>
            </a:r>
            <a:r>
              <a:rPr sz="3600" dirty="0"/>
              <a:t>dati</a:t>
            </a:r>
            <a:r>
              <a:rPr sz="3600" spc="-120" dirty="0"/>
              <a:t> </a:t>
            </a:r>
            <a:r>
              <a:rPr sz="3600" dirty="0" err="1"/>
              <a:t>nella</a:t>
            </a:r>
            <a:r>
              <a:rPr sz="3600" spc="-130" dirty="0"/>
              <a:t> </a:t>
            </a:r>
            <a:r>
              <a:rPr sz="3600" spc="-30" dirty="0" err="1"/>
              <a:t>provincia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85" dirty="0"/>
              <a:t> </a:t>
            </a:r>
            <a:r>
              <a:rPr lang="it-IT" sz="3600" spc="-85" dirty="0"/>
              <a:t>RN</a:t>
            </a:r>
            <a:r>
              <a:rPr sz="3600" spc="-120" dirty="0"/>
              <a:t> </a:t>
            </a:r>
            <a:r>
              <a:rPr sz="3600" spc="-35" dirty="0"/>
              <a:t>2019-</a:t>
            </a:r>
            <a:r>
              <a:rPr sz="3600" spc="-20" dirty="0"/>
              <a:t>202</a:t>
            </a:r>
            <a:r>
              <a:rPr lang="it-IT" sz="3600" spc="-20" dirty="0"/>
              <a:t>2</a:t>
            </a:r>
            <a:endParaRPr sz="360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F6BDB67-88EA-2912-9061-2D374AF1F897}"/>
              </a:ext>
            </a:extLst>
          </p:cNvPr>
          <p:cNvSpPr txBox="1"/>
          <p:nvPr/>
        </p:nvSpPr>
        <p:spPr>
          <a:xfrm>
            <a:off x="2667000" y="1224355"/>
            <a:ext cx="6097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1" dirty="0">
                <a:solidFill>
                  <a:srgbClr val="3163AA"/>
                </a:solidFill>
                <a:latin typeface="Calibri Light"/>
                <a:ea typeface="+mj-ea"/>
                <a:cs typeface="Calibri Light"/>
              </a:rPr>
              <a:t>SALDO ATTIVAZIONI-CESSAZIONI DEI RAPPORTI DI LAVORO DIPENDENTE PER SESSO</a:t>
            </a:r>
          </a:p>
          <a:p>
            <a:r>
              <a:rPr lang="it-IT" sz="1200" b="1" dirty="0">
                <a:solidFill>
                  <a:srgbClr val="3163AA"/>
                </a:solidFill>
                <a:latin typeface="Calibri Light"/>
                <a:ea typeface="+mj-ea"/>
                <a:cs typeface="Calibri Light"/>
              </a:rPr>
              <a:t>IN PROVINCIA DI RIMINI. </a:t>
            </a:r>
            <a:r>
              <a:rPr lang="it-IT" sz="1200" dirty="0">
                <a:solidFill>
                  <a:schemeClr val="tx1"/>
                </a:solidFill>
                <a:latin typeface="Calibri Light"/>
                <a:ea typeface="+mj-ea"/>
                <a:cs typeface="Calibri Light"/>
              </a:rPr>
              <a:t>Anni 2019-2022, valori assoluti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6A055A86-4F11-A6E2-9560-7D694C947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931969"/>
            <a:ext cx="6588252" cy="4181693"/>
          </a:xfrm>
          <a:prstGeom prst="rect">
            <a:avLst/>
          </a:prstGeom>
        </p:spPr>
      </p:pic>
      <p:pic>
        <p:nvPicPr>
          <p:cNvPr id="15" name="Immagine 14" descr="Immagine che contiene mappa&#10;&#10;Descrizione generata automaticamente">
            <a:extLst>
              <a:ext uri="{FF2B5EF4-FFF2-40B4-BE49-F238E27FC236}">
                <a16:creationId xmlns:a16="http://schemas.microsoft.com/office/drawing/2014/main" id="{381FB644-B3FC-D3AA-1214-E8370D98F8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252" y="103845"/>
            <a:ext cx="1752600" cy="89393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400805" y="3193160"/>
            <a:ext cx="53905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dirty="0">
                <a:solidFill>
                  <a:srgbClr val="FFFFFF"/>
                </a:solidFill>
                <a:latin typeface="Calibri"/>
                <a:cs typeface="Calibri"/>
              </a:rPr>
              <a:t>GRAZIE</a:t>
            </a:r>
            <a:r>
              <a:rPr sz="4000" b="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0" dirty="0">
                <a:solidFill>
                  <a:srgbClr val="FFFFFF"/>
                </a:solidFill>
                <a:latin typeface="Calibri"/>
                <a:cs typeface="Calibri"/>
              </a:rPr>
              <a:t>PER</a:t>
            </a:r>
            <a:r>
              <a:rPr sz="4000" b="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0" spc="-29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4000" b="0" spc="-515" dirty="0">
                <a:solidFill>
                  <a:srgbClr val="FFFFFF"/>
                </a:solidFill>
                <a:latin typeface="Calibri"/>
                <a:cs typeface="Calibri"/>
              </a:rPr>
              <a:t>’</a:t>
            </a:r>
            <a:r>
              <a:rPr sz="4000" b="0" spc="-3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4000" b="0" spc="6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4000" b="0" spc="5" dirty="0">
                <a:solidFill>
                  <a:srgbClr val="FFFFFF"/>
                </a:solidFill>
                <a:latin typeface="Calibri"/>
                <a:cs typeface="Calibri"/>
              </a:rPr>
              <a:t>TE</a:t>
            </a:r>
            <a:r>
              <a:rPr sz="4000" b="0" spc="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4000" b="0" spc="5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4000" b="0" spc="15" dirty="0">
                <a:solidFill>
                  <a:srgbClr val="FFFFFF"/>
                </a:solidFill>
                <a:latin typeface="Calibri"/>
                <a:cs typeface="Calibri"/>
              </a:rPr>
              <a:t>IONE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6328" y="263474"/>
            <a:ext cx="46951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30" dirty="0"/>
              <a:t> </a:t>
            </a:r>
            <a:r>
              <a:rPr sz="3600" dirty="0"/>
              <a:t>dati</a:t>
            </a:r>
            <a:r>
              <a:rPr sz="3600" spc="-75" dirty="0"/>
              <a:t> </a:t>
            </a:r>
            <a:r>
              <a:rPr sz="3600" spc="-35" dirty="0"/>
              <a:t>dell’Emilia-Romagna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A6062463-B03E-A4EC-E079-423C2DA40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24455"/>
            <a:ext cx="4017033" cy="3058012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5022BF37-4C32-0597-694D-27BF300FCC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3340" y="1515814"/>
            <a:ext cx="6324600" cy="3066653"/>
          </a:xfrm>
          <a:prstGeom prst="rect">
            <a:avLst/>
          </a:prstGeom>
        </p:spPr>
      </p:pic>
      <p:pic>
        <p:nvPicPr>
          <p:cNvPr id="14" name="Immagine 13" descr="Immagine che contiene mappa&#10;&#10;Descrizione generata automaticamente">
            <a:extLst>
              <a:ext uri="{FF2B5EF4-FFF2-40B4-BE49-F238E27FC236}">
                <a16:creationId xmlns:a16="http://schemas.microsoft.com/office/drawing/2014/main" id="{5A3DAFBA-5507-C8D6-4A8A-8141C15D50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03845"/>
            <a:ext cx="1752600" cy="8939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spc="-45" dirty="0"/>
              <a:t>Differenze</a:t>
            </a:r>
            <a:r>
              <a:rPr sz="3600" spc="-145" dirty="0"/>
              <a:t> </a:t>
            </a:r>
            <a:r>
              <a:rPr sz="3600" dirty="0"/>
              <a:t>di</a:t>
            </a:r>
            <a:r>
              <a:rPr sz="3600" spc="-105" dirty="0"/>
              <a:t> </a:t>
            </a:r>
            <a:r>
              <a:rPr sz="3600" spc="-20" dirty="0"/>
              <a:t>genere</a:t>
            </a:r>
            <a:r>
              <a:rPr sz="3600" spc="-120" dirty="0"/>
              <a:t> </a:t>
            </a:r>
            <a:r>
              <a:rPr sz="3600" dirty="0"/>
              <a:t>–</a:t>
            </a:r>
            <a:r>
              <a:rPr sz="3600" spc="-110" dirty="0"/>
              <a:t> </a:t>
            </a:r>
            <a:r>
              <a:rPr sz="3600" spc="-20" dirty="0"/>
              <a:t>assunzioni</a:t>
            </a:r>
            <a:r>
              <a:rPr sz="3600" spc="-114" dirty="0"/>
              <a:t> </a:t>
            </a:r>
            <a:r>
              <a:rPr sz="3600" dirty="0"/>
              <a:t>per</a:t>
            </a:r>
            <a:r>
              <a:rPr sz="3600" spc="-125" dirty="0"/>
              <a:t> </a:t>
            </a:r>
            <a:r>
              <a:rPr sz="3600" dirty="0"/>
              <a:t>classi</a:t>
            </a:r>
            <a:r>
              <a:rPr sz="3600" spc="-130" dirty="0"/>
              <a:t> </a:t>
            </a:r>
            <a:r>
              <a:rPr sz="3600" dirty="0"/>
              <a:t>di</a:t>
            </a:r>
            <a:r>
              <a:rPr sz="3600" spc="-100" dirty="0"/>
              <a:t> </a:t>
            </a:r>
            <a:r>
              <a:rPr sz="3600" spc="-25" dirty="0"/>
              <a:t>età</a:t>
            </a:r>
            <a:endParaRPr sz="360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" y="2129027"/>
            <a:ext cx="656844" cy="131978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0287" y="1162811"/>
            <a:ext cx="1075944" cy="239267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0600" y="4591811"/>
            <a:ext cx="656844" cy="1415796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0287" y="3723132"/>
            <a:ext cx="1075944" cy="239268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2220214" y="2482342"/>
            <a:ext cx="1524635" cy="469900"/>
            <a:chOff x="2220214" y="2482342"/>
            <a:chExt cx="1524635" cy="469900"/>
          </a:xfrm>
        </p:grpSpPr>
        <p:sp>
          <p:nvSpPr>
            <p:cNvPr id="17" name="object 17"/>
            <p:cNvSpPr/>
            <p:nvPr/>
          </p:nvSpPr>
          <p:spPr>
            <a:xfrm>
              <a:off x="2226564" y="2488692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200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226564" y="2488692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200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2250694" y="4836921"/>
            <a:ext cx="1523365" cy="469900"/>
            <a:chOff x="2250694" y="4836921"/>
            <a:chExt cx="1523365" cy="469900"/>
          </a:xfrm>
        </p:grpSpPr>
        <p:sp>
          <p:nvSpPr>
            <p:cNvPr id="20" name="object 20"/>
            <p:cNvSpPr/>
            <p:nvPr/>
          </p:nvSpPr>
          <p:spPr>
            <a:xfrm>
              <a:off x="2257044" y="4843271"/>
              <a:ext cx="1510665" cy="457200"/>
            </a:xfrm>
            <a:custGeom>
              <a:avLst/>
              <a:gdLst/>
              <a:ahLst/>
              <a:cxnLst/>
              <a:rect l="l" t="t" r="r" b="b"/>
              <a:pathLst>
                <a:path w="1510664" h="457200">
                  <a:moveTo>
                    <a:pt x="1281683" y="0"/>
                  </a:moveTo>
                  <a:lnTo>
                    <a:pt x="1281683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1683" y="342900"/>
                  </a:lnTo>
                  <a:lnTo>
                    <a:pt x="1281683" y="457199"/>
                  </a:lnTo>
                  <a:lnTo>
                    <a:pt x="1510283" y="228600"/>
                  </a:lnTo>
                  <a:lnTo>
                    <a:pt x="1281683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257044" y="4843271"/>
              <a:ext cx="1510665" cy="457200"/>
            </a:xfrm>
            <a:custGeom>
              <a:avLst/>
              <a:gdLst/>
              <a:ahLst/>
              <a:cxnLst/>
              <a:rect l="l" t="t" r="r" b="b"/>
              <a:pathLst>
                <a:path w="1510664" h="457200">
                  <a:moveTo>
                    <a:pt x="0" y="114300"/>
                  </a:moveTo>
                  <a:lnTo>
                    <a:pt x="1281683" y="114300"/>
                  </a:lnTo>
                  <a:lnTo>
                    <a:pt x="1281683" y="0"/>
                  </a:lnTo>
                  <a:lnTo>
                    <a:pt x="1510283" y="228600"/>
                  </a:lnTo>
                  <a:lnTo>
                    <a:pt x="1281683" y="457199"/>
                  </a:lnTo>
                  <a:lnTo>
                    <a:pt x="1281683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699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108CEB67-C5E8-0A17-9D49-15B2E072D9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703" y="1554066"/>
            <a:ext cx="1507898" cy="407748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A0C47908-C3FF-80D1-244F-ED3F2072FE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4669" y="1159780"/>
            <a:ext cx="5955791" cy="2351642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D235F743-AFDC-8034-A257-A9FAB0D89B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9609" y="4078222"/>
            <a:ext cx="1257300" cy="438150"/>
          </a:xfrm>
          <a:prstGeom prst="rect">
            <a:avLst/>
          </a:prstGeom>
        </p:spPr>
      </p:pic>
      <p:pic>
        <p:nvPicPr>
          <p:cNvPr id="3" name="Immagine 2" descr="Immagine che contiene mappa&#10;&#10;Descrizione generata automaticamente">
            <a:extLst>
              <a:ext uri="{FF2B5EF4-FFF2-40B4-BE49-F238E27FC236}">
                <a16:creationId xmlns:a16="http://schemas.microsoft.com/office/drawing/2014/main" id="{4C7EEDE7-3984-09B3-9F1F-AC3438815E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460" y="103845"/>
            <a:ext cx="1752600" cy="893932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E8C4B4B1-C397-9227-E779-328E873240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14218" y="3723132"/>
            <a:ext cx="5955791" cy="22844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6328" y="263474"/>
            <a:ext cx="46951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30" dirty="0"/>
              <a:t> </a:t>
            </a:r>
            <a:r>
              <a:rPr sz="3600" dirty="0"/>
              <a:t>dati</a:t>
            </a:r>
            <a:r>
              <a:rPr sz="3600" spc="-75" dirty="0"/>
              <a:t> </a:t>
            </a:r>
            <a:r>
              <a:rPr sz="3600" spc="-35" dirty="0"/>
              <a:t>dell’Emilia-Romagna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pic>
        <p:nvPicPr>
          <p:cNvPr id="6" name="Immagine 5" descr="Immagine che contiene mappa&#10;&#10;Descrizione generata automaticamente">
            <a:extLst>
              <a:ext uri="{FF2B5EF4-FFF2-40B4-BE49-F238E27FC236}">
                <a16:creationId xmlns:a16="http://schemas.microsoft.com/office/drawing/2014/main" id="{8F7C2C97-AC35-2D9F-B9A7-C5AB955730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03845"/>
            <a:ext cx="1752600" cy="893932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B4F5EC4A-B823-466F-B208-AFC3648E9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660" y="1447800"/>
            <a:ext cx="8488680" cy="449849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6328" y="263474"/>
            <a:ext cx="72599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45" dirty="0"/>
              <a:t>Differenze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90" dirty="0"/>
              <a:t> </a:t>
            </a:r>
            <a:r>
              <a:rPr sz="3600" spc="-20" dirty="0"/>
              <a:t>genere</a:t>
            </a:r>
            <a:r>
              <a:rPr sz="3600" spc="-110" dirty="0"/>
              <a:t> </a:t>
            </a:r>
            <a:r>
              <a:rPr sz="3600" dirty="0"/>
              <a:t>–</a:t>
            </a:r>
            <a:r>
              <a:rPr sz="3600" spc="-95" dirty="0"/>
              <a:t> </a:t>
            </a:r>
            <a:r>
              <a:rPr sz="3600" spc="-20" dirty="0"/>
              <a:t>tipologia</a:t>
            </a:r>
            <a:r>
              <a:rPr sz="3600" spc="-130" dirty="0"/>
              <a:t> </a:t>
            </a:r>
            <a:r>
              <a:rPr sz="3600" dirty="0"/>
              <a:t>di</a:t>
            </a:r>
            <a:r>
              <a:rPr sz="3600" spc="-90" dirty="0"/>
              <a:t> </a:t>
            </a:r>
            <a:r>
              <a:rPr sz="3600" spc="-10" dirty="0"/>
              <a:t>orario</a:t>
            </a:r>
            <a:endParaRPr sz="3600"/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374012"/>
              </p:ext>
            </p:extLst>
          </p:nvPr>
        </p:nvGraphicFramePr>
        <p:xfrm>
          <a:off x="9726041" y="1673225"/>
          <a:ext cx="2122170" cy="1111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6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Time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lang="it-IT" sz="1800" b="1" spc="-2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Time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19%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N/D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it-IT" sz="1800" b="1" spc="-25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9726041" y="4059554"/>
          <a:ext cx="2122170" cy="1111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6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Time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55%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Time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36%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N/D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b="1" spc="-25" dirty="0">
                          <a:latin typeface="Calibri"/>
                          <a:cs typeface="Calibri"/>
                        </a:rPr>
                        <a:t>9%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pic>
        <p:nvPicPr>
          <p:cNvPr id="10" name="Immagine 9" descr="Immagine che contiene mappa&#10;&#10;Descrizione generata automaticamente">
            <a:extLst>
              <a:ext uri="{FF2B5EF4-FFF2-40B4-BE49-F238E27FC236}">
                <a16:creationId xmlns:a16="http://schemas.microsoft.com/office/drawing/2014/main" id="{4A88D7C8-4D5E-FDCC-947E-E0E4BDBBB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99852"/>
            <a:ext cx="1752600" cy="893932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3330D243-E460-8B9C-272F-2F9F3A51DBA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7795" r="-7795"/>
          <a:stretch/>
        </p:blipFill>
        <p:spPr>
          <a:xfrm>
            <a:off x="4030979" y="1127574"/>
            <a:ext cx="5036821" cy="2362200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F0ADF548-2AD3-4064-D093-D8517D2937A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8507" r="-8507"/>
          <a:stretch/>
        </p:blipFill>
        <p:spPr>
          <a:xfrm>
            <a:off x="4030979" y="3581400"/>
            <a:ext cx="5036821" cy="2362200"/>
          </a:xfrm>
          <a:prstGeom prst="rect">
            <a:avLst/>
          </a:prstGeom>
        </p:spPr>
      </p:pic>
      <p:pic>
        <p:nvPicPr>
          <p:cNvPr id="15" name="object 4">
            <a:extLst>
              <a:ext uri="{FF2B5EF4-FFF2-40B4-BE49-F238E27FC236}">
                <a16:creationId xmlns:a16="http://schemas.microsoft.com/office/drawing/2014/main" id="{26EA0F78-DB38-0AE0-D7A8-98666031D875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76931" y="1225734"/>
            <a:ext cx="1075944" cy="237744"/>
          </a:xfrm>
          <a:prstGeom prst="rect">
            <a:avLst/>
          </a:prstGeom>
        </p:spPr>
      </p:pic>
      <p:pic>
        <p:nvPicPr>
          <p:cNvPr id="16" name="object 6">
            <a:extLst>
              <a:ext uri="{FF2B5EF4-FFF2-40B4-BE49-F238E27FC236}">
                <a16:creationId xmlns:a16="http://schemas.microsoft.com/office/drawing/2014/main" id="{1261F2C0-047A-3C9F-37F6-29EAE64CF655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90601" y="2049290"/>
            <a:ext cx="656844" cy="1318260"/>
          </a:xfrm>
          <a:prstGeom prst="rect">
            <a:avLst/>
          </a:prstGeom>
        </p:spPr>
      </p:pic>
      <p:pic>
        <p:nvPicPr>
          <p:cNvPr id="17" name="object 7">
            <a:extLst>
              <a:ext uri="{FF2B5EF4-FFF2-40B4-BE49-F238E27FC236}">
                <a16:creationId xmlns:a16="http://schemas.microsoft.com/office/drawing/2014/main" id="{2C7BBE2E-1DBE-95A6-9015-361670CDC64F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8388" y="3755135"/>
            <a:ext cx="1075944" cy="237744"/>
          </a:xfrm>
          <a:prstGeom prst="rect">
            <a:avLst/>
          </a:prstGeom>
        </p:spPr>
      </p:pic>
      <p:pic>
        <p:nvPicPr>
          <p:cNvPr id="18" name="object 9">
            <a:extLst>
              <a:ext uri="{FF2B5EF4-FFF2-40B4-BE49-F238E27FC236}">
                <a16:creationId xmlns:a16="http://schemas.microsoft.com/office/drawing/2014/main" id="{0B0BE75C-EA57-BF08-E636-0FCA87931422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28700" y="4562855"/>
            <a:ext cx="655319" cy="1336548"/>
          </a:xfrm>
          <a:prstGeom prst="rect">
            <a:avLst/>
          </a:prstGeom>
        </p:spPr>
      </p:pic>
      <p:grpSp>
        <p:nvGrpSpPr>
          <p:cNvPr id="19" name="object 10">
            <a:extLst>
              <a:ext uri="{FF2B5EF4-FFF2-40B4-BE49-F238E27FC236}">
                <a16:creationId xmlns:a16="http://schemas.microsoft.com/office/drawing/2014/main" id="{CD375006-1D6B-E0E9-A387-9135971416A3}"/>
              </a:ext>
            </a:extLst>
          </p:cNvPr>
          <p:cNvGrpSpPr/>
          <p:nvPr/>
        </p:nvGrpSpPr>
        <p:grpSpPr>
          <a:xfrm>
            <a:off x="2448814" y="2212594"/>
            <a:ext cx="1524635" cy="469900"/>
            <a:chOff x="2448814" y="2212594"/>
            <a:chExt cx="1524635" cy="469900"/>
          </a:xfrm>
        </p:grpSpPr>
        <p:sp>
          <p:nvSpPr>
            <p:cNvPr id="20" name="object 11">
              <a:extLst>
                <a:ext uri="{FF2B5EF4-FFF2-40B4-BE49-F238E27FC236}">
                  <a16:creationId xmlns:a16="http://schemas.microsoft.com/office/drawing/2014/main" id="{A39B0566-55FE-11DA-6A61-10AC09E2056A}"/>
                </a:ext>
              </a:extLst>
            </p:cNvPr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200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2">
              <a:extLst>
                <a:ext uri="{FF2B5EF4-FFF2-40B4-BE49-F238E27FC236}">
                  <a16:creationId xmlns:a16="http://schemas.microsoft.com/office/drawing/2014/main" id="{69952D8D-5146-E14B-C87F-80B1D297B786}"/>
                </a:ext>
              </a:extLst>
            </p:cNvPr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200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13">
            <a:extLst>
              <a:ext uri="{FF2B5EF4-FFF2-40B4-BE49-F238E27FC236}">
                <a16:creationId xmlns:a16="http://schemas.microsoft.com/office/drawing/2014/main" id="{F0F98EBC-FE67-BED1-1794-99748946E8D3}"/>
              </a:ext>
            </a:extLst>
          </p:cNvPr>
          <p:cNvGrpSpPr/>
          <p:nvPr/>
        </p:nvGrpSpPr>
        <p:grpSpPr>
          <a:xfrm>
            <a:off x="2433041" y="4627354"/>
            <a:ext cx="1524635" cy="469900"/>
            <a:chOff x="2448814" y="4873497"/>
            <a:chExt cx="1524635" cy="469900"/>
          </a:xfrm>
        </p:grpSpPr>
        <p:sp>
          <p:nvSpPr>
            <p:cNvPr id="23" name="object 14">
              <a:extLst>
                <a:ext uri="{FF2B5EF4-FFF2-40B4-BE49-F238E27FC236}">
                  <a16:creationId xmlns:a16="http://schemas.microsoft.com/office/drawing/2014/main" id="{09BE2F33-AAEA-66A1-FFB6-7B65245128D6}"/>
                </a:ext>
              </a:extLst>
            </p:cNvPr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199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5">
              <a:extLst>
                <a:ext uri="{FF2B5EF4-FFF2-40B4-BE49-F238E27FC236}">
                  <a16:creationId xmlns:a16="http://schemas.microsoft.com/office/drawing/2014/main" id="{FCFCE71F-CED9-EF3A-A6B8-29BC76DA5B51}"/>
                </a:ext>
              </a:extLst>
            </p:cNvPr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199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7" name="Immagine 26">
            <a:extLst>
              <a:ext uri="{FF2B5EF4-FFF2-40B4-BE49-F238E27FC236}">
                <a16:creationId xmlns:a16="http://schemas.microsoft.com/office/drawing/2014/main" id="{C786B294-CC03-29D4-669D-0DA40FC750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703" y="1554066"/>
            <a:ext cx="1507898" cy="407748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B65E9E1B-A214-4B14-047A-1ED0798973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6253" y="4063958"/>
            <a:ext cx="1257300" cy="4381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6328" y="263474"/>
            <a:ext cx="46951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</a:t>
            </a:r>
            <a:r>
              <a:rPr sz="3600" spc="-30" dirty="0"/>
              <a:t> </a:t>
            </a:r>
            <a:r>
              <a:rPr sz="3600" dirty="0"/>
              <a:t>dati</a:t>
            </a:r>
            <a:r>
              <a:rPr sz="3600" spc="-75" dirty="0"/>
              <a:t> </a:t>
            </a:r>
            <a:r>
              <a:rPr sz="3600" spc="-35" dirty="0"/>
              <a:t>dell’Emilia-Romagna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pic>
        <p:nvPicPr>
          <p:cNvPr id="6" name="Immagine 5" descr="Immagine che contiene mappa&#10;&#10;Descrizione generata automaticamente">
            <a:extLst>
              <a:ext uri="{FF2B5EF4-FFF2-40B4-BE49-F238E27FC236}">
                <a16:creationId xmlns:a16="http://schemas.microsoft.com/office/drawing/2014/main" id="{08A0CF45-409E-A949-54FD-457301CFE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03845"/>
            <a:ext cx="1752600" cy="893932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543D93E1-FBB5-6A5F-5B21-D565D35360A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20484" b="-20484"/>
          <a:stretch/>
        </p:blipFill>
        <p:spPr>
          <a:xfrm>
            <a:off x="1066800" y="1524000"/>
            <a:ext cx="9488425" cy="425805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3600" spc="-45" dirty="0"/>
              <a:t>Differenze</a:t>
            </a:r>
            <a:r>
              <a:rPr sz="3600" spc="-135" dirty="0"/>
              <a:t> </a:t>
            </a:r>
            <a:r>
              <a:rPr sz="3600" dirty="0"/>
              <a:t>di</a:t>
            </a:r>
            <a:r>
              <a:rPr sz="3600" spc="-95" dirty="0"/>
              <a:t> </a:t>
            </a:r>
            <a:r>
              <a:rPr sz="3600" spc="-20" dirty="0"/>
              <a:t>genere</a:t>
            </a:r>
            <a:r>
              <a:rPr sz="3600" spc="-114" dirty="0"/>
              <a:t> </a:t>
            </a:r>
            <a:r>
              <a:rPr sz="3600" dirty="0"/>
              <a:t>–</a:t>
            </a:r>
            <a:r>
              <a:rPr sz="3600" spc="-100" dirty="0"/>
              <a:t> </a:t>
            </a:r>
            <a:r>
              <a:rPr sz="3600" spc="-20" dirty="0"/>
              <a:t>tipologia</a:t>
            </a:r>
            <a:r>
              <a:rPr sz="3600" spc="-130" dirty="0"/>
              <a:t> </a:t>
            </a:r>
            <a:r>
              <a:rPr sz="3600" spc="-35" dirty="0"/>
              <a:t>contrattuale</a:t>
            </a:r>
            <a:endParaRPr sz="360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pic>
        <p:nvPicPr>
          <p:cNvPr id="8" name="Immagine 7" descr="Immagine che contiene mappa&#10;&#10;Descrizione generata automaticamente">
            <a:extLst>
              <a:ext uri="{FF2B5EF4-FFF2-40B4-BE49-F238E27FC236}">
                <a16:creationId xmlns:a16="http://schemas.microsoft.com/office/drawing/2014/main" id="{D30F8BDE-8435-A21B-A756-2A36183F5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79116"/>
            <a:ext cx="1752600" cy="893932"/>
          </a:xfrm>
          <a:prstGeom prst="rect">
            <a:avLst/>
          </a:prstGeom>
        </p:spPr>
      </p:pic>
      <p:pic>
        <p:nvPicPr>
          <p:cNvPr id="23" name="object 5">
            <a:extLst>
              <a:ext uri="{FF2B5EF4-FFF2-40B4-BE49-F238E27FC236}">
                <a16:creationId xmlns:a16="http://schemas.microsoft.com/office/drawing/2014/main" id="{B4B98206-78CE-CD35-207A-EF11ACF4A40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9837" y="2010109"/>
            <a:ext cx="656844" cy="1319784"/>
          </a:xfrm>
          <a:prstGeom prst="rect">
            <a:avLst/>
          </a:prstGeom>
        </p:spPr>
      </p:pic>
      <p:pic>
        <p:nvPicPr>
          <p:cNvPr id="24" name="object 9">
            <a:extLst>
              <a:ext uri="{FF2B5EF4-FFF2-40B4-BE49-F238E27FC236}">
                <a16:creationId xmlns:a16="http://schemas.microsoft.com/office/drawing/2014/main" id="{B0D75C09-C01C-F6E2-84B2-3F0A38152EA0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0287" y="1162811"/>
            <a:ext cx="1075944" cy="239267"/>
          </a:xfrm>
          <a:prstGeom prst="rect">
            <a:avLst/>
          </a:prstGeom>
        </p:spPr>
      </p:pic>
      <p:pic>
        <p:nvPicPr>
          <p:cNvPr id="25" name="object 12">
            <a:extLst>
              <a:ext uri="{FF2B5EF4-FFF2-40B4-BE49-F238E27FC236}">
                <a16:creationId xmlns:a16="http://schemas.microsoft.com/office/drawing/2014/main" id="{A88E52E2-6939-9759-7745-EC380140D843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0287" y="3723132"/>
            <a:ext cx="1075944" cy="239268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6486673D-8A4B-900B-3F6B-F8BEC17174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609" y="4078222"/>
            <a:ext cx="1257300" cy="438150"/>
          </a:xfrm>
          <a:prstGeom prst="rect">
            <a:avLst/>
          </a:prstGeom>
        </p:spPr>
      </p:pic>
      <p:pic>
        <p:nvPicPr>
          <p:cNvPr id="27" name="object 10">
            <a:extLst>
              <a:ext uri="{FF2B5EF4-FFF2-40B4-BE49-F238E27FC236}">
                <a16:creationId xmlns:a16="http://schemas.microsoft.com/office/drawing/2014/main" id="{267A0253-CB54-BE5F-3A22-54FEAA691698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90600" y="4591811"/>
            <a:ext cx="656844" cy="1415796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6500C986-83EC-F6A5-3597-7D76ADCFB7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4310" y="1459494"/>
            <a:ext cx="1507898" cy="407748"/>
          </a:xfrm>
          <a:prstGeom prst="rect">
            <a:avLst/>
          </a:prstGeom>
        </p:spPr>
      </p:pic>
      <p:grpSp>
        <p:nvGrpSpPr>
          <p:cNvPr id="29" name="object 10">
            <a:extLst>
              <a:ext uri="{FF2B5EF4-FFF2-40B4-BE49-F238E27FC236}">
                <a16:creationId xmlns:a16="http://schemas.microsoft.com/office/drawing/2014/main" id="{F0133A45-0D93-FAE0-C8C6-A151C9C9A94F}"/>
              </a:ext>
            </a:extLst>
          </p:cNvPr>
          <p:cNvGrpSpPr/>
          <p:nvPr/>
        </p:nvGrpSpPr>
        <p:grpSpPr>
          <a:xfrm>
            <a:off x="1924874" y="2435051"/>
            <a:ext cx="1524635" cy="469900"/>
            <a:chOff x="2448814" y="2212594"/>
            <a:chExt cx="1524635" cy="469900"/>
          </a:xfrm>
        </p:grpSpPr>
        <p:sp>
          <p:nvSpPr>
            <p:cNvPr id="30" name="object 11">
              <a:extLst>
                <a:ext uri="{FF2B5EF4-FFF2-40B4-BE49-F238E27FC236}">
                  <a16:creationId xmlns:a16="http://schemas.microsoft.com/office/drawing/2014/main" id="{4020AA69-8E4B-D9E5-2043-E9263F644D96}"/>
                </a:ext>
              </a:extLst>
            </p:cNvPr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200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12">
              <a:extLst>
                <a:ext uri="{FF2B5EF4-FFF2-40B4-BE49-F238E27FC236}">
                  <a16:creationId xmlns:a16="http://schemas.microsoft.com/office/drawing/2014/main" id="{01AEFCD8-08F8-AF4D-AE1D-B88D85313D86}"/>
                </a:ext>
              </a:extLst>
            </p:cNvPr>
            <p:cNvSpPr/>
            <p:nvPr/>
          </p:nvSpPr>
          <p:spPr>
            <a:xfrm>
              <a:off x="2455164" y="2218944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200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13">
            <a:extLst>
              <a:ext uri="{FF2B5EF4-FFF2-40B4-BE49-F238E27FC236}">
                <a16:creationId xmlns:a16="http://schemas.microsoft.com/office/drawing/2014/main" id="{F9CC3461-0641-53EA-DE4E-92BADC99FE25}"/>
              </a:ext>
            </a:extLst>
          </p:cNvPr>
          <p:cNvGrpSpPr/>
          <p:nvPr/>
        </p:nvGrpSpPr>
        <p:grpSpPr>
          <a:xfrm>
            <a:off x="1994281" y="4616350"/>
            <a:ext cx="1524635" cy="469900"/>
            <a:chOff x="2448814" y="4873497"/>
            <a:chExt cx="1524635" cy="469900"/>
          </a:xfrm>
        </p:grpSpPr>
        <p:sp>
          <p:nvSpPr>
            <p:cNvPr id="36" name="object 14">
              <a:extLst>
                <a:ext uri="{FF2B5EF4-FFF2-40B4-BE49-F238E27FC236}">
                  <a16:creationId xmlns:a16="http://schemas.microsoft.com/office/drawing/2014/main" id="{46CA7604-E202-ED84-37A5-3C26CDFCD87D}"/>
                </a:ext>
              </a:extLst>
            </p:cNvPr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1283208" y="0"/>
                  </a:moveTo>
                  <a:lnTo>
                    <a:pt x="1283208" y="114300"/>
                  </a:lnTo>
                  <a:lnTo>
                    <a:pt x="0" y="114300"/>
                  </a:lnTo>
                  <a:lnTo>
                    <a:pt x="0" y="342900"/>
                  </a:lnTo>
                  <a:lnTo>
                    <a:pt x="1283208" y="342900"/>
                  </a:lnTo>
                  <a:lnTo>
                    <a:pt x="1283208" y="457199"/>
                  </a:lnTo>
                  <a:lnTo>
                    <a:pt x="1511808" y="228600"/>
                  </a:lnTo>
                  <a:lnTo>
                    <a:pt x="12832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15">
              <a:extLst>
                <a:ext uri="{FF2B5EF4-FFF2-40B4-BE49-F238E27FC236}">
                  <a16:creationId xmlns:a16="http://schemas.microsoft.com/office/drawing/2014/main" id="{46B65CD7-746F-9B8C-4A13-0262C96236DC}"/>
                </a:ext>
              </a:extLst>
            </p:cNvPr>
            <p:cNvSpPr/>
            <p:nvPr/>
          </p:nvSpPr>
          <p:spPr>
            <a:xfrm>
              <a:off x="2455164" y="4879847"/>
              <a:ext cx="1511935" cy="457200"/>
            </a:xfrm>
            <a:custGeom>
              <a:avLst/>
              <a:gdLst/>
              <a:ahLst/>
              <a:cxnLst/>
              <a:rect l="l" t="t" r="r" b="b"/>
              <a:pathLst>
                <a:path w="1511935" h="457200">
                  <a:moveTo>
                    <a:pt x="0" y="114300"/>
                  </a:moveTo>
                  <a:lnTo>
                    <a:pt x="1283208" y="114300"/>
                  </a:lnTo>
                  <a:lnTo>
                    <a:pt x="1283208" y="0"/>
                  </a:lnTo>
                  <a:lnTo>
                    <a:pt x="1511808" y="228600"/>
                  </a:lnTo>
                  <a:lnTo>
                    <a:pt x="1283208" y="457199"/>
                  </a:lnTo>
                  <a:lnTo>
                    <a:pt x="1283208" y="342900"/>
                  </a:lnTo>
                  <a:lnTo>
                    <a:pt x="0" y="342900"/>
                  </a:lnTo>
                  <a:lnTo>
                    <a:pt x="0" y="1143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9" name="Immagine 38">
            <a:extLst>
              <a:ext uri="{FF2B5EF4-FFF2-40B4-BE49-F238E27FC236}">
                <a16:creationId xmlns:a16="http://schemas.microsoft.com/office/drawing/2014/main" id="{ED650B15-E65A-4514-2BAD-35C9E34E5B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96488" y="1102471"/>
            <a:ext cx="7673084" cy="2432077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3BA74DAF-B73E-FD63-45C5-22545F13A8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96487" y="3616694"/>
            <a:ext cx="7673083" cy="243207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78423" y="306324"/>
            <a:ext cx="6252972" cy="625297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6562" y="498998"/>
            <a:ext cx="2632766" cy="92208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92988" y="5592267"/>
            <a:ext cx="4565650" cy="11977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5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Periodo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 err="1">
                <a:latin typeface="Calibri"/>
                <a:cs typeface="Calibri"/>
              </a:rPr>
              <a:t>rilevazion</a:t>
            </a:r>
            <a:r>
              <a:rPr lang="it-IT" sz="2000" dirty="0">
                <a:latin typeface="Calibri"/>
                <a:cs typeface="Calibri"/>
              </a:rPr>
              <a:t>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 err="1">
                <a:latin typeface="Calibri"/>
                <a:cs typeface="Calibri"/>
              </a:rPr>
              <a:t>Gennaio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lang="it-IT" sz="2000" dirty="0">
                <a:latin typeface="Calibri"/>
                <a:cs typeface="Calibri"/>
              </a:rPr>
              <a:t>Dicembre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2022 </a:t>
            </a:r>
            <a:r>
              <a:rPr sz="2000" dirty="0">
                <a:latin typeface="Calibri"/>
                <a:cs typeface="Calibri"/>
              </a:rPr>
              <a:t>Agenzia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Comunità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Ambito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Territoriale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Est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04188" y="1943100"/>
            <a:ext cx="10224770" cy="784860"/>
          </a:xfrm>
          <a:prstGeom prst="rect">
            <a:avLst/>
          </a:prstGeom>
          <a:solidFill>
            <a:srgbClr val="3163AA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5450"/>
              </a:lnSpc>
            </a:pP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Dati</a:t>
            </a:r>
            <a:r>
              <a:rPr sz="5000" b="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5000" b="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dirty="0">
                <a:solidFill>
                  <a:srgbClr val="FFFFFF"/>
                </a:solidFill>
                <a:latin typeface="Calibri"/>
                <a:cs typeface="Calibri"/>
              </a:rPr>
              <a:t>monitoraggio</a:t>
            </a:r>
            <a:r>
              <a:rPr sz="5000" b="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b="0" spc="-10" dirty="0">
                <a:solidFill>
                  <a:srgbClr val="FFFFFF"/>
                </a:solidFill>
                <a:latin typeface="Calibri"/>
                <a:cs typeface="Calibri"/>
              </a:rPr>
              <a:t>sull’occupazione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04188" y="3512820"/>
            <a:ext cx="5657215" cy="784860"/>
          </a:xfrm>
          <a:prstGeom prst="rect">
            <a:avLst/>
          </a:prstGeom>
          <a:solidFill>
            <a:srgbClr val="3163AA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5450"/>
              </a:lnSpc>
            </a:pP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50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spc="-35" dirty="0">
                <a:solidFill>
                  <a:srgbClr val="FFFFFF"/>
                </a:solidFill>
                <a:latin typeface="Calibri"/>
                <a:cs typeface="Calibri"/>
              </a:rPr>
              <a:t>un’ottica</a:t>
            </a:r>
            <a:r>
              <a:rPr sz="50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5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spc="-10" dirty="0">
                <a:solidFill>
                  <a:srgbClr val="FFFFFF"/>
                </a:solidFill>
                <a:latin typeface="Calibri"/>
                <a:cs typeface="Calibri"/>
              </a:rPr>
              <a:t>genere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04188" y="2727960"/>
            <a:ext cx="8033384" cy="705321"/>
          </a:xfrm>
          <a:prstGeom prst="rect">
            <a:avLst/>
          </a:prstGeom>
          <a:solidFill>
            <a:srgbClr val="3163AA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5450"/>
              </a:lnSpc>
            </a:pP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nella</a:t>
            </a:r>
            <a:r>
              <a:rPr sz="5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provincia</a:t>
            </a:r>
            <a:r>
              <a:rPr sz="5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5000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50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it-IT" sz="5000" spc="-55" dirty="0">
                <a:solidFill>
                  <a:srgbClr val="FFFFFF"/>
                </a:solidFill>
                <a:latin typeface="Calibri"/>
                <a:cs typeface="Calibri"/>
              </a:rPr>
              <a:t>Rimini</a:t>
            </a:r>
            <a:endParaRPr sz="5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9124</TotalTime>
  <Words>509</Words>
  <Application>Microsoft Office PowerPoint</Application>
  <PresentationFormat>Widescreen</PresentationFormat>
  <Paragraphs>179</Paragraphs>
  <Slides>21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4" baseType="lpstr">
      <vt:lpstr>Calibri</vt:lpstr>
      <vt:lpstr>Calibri Light</vt:lpstr>
      <vt:lpstr>Office Theme</vt:lpstr>
      <vt:lpstr>Il mercato del lavoro e le donne:</vt:lpstr>
      <vt:lpstr>Dati di monitoraggio sull’occupazione</vt:lpstr>
      <vt:lpstr>I dati dell’Emilia-Romagna</vt:lpstr>
      <vt:lpstr>Differenze di genere – assunzioni per classi di età</vt:lpstr>
      <vt:lpstr>I dati dell’Emilia-Romagna</vt:lpstr>
      <vt:lpstr>Differenze di genere – tipologia di orario</vt:lpstr>
      <vt:lpstr>I dati dell’Emilia-Romagna</vt:lpstr>
      <vt:lpstr>Differenze di genere – tipologia contrattuale</vt:lpstr>
      <vt:lpstr>Dati di monitoraggio sull’occupazione</vt:lpstr>
      <vt:lpstr>I dati nella provincia di RN</vt:lpstr>
      <vt:lpstr>Differenze di genere – assunzioni per classi di età</vt:lpstr>
      <vt:lpstr>I dati nella provincia di RN</vt:lpstr>
      <vt:lpstr>Differenze di genere – tipologia di orario</vt:lpstr>
      <vt:lpstr>I dati nella provincia di RN</vt:lpstr>
      <vt:lpstr>Differenze di genere – tipologia contrattuale</vt:lpstr>
      <vt:lpstr>I dati nella provincia di RN</vt:lpstr>
      <vt:lpstr>I dati nella provincia di RN</vt:lpstr>
      <vt:lpstr>I dati nella provincia di RN 2018-2022</vt:lpstr>
      <vt:lpstr>I dati nella provincia di RN 2018-2022</vt:lpstr>
      <vt:lpstr>I dati nella provincia di RN 2019-2022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Diterlizzi Annamaria</cp:lastModifiedBy>
  <cp:revision>62</cp:revision>
  <dcterms:created xsi:type="dcterms:W3CDTF">2023-04-14T15:24:31Z</dcterms:created>
  <dcterms:modified xsi:type="dcterms:W3CDTF">2023-05-05T04:01:57Z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2022-12-13T00:00:00Z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2023-04-14T00:00:00Z</vt:filetime>
  </property>
  <property fmtid="{D5CDD505-2E9C-101B-9397-08002B2CF9AE}" pid="5" name="Producer">
    <vt:lpwstr>Microsoft® PowerPoint® per Microsoft 365</vt:lpwstr>
  </property>
</Properties>
</file>