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50"/>
  </p:notesMasterIdLst>
  <p:sldIdLst>
    <p:sldId id="256" r:id="rId3"/>
    <p:sldId id="341" r:id="rId4"/>
    <p:sldId id="342" r:id="rId5"/>
    <p:sldId id="343" r:id="rId6"/>
    <p:sldId id="344" r:id="rId7"/>
    <p:sldId id="345" r:id="rId8"/>
    <p:sldId id="358" r:id="rId9"/>
    <p:sldId id="359" r:id="rId10"/>
    <p:sldId id="346" r:id="rId11"/>
    <p:sldId id="348" r:id="rId12"/>
    <p:sldId id="347" r:id="rId13"/>
    <p:sldId id="349" r:id="rId14"/>
    <p:sldId id="366" r:id="rId15"/>
    <p:sldId id="367" r:id="rId16"/>
    <p:sldId id="368" r:id="rId17"/>
    <p:sldId id="369" r:id="rId18"/>
    <p:sldId id="351" r:id="rId19"/>
    <p:sldId id="354" r:id="rId20"/>
    <p:sldId id="360" r:id="rId21"/>
    <p:sldId id="361" r:id="rId22"/>
    <p:sldId id="362" r:id="rId23"/>
    <p:sldId id="363" r:id="rId24"/>
    <p:sldId id="290" r:id="rId25"/>
    <p:sldId id="365" r:id="rId26"/>
    <p:sldId id="287" r:id="rId27"/>
    <p:sldId id="265" r:id="rId28"/>
    <p:sldId id="288" r:id="rId29"/>
    <p:sldId id="283" r:id="rId30"/>
    <p:sldId id="268" r:id="rId31"/>
    <p:sldId id="269" r:id="rId32"/>
    <p:sldId id="271" r:id="rId33"/>
    <p:sldId id="272" r:id="rId34"/>
    <p:sldId id="273" r:id="rId35"/>
    <p:sldId id="274" r:id="rId36"/>
    <p:sldId id="275" r:id="rId37"/>
    <p:sldId id="276" r:id="rId38"/>
    <p:sldId id="277" r:id="rId39"/>
    <p:sldId id="286" r:id="rId40"/>
    <p:sldId id="279" r:id="rId41"/>
    <p:sldId id="278" r:id="rId42"/>
    <p:sldId id="257" r:id="rId43"/>
    <p:sldId id="282" r:id="rId44"/>
    <p:sldId id="258" r:id="rId45"/>
    <p:sldId id="280" r:id="rId46"/>
    <p:sldId id="281" r:id="rId47"/>
    <p:sldId id="337" r:id="rId48"/>
    <p:sldId id="338"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IO PANEBIANCO" initials="D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p:cViewPr varScale="1">
        <p:scale>
          <a:sx n="114" d="100"/>
          <a:sy n="114" d="100"/>
        </p:scale>
        <p:origin x="72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0-06T12:02:24.166" idx="1">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E39A24-6E49-42FA-ADAD-9D1CC9B579D7}"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9152B44A-EEF8-48D1-A885-B7881542B4C7}">
      <dgm:prSet custT="1"/>
      <dgm:spPr/>
      <dgm:t>
        <a:bodyPr/>
        <a:lstStyle/>
        <a:p>
          <a:pPr algn="ctr"/>
          <a:r>
            <a:rPr lang="it-IT" sz="2800" b="1" i="0" baseline="0" dirty="0"/>
            <a:t>PREPARAZIONE DELL’ISPEZIONE</a:t>
          </a:r>
          <a:endParaRPr lang="en-US" sz="2800" dirty="0"/>
        </a:p>
      </dgm:t>
    </dgm:pt>
    <dgm:pt modelId="{9328CDE0-1C6F-4AC8-B939-4D9D0B279003}" type="parTrans" cxnId="{222DA2CE-F2EF-4696-81DF-7115C7A26411}">
      <dgm:prSet/>
      <dgm:spPr/>
      <dgm:t>
        <a:bodyPr/>
        <a:lstStyle/>
        <a:p>
          <a:endParaRPr lang="en-US"/>
        </a:p>
      </dgm:t>
    </dgm:pt>
    <dgm:pt modelId="{9938CFB7-F648-4070-A33C-E9AA627DE4A2}" type="sibTrans" cxnId="{222DA2CE-F2EF-4696-81DF-7115C7A26411}">
      <dgm:prSet/>
      <dgm:spPr/>
      <dgm:t>
        <a:bodyPr/>
        <a:lstStyle/>
        <a:p>
          <a:endParaRPr lang="en-US"/>
        </a:p>
      </dgm:t>
    </dgm:pt>
    <dgm:pt modelId="{33289C3F-5B82-419B-8666-FBD0057BEBF4}">
      <dgm:prSet custT="1"/>
      <dgm:spPr/>
      <dgm:t>
        <a:bodyPr/>
        <a:lstStyle/>
        <a:p>
          <a:r>
            <a:rPr lang="it-IT" sz="1100" b="0" i="0" baseline="0"/>
            <a:t>Raccolta di tutti gli elementi utili all’avvio dell’ispezione che potranno riguardare:</a:t>
          </a:r>
          <a:endParaRPr lang="en-US" sz="1100"/>
        </a:p>
      </dgm:t>
    </dgm:pt>
    <dgm:pt modelId="{A7DD7DA1-DCCA-45F2-85E4-C8653239AD05}" type="parTrans" cxnId="{C4C4529B-7F9F-42C9-B704-22F19BF39D57}">
      <dgm:prSet/>
      <dgm:spPr/>
      <dgm:t>
        <a:bodyPr/>
        <a:lstStyle/>
        <a:p>
          <a:endParaRPr lang="en-US"/>
        </a:p>
      </dgm:t>
    </dgm:pt>
    <dgm:pt modelId="{C491A170-43B8-4761-9513-D4C4E01578E5}" type="sibTrans" cxnId="{C4C4529B-7F9F-42C9-B704-22F19BF39D57}">
      <dgm:prSet/>
      <dgm:spPr/>
      <dgm:t>
        <a:bodyPr/>
        <a:lstStyle/>
        <a:p>
          <a:endParaRPr lang="en-US"/>
        </a:p>
      </dgm:t>
    </dgm:pt>
    <dgm:pt modelId="{BBDE5B92-0141-4743-8455-A3D0611A148D}">
      <dgm:prSet custT="1"/>
      <dgm:spPr/>
      <dgm:t>
        <a:bodyPr/>
        <a:lstStyle/>
        <a:p>
          <a:r>
            <a:rPr lang="it-IT" sz="1100" b="0" i="0" baseline="0"/>
            <a:t>ØInformazioni sul soggetto da controllare con riferimento al CCNL applicato e/o applicabile;</a:t>
          </a:r>
          <a:endParaRPr lang="en-US" sz="1100"/>
        </a:p>
      </dgm:t>
    </dgm:pt>
    <dgm:pt modelId="{BB41A57C-AAA9-4327-9DA6-764EEE061800}" type="parTrans" cxnId="{A7FBED4A-ABEE-4BFB-9CCA-FC803D256EAC}">
      <dgm:prSet/>
      <dgm:spPr/>
      <dgm:t>
        <a:bodyPr/>
        <a:lstStyle/>
        <a:p>
          <a:endParaRPr lang="en-US"/>
        </a:p>
      </dgm:t>
    </dgm:pt>
    <dgm:pt modelId="{86D03BD3-2422-48D1-BA4F-80041F924E14}" type="sibTrans" cxnId="{A7FBED4A-ABEE-4BFB-9CCA-FC803D256EAC}">
      <dgm:prSet/>
      <dgm:spPr/>
      <dgm:t>
        <a:bodyPr/>
        <a:lstStyle/>
        <a:p>
          <a:endParaRPr lang="en-US"/>
        </a:p>
      </dgm:t>
    </dgm:pt>
    <dgm:pt modelId="{DB42E27A-4CEB-4A9E-8D86-667F5F3C3956}">
      <dgm:prSet custT="1"/>
      <dgm:spPr/>
      <dgm:t>
        <a:bodyPr/>
        <a:lstStyle/>
        <a:p>
          <a:r>
            <a:rPr lang="it-IT" sz="1100" b="0" i="0" baseline="0" dirty="0" err="1"/>
            <a:t>ØSituazione</a:t>
          </a:r>
          <a:r>
            <a:rPr lang="it-IT" sz="1100" b="0" i="0" baseline="0" dirty="0"/>
            <a:t> contributiva e assicurativa(DURC e flussi </a:t>
          </a:r>
          <a:r>
            <a:rPr lang="it-IT" sz="1100" b="0" i="0" baseline="0" dirty="0" err="1"/>
            <a:t>Uniemens</a:t>
          </a:r>
          <a:r>
            <a:rPr lang="it-IT" sz="1100" b="0" i="0" baseline="0" dirty="0"/>
            <a:t>);</a:t>
          </a:r>
          <a:endParaRPr lang="en-US" sz="1100" dirty="0"/>
        </a:p>
      </dgm:t>
    </dgm:pt>
    <dgm:pt modelId="{9364D85A-D29C-4C04-94DD-9D5EBB5B3AB5}" type="parTrans" cxnId="{BAC07C83-99C1-45B4-B02B-214BE6C7FBAC}">
      <dgm:prSet/>
      <dgm:spPr/>
      <dgm:t>
        <a:bodyPr/>
        <a:lstStyle/>
        <a:p>
          <a:endParaRPr lang="en-US"/>
        </a:p>
      </dgm:t>
    </dgm:pt>
    <dgm:pt modelId="{B56B8202-50CE-4F3D-9DD0-4B8A32611B13}" type="sibTrans" cxnId="{BAC07C83-99C1-45B4-B02B-214BE6C7FBAC}">
      <dgm:prSet/>
      <dgm:spPr/>
      <dgm:t>
        <a:bodyPr/>
        <a:lstStyle/>
        <a:p>
          <a:endParaRPr lang="en-US"/>
        </a:p>
      </dgm:t>
    </dgm:pt>
    <dgm:pt modelId="{DEB3B68B-F4AC-4C73-A55F-557BFD794A3A}">
      <dgm:prSet custT="1"/>
      <dgm:spPr/>
      <dgm:t>
        <a:bodyPr/>
        <a:lstStyle/>
        <a:p>
          <a:r>
            <a:rPr lang="it-IT" sz="1100" b="0" i="0" baseline="0"/>
            <a:t>ØComunicazioni obbligatorie (avviamento, proroga, trasformazione, cessazione rapporti di lavoro);</a:t>
          </a:r>
          <a:endParaRPr lang="en-US" sz="1100"/>
        </a:p>
      </dgm:t>
    </dgm:pt>
    <dgm:pt modelId="{6DBD44A0-3B74-4C0B-9190-233FDDE4F11E}" type="parTrans" cxnId="{3E28E05D-33D8-41E9-8F5F-94DF9A79241C}">
      <dgm:prSet/>
      <dgm:spPr/>
      <dgm:t>
        <a:bodyPr/>
        <a:lstStyle/>
        <a:p>
          <a:endParaRPr lang="en-US"/>
        </a:p>
      </dgm:t>
    </dgm:pt>
    <dgm:pt modelId="{31776AD7-8A66-4998-9887-9C87CA5CB03C}" type="sibTrans" cxnId="{3E28E05D-33D8-41E9-8F5F-94DF9A79241C}">
      <dgm:prSet/>
      <dgm:spPr/>
      <dgm:t>
        <a:bodyPr/>
        <a:lstStyle/>
        <a:p>
          <a:endParaRPr lang="en-US"/>
        </a:p>
      </dgm:t>
    </dgm:pt>
    <dgm:pt modelId="{03944315-7D82-4977-B716-38BAC9966156}">
      <dgm:prSet custT="1"/>
      <dgm:spPr/>
      <dgm:t>
        <a:bodyPr/>
        <a:lstStyle/>
        <a:p>
          <a:r>
            <a:rPr lang="it-IT" sz="1100" b="0" i="0" baseline="0"/>
            <a:t>ØOgni ulteriore informazione messa a disposizione dall’Amministrazione e funzionale alla verifica;</a:t>
          </a:r>
          <a:endParaRPr lang="en-US" sz="1100"/>
        </a:p>
      </dgm:t>
    </dgm:pt>
    <dgm:pt modelId="{B7BA9F5B-10D6-4AA7-82C9-FAED48FE995D}" type="parTrans" cxnId="{27CF9500-C24C-4EBB-A2B2-1822CFF52438}">
      <dgm:prSet/>
      <dgm:spPr/>
      <dgm:t>
        <a:bodyPr/>
        <a:lstStyle/>
        <a:p>
          <a:endParaRPr lang="en-US"/>
        </a:p>
      </dgm:t>
    </dgm:pt>
    <dgm:pt modelId="{81AE40DE-B9DF-4284-A5C3-67C4891788F8}" type="sibTrans" cxnId="{27CF9500-C24C-4EBB-A2B2-1822CFF52438}">
      <dgm:prSet/>
      <dgm:spPr/>
      <dgm:t>
        <a:bodyPr/>
        <a:lstStyle/>
        <a:p>
          <a:endParaRPr lang="en-US"/>
        </a:p>
      </dgm:t>
    </dgm:pt>
    <dgm:pt modelId="{61EE2710-EA2E-4A7F-8DFE-D9B3AA80E309}">
      <dgm:prSet custT="1"/>
      <dgm:spPr/>
      <dgm:t>
        <a:bodyPr/>
        <a:lstStyle/>
        <a:p>
          <a:r>
            <a:rPr lang="it-IT" sz="1100" b="0" i="0" baseline="0"/>
            <a:t>ØIn alcuni settori, ad esempio l’edilizia, può essere opportuno fare dei sopralluoghi preventivi al fine di monitorare la sussistenza di alcune anomalie che possono costituire indizi di irregolarità.</a:t>
          </a:r>
          <a:endParaRPr lang="en-US" sz="1100"/>
        </a:p>
      </dgm:t>
    </dgm:pt>
    <dgm:pt modelId="{09EA186D-4598-4DBD-A895-77A825E812FB}" type="parTrans" cxnId="{13C8558C-D043-4F1F-B84B-53E66E7879E6}">
      <dgm:prSet/>
      <dgm:spPr/>
      <dgm:t>
        <a:bodyPr/>
        <a:lstStyle/>
        <a:p>
          <a:endParaRPr lang="en-US"/>
        </a:p>
      </dgm:t>
    </dgm:pt>
    <dgm:pt modelId="{F08B05C8-7E8A-48E3-B6D7-E0D017C1C269}" type="sibTrans" cxnId="{13C8558C-D043-4F1F-B84B-53E66E7879E6}">
      <dgm:prSet/>
      <dgm:spPr/>
      <dgm:t>
        <a:bodyPr/>
        <a:lstStyle/>
        <a:p>
          <a:endParaRPr lang="en-US"/>
        </a:p>
      </dgm:t>
    </dgm:pt>
    <dgm:pt modelId="{E3B746F2-DCB1-4B6B-8555-83DF1EB1B28D}" type="pres">
      <dgm:prSet presAssocID="{51E39A24-6E49-42FA-ADAD-9D1CC9B579D7}" presName="linear" presStyleCnt="0">
        <dgm:presLayoutVars>
          <dgm:animLvl val="lvl"/>
          <dgm:resizeHandles val="exact"/>
        </dgm:presLayoutVars>
      </dgm:prSet>
      <dgm:spPr/>
    </dgm:pt>
    <dgm:pt modelId="{34F839B1-DBB9-432B-951F-C6523C66B413}" type="pres">
      <dgm:prSet presAssocID="{9152B44A-EEF8-48D1-A885-B7881542B4C7}" presName="parentText" presStyleLbl="node1" presStyleIdx="0" presStyleCnt="7">
        <dgm:presLayoutVars>
          <dgm:chMax val="0"/>
          <dgm:bulletEnabled val="1"/>
        </dgm:presLayoutVars>
      </dgm:prSet>
      <dgm:spPr/>
    </dgm:pt>
    <dgm:pt modelId="{C887CA84-6390-4E0E-B1B8-F3EC719B5797}" type="pres">
      <dgm:prSet presAssocID="{9938CFB7-F648-4070-A33C-E9AA627DE4A2}" presName="spacer" presStyleCnt="0"/>
      <dgm:spPr/>
    </dgm:pt>
    <dgm:pt modelId="{0DC6E8CD-E2C4-42B4-949E-D9AC8440FF94}" type="pres">
      <dgm:prSet presAssocID="{33289C3F-5B82-419B-8666-FBD0057BEBF4}" presName="parentText" presStyleLbl="node1" presStyleIdx="1" presStyleCnt="7">
        <dgm:presLayoutVars>
          <dgm:chMax val="0"/>
          <dgm:bulletEnabled val="1"/>
        </dgm:presLayoutVars>
      </dgm:prSet>
      <dgm:spPr/>
    </dgm:pt>
    <dgm:pt modelId="{F8D89080-C297-4146-B7FB-471BE68CA50A}" type="pres">
      <dgm:prSet presAssocID="{C491A170-43B8-4761-9513-D4C4E01578E5}" presName="spacer" presStyleCnt="0"/>
      <dgm:spPr/>
    </dgm:pt>
    <dgm:pt modelId="{D5C44233-FDD1-4619-BA59-2A0E9149B8D4}" type="pres">
      <dgm:prSet presAssocID="{BBDE5B92-0141-4743-8455-A3D0611A148D}" presName="parentText" presStyleLbl="node1" presStyleIdx="2" presStyleCnt="7">
        <dgm:presLayoutVars>
          <dgm:chMax val="0"/>
          <dgm:bulletEnabled val="1"/>
        </dgm:presLayoutVars>
      </dgm:prSet>
      <dgm:spPr/>
    </dgm:pt>
    <dgm:pt modelId="{19A0923C-EBB8-4D8F-9D11-E5C400C9D453}" type="pres">
      <dgm:prSet presAssocID="{86D03BD3-2422-48D1-BA4F-80041F924E14}" presName="spacer" presStyleCnt="0"/>
      <dgm:spPr/>
    </dgm:pt>
    <dgm:pt modelId="{53D24C60-4F71-4C0A-BEF8-9C3BB00CBC31}" type="pres">
      <dgm:prSet presAssocID="{DB42E27A-4CEB-4A9E-8D86-667F5F3C3956}" presName="parentText" presStyleLbl="node1" presStyleIdx="3" presStyleCnt="7">
        <dgm:presLayoutVars>
          <dgm:chMax val="0"/>
          <dgm:bulletEnabled val="1"/>
        </dgm:presLayoutVars>
      </dgm:prSet>
      <dgm:spPr/>
    </dgm:pt>
    <dgm:pt modelId="{9841758B-CA2C-47CF-B027-802F12437233}" type="pres">
      <dgm:prSet presAssocID="{B56B8202-50CE-4F3D-9DD0-4B8A32611B13}" presName="spacer" presStyleCnt="0"/>
      <dgm:spPr/>
    </dgm:pt>
    <dgm:pt modelId="{AAFDE2A6-B7F0-483B-901B-7E74F6F686A6}" type="pres">
      <dgm:prSet presAssocID="{DEB3B68B-F4AC-4C73-A55F-557BFD794A3A}" presName="parentText" presStyleLbl="node1" presStyleIdx="4" presStyleCnt="7">
        <dgm:presLayoutVars>
          <dgm:chMax val="0"/>
          <dgm:bulletEnabled val="1"/>
        </dgm:presLayoutVars>
      </dgm:prSet>
      <dgm:spPr/>
    </dgm:pt>
    <dgm:pt modelId="{9F573F18-2E57-40AB-B3BC-6F4A4B842FBB}" type="pres">
      <dgm:prSet presAssocID="{31776AD7-8A66-4998-9887-9C87CA5CB03C}" presName="spacer" presStyleCnt="0"/>
      <dgm:spPr/>
    </dgm:pt>
    <dgm:pt modelId="{75471A96-FC3C-441C-B4F8-14F2EDED727E}" type="pres">
      <dgm:prSet presAssocID="{03944315-7D82-4977-B716-38BAC9966156}" presName="parentText" presStyleLbl="node1" presStyleIdx="5" presStyleCnt="7">
        <dgm:presLayoutVars>
          <dgm:chMax val="0"/>
          <dgm:bulletEnabled val="1"/>
        </dgm:presLayoutVars>
      </dgm:prSet>
      <dgm:spPr/>
    </dgm:pt>
    <dgm:pt modelId="{09B54A05-0151-47D4-9616-DCAAB2CF7ACF}" type="pres">
      <dgm:prSet presAssocID="{81AE40DE-B9DF-4284-A5C3-67C4891788F8}" presName="spacer" presStyleCnt="0"/>
      <dgm:spPr/>
    </dgm:pt>
    <dgm:pt modelId="{E87E3499-1252-4C58-B73E-749590A9F9DC}" type="pres">
      <dgm:prSet presAssocID="{61EE2710-EA2E-4A7F-8DFE-D9B3AA80E309}" presName="parentText" presStyleLbl="node1" presStyleIdx="6" presStyleCnt="7">
        <dgm:presLayoutVars>
          <dgm:chMax val="0"/>
          <dgm:bulletEnabled val="1"/>
        </dgm:presLayoutVars>
      </dgm:prSet>
      <dgm:spPr/>
    </dgm:pt>
  </dgm:ptLst>
  <dgm:cxnLst>
    <dgm:cxn modelId="{27CF9500-C24C-4EBB-A2B2-1822CFF52438}" srcId="{51E39A24-6E49-42FA-ADAD-9D1CC9B579D7}" destId="{03944315-7D82-4977-B716-38BAC9966156}" srcOrd="5" destOrd="0" parTransId="{B7BA9F5B-10D6-4AA7-82C9-FAED48FE995D}" sibTransId="{81AE40DE-B9DF-4284-A5C3-67C4891788F8}"/>
    <dgm:cxn modelId="{3ABE7716-D21F-4257-8FCE-177EF80C97AD}" type="presOf" srcId="{51E39A24-6E49-42FA-ADAD-9D1CC9B579D7}" destId="{E3B746F2-DCB1-4B6B-8555-83DF1EB1B28D}" srcOrd="0" destOrd="0" presId="urn:microsoft.com/office/officeart/2005/8/layout/vList2"/>
    <dgm:cxn modelId="{02697824-305C-4A93-9088-CACAFF1F28F3}" type="presOf" srcId="{BBDE5B92-0141-4743-8455-A3D0611A148D}" destId="{D5C44233-FDD1-4619-BA59-2A0E9149B8D4}" srcOrd="0" destOrd="0" presId="urn:microsoft.com/office/officeart/2005/8/layout/vList2"/>
    <dgm:cxn modelId="{72D36C25-B6D9-4ABF-8AF8-6523DE5139CE}" type="presOf" srcId="{DEB3B68B-F4AC-4C73-A55F-557BFD794A3A}" destId="{AAFDE2A6-B7F0-483B-901B-7E74F6F686A6}" srcOrd="0" destOrd="0" presId="urn:microsoft.com/office/officeart/2005/8/layout/vList2"/>
    <dgm:cxn modelId="{3E28E05D-33D8-41E9-8F5F-94DF9A79241C}" srcId="{51E39A24-6E49-42FA-ADAD-9D1CC9B579D7}" destId="{DEB3B68B-F4AC-4C73-A55F-557BFD794A3A}" srcOrd="4" destOrd="0" parTransId="{6DBD44A0-3B74-4C0B-9190-233FDDE4F11E}" sibTransId="{31776AD7-8A66-4998-9887-9C87CA5CB03C}"/>
    <dgm:cxn modelId="{6B39E75F-CB77-46EB-97C0-CA81A1EC1E47}" type="presOf" srcId="{33289C3F-5B82-419B-8666-FBD0057BEBF4}" destId="{0DC6E8CD-E2C4-42B4-949E-D9AC8440FF94}" srcOrd="0" destOrd="0" presId="urn:microsoft.com/office/officeart/2005/8/layout/vList2"/>
    <dgm:cxn modelId="{BC0B8C41-AAFC-4D6B-8822-5A8C670F62E4}" type="presOf" srcId="{9152B44A-EEF8-48D1-A885-B7881542B4C7}" destId="{34F839B1-DBB9-432B-951F-C6523C66B413}" srcOrd="0" destOrd="0" presId="urn:microsoft.com/office/officeart/2005/8/layout/vList2"/>
    <dgm:cxn modelId="{A7FBED4A-ABEE-4BFB-9CCA-FC803D256EAC}" srcId="{51E39A24-6E49-42FA-ADAD-9D1CC9B579D7}" destId="{BBDE5B92-0141-4743-8455-A3D0611A148D}" srcOrd="2" destOrd="0" parTransId="{BB41A57C-AAA9-4327-9DA6-764EEE061800}" sibTransId="{86D03BD3-2422-48D1-BA4F-80041F924E14}"/>
    <dgm:cxn modelId="{E6ECF756-CCC5-4802-9855-E77CA4118114}" type="presOf" srcId="{61EE2710-EA2E-4A7F-8DFE-D9B3AA80E309}" destId="{E87E3499-1252-4C58-B73E-749590A9F9DC}" srcOrd="0" destOrd="0" presId="urn:microsoft.com/office/officeart/2005/8/layout/vList2"/>
    <dgm:cxn modelId="{BAC07C83-99C1-45B4-B02B-214BE6C7FBAC}" srcId="{51E39A24-6E49-42FA-ADAD-9D1CC9B579D7}" destId="{DB42E27A-4CEB-4A9E-8D86-667F5F3C3956}" srcOrd="3" destOrd="0" parTransId="{9364D85A-D29C-4C04-94DD-9D5EBB5B3AB5}" sibTransId="{B56B8202-50CE-4F3D-9DD0-4B8A32611B13}"/>
    <dgm:cxn modelId="{13C8558C-D043-4F1F-B84B-53E66E7879E6}" srcId="{51E39A24-6E49-42FA-ADAD-9D1CC9B579D7}" destId="{61EE2710-EA2E-4A7F-8DFE-D9B3AA80E309}" srcOrd="6" destOrd="0" parTransId="{09EA186D-4598-4DBD-A895-77A825E812FB}" sibTransId="{F08B05C8-7E8A-48E3-B6D7-E0D017C1C269}"/>
    <dgm:cxn modelId="{2BF40A91-132D-4C9A-9BDC-11BF12270CAB}" type="presOf" srcId="{03944315-7D82-4977-B716-38BAC9966156}" destId="{75471A96-FC3C-441C-B4F8-14F2EDED727E}" srcOrd="0" destOrd="0" presId="urn:microsoft.com/office/officeart/2005/8/layout/vList2"/>
    <dgm:cxn modelId="{C4C4529B-7F9F-42C9-B704-22F19BF39D57}" srcId="{51E39A24-6E49-42FA-ADAD-9D1CC9B579D7}" destId="{33289C3F-5B82-419B-8666-FBD0057BEBF4}" srcOrd="1" destOrd="0" parTransId="{A7DD7DA1-DCCA-45F2-85E4-C8653239AD05}" sibTransId="{C491A170-43B8-4761-9513-D4C4E01578E5}"/>
    <dgm:cxn modelId="{222DA2CE-F2EF-4696-81DF-7115C7A26411}" srcId="{51E39A24-6E49-42FA-ADAD-9D1CC9B579D7}" destId="{9152B44A-EEF8-48D1-A885-B7881542B4C7}" srcOrd="0" destOrd="0" parTransId="{9328CDE0-1C6F-4AC8-B939-4D9D0B279003}" sibTransId="{9938CFB7-F648-4070-A33C-E9AA627DE4A2}"/>
    <dgm:cxn modelId="{FC4A40FF-BB94-47C5-8107-FF688F9A84C0}" type="presOf" srcId="{DB42E27A-4CEB-4A9E-8D86-667F5F3C3956}" destId="{53D24C60-4F71-4C0A-BEF8-9C3BB00CBC31}" srcOrd="0" destOrd="0" presId="urn:microsoft.com/office/officeart/2005/8/layout/vList2"/>
    <dgm:cxn modelId="{1CAEF29B-30CF-4560-9C05-FEC419185E55}" type="presParOf" srcId="{E3B746F2-DCB1-4B6B-8555-83DF1EB1B28D}" destId="{34F839B1-DBB9-432B-951F-C6523C66B413}" srcOrd="0" destOrd="0" presId="urn:microsoft.com/office/officeart/2005/8/layout/vList2"/>
    <dgm:cxn modelId="{22D1AD2F-71FA-4BE3-BB28-5779509DF5F8}" type="presParOf" srcId="{E3B746F2-DCB1-4B6B-8555-83DF1EB1B28D}" destId="{C887CA84-6390-4E0E-B1B8-F3EC719B5797}" srcOrd="1" destOrd="0" presId="urn:microsoft.com/office/officeart/2005/8/layout/vList2"/>
    <dgm:cxn modelId="{9361E59E-0338-421B-9739-BD672BA6A70F}" type="presParOf" srcId="{E3B746F2-DCB1-4B6B-8555-83DF1EB1B28D}" destId="{0DC6E8CD-E2C4-42B4-949E-D9AC8440FF94}" srcOrd="2" destOrd="0" presId="urn:microsoft.com/office/officeart/2005/8/layout/vList2"/>
    <dgm:cxn modelId="{3DE30B8A-B67E-443E-BBD9-525B06E93580}" type="presParOf" srcId="{E3B746F2-DCB1-4B6B-8555-83DF1EB1B28D}" destId="{F8D89080-C297-4146-B7FB-471BE68CA50A}" srcOrd="3" destOrd="0" presId="urn:microsoft.com/office/officeart/2005/8/layout/vList2"/>
    <dgm:cxn modelId="{E4BDC344-0A92-4802-A014-8161C296C1B7}" type="presParOf" srcId="{E3B746F2-DCB1-4B6B-8555-83DF1EB1B28D}" destId="{D5C44233-FDD1-4619-BA59-2A0E9149B8D4}" srcOrd="4" destOrd="0" presId="urn:microsoft.com/office/officeart/2005/8/layout/vList2"/>
    <dgm:cxn modelId="{3F44810F-966C-489B-9D62-A37E29570D29}" type="presParOf" srcId="{E3B746F2-DCB1-4B6B-8555-83DF1EB1B28D}" destId="{19A0923C-EBB8-4D8F-9D11-E5C400C9D453}" srcOrd="5" destOrd="0" presId="urn:microsoft.com/office/officeart/2005/8/layout/vList2"/>
    <dgm:cxn modelId="{4B7D20B4-C487-4AC3-84C6-8F8FFC0EBF67}" type="presParOf" srcId="{E3B746F2-DCB1-4B6B-8555-83DF1EB1B28D}" destId="{53D24C60-4F71-4C0A-BEF8-9C3BB00CBC31}" srcOrd="6" destOrd="0" presId="urn:microsoft.com/office/officeart/2005/8/layout/vList2"/>
    <dgm:cxn modelId="{D19F629F-26B4-49DD-855F-F3B4469AA9CE}" type="presParOf" srcId="{E3B746F2-DCB1-4B6B-8555-83DF1EB1B28D}" destId="{9841758B-CA2C-47CF-B027-802F12437233}" srcOrd="7" destOrd="0" presId="urn:microsoft.com/office/officeart/2005/8/layout/vList2"/>
    <dgm:cxn modelId="{B17252FB-E9AD-44A2-87FA-2C88A6B7A699}" type="presParOf" srcId="{E3B746F2-DCB1-4B6B-8555-83DF1EB1B28D}" destId="{AAFDE2A6-B7F0-483B-901B-7E74F6F686A6}" srcOrd="8" destOrd="0" presId="urn:microsoft.com/office/officeart/2005/8/layout/vList2"/>
    <dgm:cxn modelId="{BA507C8D-CD3E-4140-ADA0-2C9D5BE5E8FA}" type="presParOf" srcId="{E3B746F2-DCB1-4B6B-8555-83DF1EB1B28D}" destId="{9F573F18-2E57-40AB-B3BC-6F4A4B842FBB}" srcOrd="9" destOrd="0" presId="urn:microsoft.com/office/officeart/2005/8/layout/vList2"/>
    <dgm:cxn modelId="{CABBB000-F922-41E2-A976-787308584B69}" type="presParOf" srcId="{E3B746F2-DCB1-4B6B-8555-83DF1EB1B28D}" destId="{75471A96-FC3C-441C-B4F8-14F2EDED727E}" srcOrd="10" destOrd="0" presId="urn:microsoft.com/office/officeart/2005/8/layout/vList2"/>
    <dgm:cxn modelId="{4C834A43-0411-4D38-B7A8-71E821EC4D19}" type="presParOf" srcId="{E3B746F2-DCB1-4B6B-8555-83DF1EB1B28D}" destId="{09B54A05-0151-47D4-9616-DCAAB2CF7ACF}" srcOrd="11" destOrd="0" presId="urn:microsoft.com/office/officeart/2005/8/layout/vList2"/>
    <dgm:cxn modelId="{0E5B9472-217B-4427-BFB9-BDC494EC6187}" type="presParOf" srcId="{E3B746F2-DCB1-4B6B-8555-83DF1EB1B28D}" destId="{E87E3499-1252-4C58-B73E-749590A9F9DC}"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50EBAB-8C01-4D35-89A8-E39C487A3DCA}"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C5DF670E-A638-4820-9E4D-5B3291E04CBA}">
      <dgm:prSet/>
      <dgm:spPr/>
      <dgm:t>
        <a:bodyPr/>
        <a:lstStyle/>
        <a:p>
          <a:r>
            <a:rPr lang="it-IT" b="0" i="0"/>
            <a:t>Il lavoratore denunciante viene informato in occasione  di presentazione della Ri della possibilità di definire la controversia mediante Conciliazione monocratica </a:t>
          </a:r>
          <a:endParaRPr lang="en-US"/>
        </a:p>
      </dgm:t>
    </dgm:pt>
    <dgm:pt modelId="{9FD70EEC-E711-4B6B-BD9A-1302AA9646C7}" type="parTrans" cxnId="{8951DCB7-9243-4917-9D51-4E7836FFF549}">
      <dgm:prSet/>
      <dgm:spPr/>
      <dgm:t>
        <a:bodyPr/>
        <a:lstStyle/>
        <a:p>
          <a:endParaRPr lang="en-US"/>
        </a:p>
      </dgm:t>
    </dgm:pt>
    <dgm:pt modelId="{44AF11D8-7693-4E9E-8F03-2C0471F75BC5}" type="sibTrans" cxnId="{8951DCB7-9243-4917-9D51-4E7836FFF549}">
      <dgm:prSet/>
      <dgm:spPr/>
      <dgm:t>
        <a:bodyPr/>
        <a:lstStyle/>
        <a:p>
          <a:endParaRPr lang="en-US"/>
        </a:p>
      </dgm:t>
    </dgm:pt>
    <dgm:pt modelId="{B09C6A84-146A-45E7-AD3C-6FAAFBD22F9F}">
      <dgm:prSet/>
      <dgm:spPr/>
      <dgm:t>
        <a:bodyPr/>
        <a:lstStyle/>
        <a:p>
          <a:r>
            <a:rPr lang="it-IT" b="0" i="0"/>
            <a:t>L’eventuale dissenso preventivo del lavoratore non rappresenta un elemento preclusivo al fine del tentativo di conciliazione da parte dell’Ufficio( circ. 36/2009)  </a:t>
          </a:r>
          <a:endParaRPr lang="en-US"/>
        </a:p>
      </dgm:t>
    </dgm:pt>
    <dgm:pt modelId="{EEFA0BEE-140D-4594-AA81-6C14961A741A}" type="parTrans" cxnId="{140D7D21-01F0-4BE7-882D-88D5E8F6B823}">
      <dgm:prSet/>
      <dgm:spPr/>
      <dgm:t>
        <a:bodyPr/>
        <a:lstStyle/>
        <a:p>
          <a:endParaRPr lang="en-US"/>
        </a:p>
      </dgm:t>
    </dgm:pt>
    <dgm:pt modelId="{1895750E-F963-42EC-9CC8-666BAAF62119}" type="sibTrans" cxnId="{140D7D21-01F0-4BE7-882D-88D5E8F6B823}">
      <dgm:prSet/>
      <dgm:spPr/>
      <dgm:t>
        <a:bodyPr/>
        <a:lstStyle/>
        <a:p>
          <a:endParaRPr lang="en-US"/>
        </a:p>
      </dgm:t>
    </dgm:pt>
    <dgm:pt modelId="{BB8DB228-B4B8-468E-8401-F0B2AA4216AC}" type="pres">
      <dgm:prSet presAssocID="{8A50EBAB-8C01-4D35-89A8-E39C487A3DCA}" presName="diagram" presStyleCnt="0">
        <dgm:presLayoutVars>
          <dgm:dir/>
          <dgm:resizeHandles val="exact"/>
        </dgm:presLayoutVars>
      </dgm:prSet>
      <dgm:spPr/>
    </dgm:pt>
    <dgm:pt modelId="{7F2BA4AF-8A3E-4862-BB53-2730C8064945}" type="pres">
      <dgm:prSet presAssocID="{C5DF670E-A638-4820-9E4D-5B3291E04CBA}" presName="node" presStyleLbl="node1" presStyleIdx="0" presStyleCnt="2">
        <dgm:presLayoutVars>
          <dgm:bulletEnabled val="1"/>
        </dgm:presLayoutVars>
      </dgm:prSet>
      <dgm:spPr/>
    </dgm:pt>
    <dgm:pt modelId="{0CF70139-DBE5-4A21-9DAA-F26627119F3E}" type="pres">
      <dgm:prSet presAssocID="{44AF11D8-7693-4E9E-8F03-2C0471F75BC5}" presName="sibTrans" presStyleCnt="0"/>
      <dgm:spPr/>
    </dgm:pt>
    <dgm:pt modelId="{3901E92B-E128-4C58-A694-097543A1EF36}" type="pres">
      <dgm:prSet presAssocID="{B09C6A84-146A-45E7-AD3C-6FAAFBD22F9F}" presName="node" presStyleLbl="node1" presStyleIdx="1" presStyleCnt="2">
        <dgm:presLayoutVars>
          <dgm:bulletEnabled val="1"/>
        </dgm:presLayoutVars>
      </dgm:prSet>
      <dgm:spPr/>
    </dgm:pt>
  </dgm:ptLst>
  <dgm:cxnLst>
    <dgm:cxn modelId="{140D7D21-01F0-4BE7-882D-88D5E8F6B823}" srcId="{8A50EBAB-8C01-4D35-89A8-E39C487A3DCA}" destId="{B09C6A84-146A-45E7-AD3C-6FAAFBD22F9F}" srcOrd="1" destOrd="0" parTransId="{EEFA0BEE-140D-4594-AA81-6C14961A741A}" sibTransId="{1895750E-F963-42EC-9CC8-666BAAF62119}"/>
    <dgm:cxn modelId="{DA6B659F-8845-4AAB-ABBC-251B878CD119}" type="presOf" srcId="{B09C6A84-146A-45E7-AD3C-6FAAFBD22F9F}" destId="{3901E92B-E128-4C58-A694-097543A1EF36}" srcOrd="0" destOrd="0" presId="urn:microsoft.com/office/officeart/2005/8/layout/default"/>
    <dgm:cxn modelId="{F99A08AD-A3FD-4BFE-9B11-2689684D7A87}" type="presOf" srcId="{8A50EBAB-8C01-4D35-89A8-E39C487A3DCA}" destId="{BB8DB228-B4B8-468E-8401-F0B2AA4216AC}" srcOrd="0" destOrd="0" presId="urn:microsoft.com/office/officeart/2005/8/layout/default"/>
    <dgm:cxn modelId="{8951DCB7-9243-4917-9D51-4E7836FFF549}" srcId="{8A50EBAB-8C01-4D35-89A8-E39C487A3DCA}" destId="{C5DF670E-A638-4820-9E4D-5B3291E04CBA}" srcOrd="0" destOrd="0" parTransId="{9FD70EEC-E711-4B6B-BD9A-1302AA9646C7}" sibTransId="{44AF11D8-7693-4E9E-8F03-2C0471F75BC5}"/>
    <dgm:cxn modelId="{783B8EF9-8EE8-4247-991E-A4764DDE92DE}" type="presOf" srcId="{C5DF670E-A638-4820-9E4D-5B3291E04CBA}" destId="{7F2BA4AF-8A3E-4862-BB53-2730C8064945}" srcOrd="0" destOrd="0" presId="urn:microsoft.com/office/officeart/2005/8/layout/default"/>
    <dgm:cxn modelId="{FE939736-244A-495C-A459-AB362F0DF200}" type="presParOf" srcId="{BB8DB228-B4B8-468E-8401-F0B2AA4216AC}" destId="{7F2BA4AF-8A3E-4862-BB53-2730C8064945}" srcOrd="0" destOrd="0" presId="urn:microsoft.com/office/officeart/2005/8/layout/default"/>
    <dgm:cxn modelId="{757108EE-5515-445F-BFA5-B6967A4F3439}" type="presParOf" srcId="{BB8DB228-B4B8-468E-8401-F0B2AA4216AC}" destId="{0CF70139-DBE5-4A21-9DAA-F26627119F3E}" srcOrd="1" destOrd="0" presId="urn:microsoft.com/office/officeart/2005/8/layout/default"/>
    <dgm:cxn modelId="{F12EE798-267C-4DBB-A2EB-A5E08B345756}" type="presParOf" srcId="{BB8DB228-B4B8-468E-8401-F0B2AA4216AC}" destId="{3901E92B-E128-4C58-A694-097543A1EF3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070F76-73E8-485D-9836-B2079B6FA2CD}"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US"/>
        </a:p>
      </dgm:t>
    </dgm:pt>
    <dgm:pt modelId="{3B76C47E-21AC-4932-A989-B368589AB422}">
      <dgm:prSet/>
      <dgm:spPr/>
      <dgm:t>
        <a:bodyPr/>
        <a:lstStyle/>
        <a:p>
          <a:pPr algn="just"/>
          <a:r>
            <a:rPr lang="it-IT" b="0" i="0" dirty="0"/>
            <a:t>soltanto quando </a:t>
          </a:r>
          <a:r>
            <a:rPr lang="it-IT" b="1" i="0" dirty="0"/>
            <a:t>non emergono </a:t>
          </a:r>
          <a:r>
            <a:rPr lang="it-IT" b="0" i="0" dirty="0"/>
            <a:t>evidenti e chiari indizi di violazioni penalmente rilevanti ( lavoratori privi di titolo di soggiorno, lavoratrici madri adibite a lavoro notturno) , in quanto in tal caso è necessario procedere all'accertamento ispettivo. </a:t>
          </a:r>
          <a:endParaRPr lang="en-US" dirty="0"/>
        </a:p>
      </dgm:t>
    </dgm:pt>
    <dgm:pt modelId="{C8F90D0F-AB28-4D96-B5F1-75B54482CC74}" type="parTrans" cxnId="{2EAF81F6-B9A4-4B3C-A09D-181F38F372A8}">
      <dgm:prSet/>
      <dgm:spPr/>
      <dgm:t>
        <a:bodyPr/>
        <a:lstStyle/>
        <a:p>
          <a:endParaRPr lang="en-US"/>
        </a:p>
      </dgm:t>
    </dgm:pt>
    <dgm:pt modelId="{D92B8DE5-62E1-40F4-868F-D7C0988EB774}" type="sibTrans" cxnId="{2EAF81F6-B9A4-4B3C-A09D-181F38F372A8}">
      <dgm:prSet/>
      <dgm:spPr/>
      <dgm:t>
        <a:bodyPr/>
        <a:lstStyle/>
        <a:p>
          <a:endParaRPr lang="en-US"/>
        </a:p>
      </dgm:t>
    </dgm:pt>
    <dgm:pt modelId="{2F7C0F9C-87F4-41E4-B0ED-8F726F30B34D}">
      <dgm:prSet/>
      <dgm:spPr/>
      <dgm:t>
        <a:bodyPr/>
        <a:lstStyle/>
        <a:p>
          <a:pPr algn="just"/>
          <a:r>
            <a:rPr lang="it-IT" b="0" i="0" dirty="0"/>
            <a:t>anche nelle ipotesi nelle quali il lavoratore </a:t>
          </a:r>
          <a:r>
            <a:rPr lang="it-IT" b="1" i="0" dirty="0"/>
            <a:t>non sia un lavoratore subordinato </a:t>
          </a:r>
          <a:r>
            <a:rPr lang="it-IT" b="0" i="0" dirty="0"/>
            <a:t>ma sia, invece, titolare di un rapporto di </a:t>
          </a:r>
          <a:r>
            <a:rPr lang="it-IT" b="1" i="0" dirty="0"/>
            <a:t>lavoro autonomo </a:t>
          </a:r>
          <a:r>
            <a:rPr lang="it-IT" b="0" i="0" dirty="0"/>
            <a:t>(es. contratto a progetto o collaborazione coordinata e continuativa nei casi residuali di cui al </a:t>
          </a:r>
          <a:r>
            <a:rPr lang="it-IT" b="0" i="0" dirty="0" err="1"/>
            <a:t>D.Lgs.</a:t>
          </a:r>
          <a:r>
            <a:rPr lang="it-IT" b="0" i="0" dirty="0"/>
            <a:t> n. 276/2003). </a:t>
          </a:r>
          <a:endParaRPr lang="en-US" dirty="0"/>
        </a:p>
      </dgm:t>
    </dgm:pt>
    <dgm:pt modelId="{CD4C7734-C9EE-4F9E-A70B-7E048B8E89FD}" type="parTrans" cxnId="{DFB63CC9-B9CB-4497-9BD2-4FA9A535D94C}">
      <dgm:prSet/>
      <dgm:spPr/>
      <dgm:t>
        <a:bodyPr/>
        <a:lstStyle/>
        <a:p>
          <a:endParaRPr lang="en-US"/>
        </a:p>
      </dgm:t>
    </dgm:pt>
    <dgm:pt modelId="{FE4DCDBC-FDB3-4CAA-96E0-B233DD17A780}" type="sibTrans" cxnId="{DFB63CC9-B9CB-4497-9BD2-4FA9A535D94C}">
      <dgm:prSet/>
      <dgm:spPr/>
      <dgm:t>
        <a:bodyPr/>
        <a:lstStyle/>
        <a:p>
          <a:endParaRPr lang="en-US"/>
        </a:p>
      </dgm:t>
    </dgm:pt>
    <dgm:pt modelId="{AB14FF32-94B4-4848-8AD1-4EFFA9E14D98}" type="pres">
      <dgm:prSet presAssocID="{91070F76-73E8-485D-9836-B2079B6FA2CD}" presName="linear" presStyleCnt="0">
        <dgm:presLayoutVars>
          <dgm:animLvl val="lvl"/>
          <dgm:resizeHandles val="exact"/>
        </dgm:presLayoutVars>
      </dgm:prSet>
      <dgm:spPr/>
    </dgm:pt>
    <dgm:pt modelId="{343B8181-AF6E-428D-A1E6-C2A7DC9CEFFC}" type="pres">
      <dgm:prSet presAssocID="{3B76C47E-21AC-4932-A989-B368589AB422}" presName="parentText" presStyleLbl="node1" presStyleIdx="0" presStyleCnt="2">
        <dgm:presLayoutVars>
          <dgm:chMax val="0"/>
          <dgm:bulletEnabled val="1"/>
        </dgm:presLayoutVars>
      </dgm:prSet>
      <dgm:spPr/>
    </dgm:pt>
    <dgm:pt modelId="{B574EB06-7168-4EFA-9C24-809C040A1988}" type="pres">
      <dgm:prSet presAssocID="{D92B8DE5-62E1-40F4-868F-D7C0988EB774}" presName="spacer" presStyleCnt="0"/>
      <dgm:spPr/>
    </dgm:pt>
    <dgm:pt modelId="{E308222A-F45A-424D-83A7-6A488B6A4080}" type="pres">
      <dgm:prSet presAssocID="{2F7C0F9C-87F4-41E4-B0ED-8F726F30B34D}" presName="parentText" presStyleLbl="node1" presStyleIdx="1" presStyleCnt="2">
        <dgm:presLayoutVars>
          <dgm:chMax val="0"/>
          <dgm:bulletEnabled val="1"/>
        </dgm:presLayoutVars>
      </dgm:prSet>
      <dgm:spPr/>
    </dgm:pt>
  </dgm:ptLst>
  <dgm:cxnLst>
    <dgm:cxn modelId="{B19E5364-6E7E-4BFF-A048-C62577E4FF86}" type="presOf" srcId="{3B76C47E-21AC-4932-A989-B368589AB422}" destId="{343B8181-AF6E-428D-A1E6-C2A7DC9CEFFC}" srcOrd="0" destOrd="0" presId="urn:microsoft.com/office/officeart/2005/8/layout/vList2"/>
    <dgm:cxn modelId="{1208C445-A5FD-4B4D-B699-C76ADA1C3472}" type="presOf" srcId="{2F7C0F9C-87F4-41E4-B0ED-8F726F30B34D}" destId="{E308222A-F45A-424D-83A7-6A488B6A4080}" srcOrd="0" destOrd="0" presId="urn:microsoft.com/office/officeart/2005/8/layout/vList2"/>
    <dgm:cxn modelId="{6C104689-15DC-4083-8001-E663C75ECBFD}" type="presOf" srcId="{91070F76-73E8-485D-9836-B2079B6FA2CD}" destId="{AB14FF32-94B4-4848-8AD1-4EFFA9E14D98}" srcOrd="0" destOrd="0" presId="urn:microsoft.com/office/officeart/2005/8/layout/vList2"/>
    <dgm:cxn modelId="{DFB63CC9-B9CB-4497-9BD2-4FA9A535D94C}" srcId="{91070F76-73E8-485D-9836-B2079B6FA2CD}" destId="{2F7C0F9C-87F4-41E4-B0ED-8F726F30B34D}" srcOrd="1" destOrd="0" parTransId="{CD4C7734-C9EE-4F9E-A70B-7E048B8E89FD}" sibTransId="{FE4DCDBC-FDB3-4CAA-96E0-B233DD17A780}"/>
    <dgm:cxn modelId="{2EAF81F6-B9A4-4B3C-A09D-181F38F372A8}" srcId="{91070F76-73E8-485D-9836-B2079B6FA2CD}" destId="{3B76C47E-21AC-4932-A989-B368589AB422}" srcOrd="0" destOrd="0" parTransId="{C8F90D0F-AB28-4D96-B5F1-75B54482CC74}" sibTransId="{D92B8DE5-62E1-40F4-868F-D7C0988EB774}"/>
    <dgm:cxn modelId="{9A49E890-24A6-4BEF-A9EB-D1DAC7D1B7D4}" type="presParOf" srcId="{AB14FF32-94B4-4848-8AD1-4EFFA9E14D98}" destId="{343B8181-AF6E-428D-A1E6-C2A7DC9CEFFC}" srcOrd="0" destOrd="0" presId="urn:microsoft.com/office/officeart/2005/8/layout/vList2"/>
    <dgm:cxn modelId="{8A4A74CF-B63E-454D-9DBD-2AA7C64DECDD}" type="presParOf" srcId="{AB14FF32-94B4-4848-8AD1-4EFFA9E14D98}" destId="{B574EB06-7168-4EFA-9C24-809C040A1988}" srcOrd="1" destOrd="0" presId="urn:microsoft.com/office/officeart/2005/8/layout/vList2"/>
    <dgm:cxn modelId="{79E93758-9D05-4C1D-8DDC-E2F9975BD981}" type="presParOf" srcId="{AB14FF32-94B4-4848-8AD1-4EFFA9E14D98}" destId="{E308222A-F45A-424D-83A7-6A488B6A408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84E105-F1D8-4EF0-901C-8508955484CF}" type="doc">
      <dgm:prSet loTypeId="urn:microsoft.com/office/officeart/2005/8/layout/cycle6" loCatId="cycle" qsTypeId="urn:microsoft.com/office/officeart/2005/8/quickstyle/simple1" qsCatId="simple" csTypeId="urn:microsoft.com/office/officeart/2005/8/colors/colorful1" csCatId="colorful"/>
      <dgm:spPr/>
      <dgm:t>
        <a:bodyPr/>
        <a:lstStyle/>
        <a:p>
          <a:endParaRPr lang="en-US"/>
        </a:p>
      </dgm:t>
    </dgm:pt>
    <dgm:pt modelId="{5DB157CE-DCD4-4CE3-B8FE-84C59B3459BE}">
      <dgm:prSet/>
      <dgm:spPr/>
      <dgm:t>
        <a:bodyPr/>
        <a:lstStyle/>
        <a:p>
          <a:r>
            <a:rPr lang="it-IT" b="1"/>
            <a:t>il pagamento delle somme dovute al lavoratore</a:t>
          </a:r>
          <a:endParaRPr lang="en-US"/>
        </a:p>
      </dgm:t>
    </dgm:pt>
    <dgm:pt modelId="{C29815E2-3ED5-485E-ABF6-DD983FF47C5A}" type="parTrans" cxnId="{0B57B538-98C5-422E-8EBF-16B36C245E65}">
      <dgm:prSet/>
      <dgm:spPr/>
      <dgm:t>
        <a:bodyPr/>
        <a:lstStyle/>
        <a:p>
          <a:endParaRPr lang="en-US"/>
        </a:p>
      </dgm:t>
    </dgm:pt>
    <dgm:pt modelId="{D78811EA-2458-4A45-896C-43B201353392}" type="sibTrans" cxnId="{0B57B538-98C5-422E-8EBF-16B36C245E65}">
      <dgm:prSet/>
      <dgm:spPr/>
      <dgm:t>
        <a:bodyPr/>
        <a:lstStyle/>
        <a:p>
          <a:endParaRPr lang="en-US"/>
        </a:p>
      </dgm:t>
    </dgm:pt>
    <dgm:pt modelId="{4D1DCB90-E0E6-4A88-9AD5-1B390115200D}">
      <dgm:prSet/>
      <dgm:spPr/>
      <dgm:t>
        <a:bodyPr/>
        <a:lstStyle/>
        <a:p>
          <a:r>
            <a:rPr lang="it-IT" b="1"/>
            <a:t>I versamenti dei contributi previdenziali e assicurativi</a:t>
          </a:r>
          <a:endParaRPr lang="en-US"/>
        </a:p>
      </dgm:t>
    </dgm:pt>
    <dgm:pt modelId="{11E8C811-EC7F-4B45-B829-38D4EBCBD603}" type="parTrans" cxnId="{3974CB2F-7F50-497C-A8FF-EFD36C314C83}">
      <dgm:prSet/>
      <dgm:spPr/>
      <dgm:t>
        <a:bodyPr/>
        <a:lstStyle/>
        <a:p>
          <a:endParaRPr lang="en-US"/>
        </a:p>
      </dgm:t>
    </dgm:pt>
    <dgm:pt modelId="{DFBC8D67-3342-4446-A849-874780263040}" type="sibTrans" cxnId="{3974CB2F-7F50-497C-A8FF-EFD36C314C83}">
      <dgm:prSet/>
      <dgm:spPr/>
      <dgm:t>
        <a:bodyPr/>
        <a:lstStyle/>
        <a:p>
          <a:endParaRPr lang="en-US"/>
        </a:p>
      </dgm:t>
    </dgm:pt>
    <dgm:pt modelId="{0866D1F3-1F95-4A77-AD8F-43592BD32801}" type="pres">
      <dgm:prSet presAssocID="{CE84E105-F1D8-4EF0-901C-8508955484CF}" presName="cycle" presStyleCnt="0">
        <dgm:presLayoutVars>
          <dgm:dir/>
          <dgm:resizeHandles val="exact"/>
        </dgm:presLayoutVars>
      </dgm:prSet>
      <dgm:spPr/>
    </dgm:pt>
    <dgm:pt modelId="{BFC7BB24-F7A4-45CF-ABDD-44935C875BBA}" type="pres">
      <dgm:prSet presAssocID="{5DB157CE-DCD4-4CE3-B8FE-84C59B3459BE}" presName="node" presStyleLbl="node1" presStyleIdx="0" presStyleCnt="2">
        <dgm:presLayoutVars>
          <dgm:bulletEnabled val="1"/>
        </dgm:presLayoutVars>
      </dgm:prSet>
      <dgm:spPr/>
    </dgm:pt>
    <dgm:pt modelId="{E1838DC2-A9D3-4E03-AD59-4E7A77481473}" type="pres">
      <dgm:prSet presAssocID="{5DB157CE-DCD4-4CE3-B8FE-84C59B3459BE}" presName="spNode" presStyleCnt="0"/>
      <dgm:spPr/>
    </dgm:pt>
    <dgm:pt modelId="{63B035DB-8440-468F-8972-F8F3E3F3F21E}" type="pres">
      <dgm:prSet presAssocID="{D78811EA-2458-4A45-896C-43B201353392}" presName="sibTrans" presStyleLbl="sibTrans1D1" presStyleIdx="0" presStyleCnt="2"/>
      <dgm:spPr/>
    </dgm:pt>
    <dgm:pt modelId="{5A34465E-3864-4098-A51E-CFB2937B3EBB}" type="pres">
      <dgm:prSet presAssocID="{4D1DCB90-E0E6-4A88-9AD5-1B390115200D}" presName="node" presStyleLbl="node1" presStyleIdx="1" presStyleCnt="2">
        <dgm:presLayoutVars>
          <dgm:bulletEnabled val="1"/>
        </dgm:presLayoutVars>
      </dgm:prSet>
      <dgm:spPr/>
    </dgm:pt>
    <dgm:pt modelId="{1CBE7848-48A7-46C9-8175-0189134765B3}" type="pres">
      <dgm:prSet presAssocID="{4D1DCB90-E0E6-4A88-9AD5-1B390115200D}" presName="spNode" presStyleCnt="0"/>
      <dgm:spPr/>
    </dgm:pt>
    <dgm:pt modelId="{3DFD05EE-AE38-40D8-92C3-3605CCFE30E2}" type="pres">
      <dgm:prSet presAssocID="{DFBC8D67-3342-4446-A849-874780263040}" presName="sibTrans" presStyleLbl="sibTrans1D1" presStyleIdx="1" presStyleCnt="2"/>
      <dgm:spPr/>
    </dgm:pt>
  </dgm:ptLst>
  <dgm:cxnLst>
    <dgm:cxn modelId="{3974CB2F-7F50-497C-A8FF-EFD36C314C83}" srcId="{CE84E105-F1D8-4EF0-901C-8508955484CF}" destId="{4D1DCB90-E0E6-4A88-9AD5-1B390115200D}" srcOrd="1" destOrd="0" parTransId="{11E8C811-EC7F-4B45-B829-38D4EBCBD603}" sibTransId="{DFBC8D67-3342-4446-A849-874780263040}"/>
    <dgm:cxn modelId="{0B57B538-98C5-422E-8EBF-16B36C245E65}" srcId="{CE84E105-F1D8-4EF0-901C-8508955484CF}" destId="{5DB157CE-DCD4-4CE3-B8FE-84C59B3459BE}" srcOrd="0" destOrd="0" parTransId="{C29815E2-3ED5-485E-ABF6-DD983FF47C5A}" sibTransId="{D78811EA-2458-4A45-896C-43B201353392}"/>
    <dgm:cxn modelId="{4DCF0362-6D45-49D3-A12C-56F1DBABFF25}" type="presOf" srcId="{4D1DCB90-E0E6-4A88-9AD5-1B390115200D}" destId="{5A34465E-3864-4098-A51E-CFB2937B3EBB}" srcOrd="0" destOrd="0" presId="urn:microsoft.com/office/officeart/2005/8/layout/cycle6"/>
    <dgm:cxn modelId="{F53DBC86-0650-456C-8AA9-A997B71E9B03}" type="presOf" srcId="{DFBC8D67-3342-4446-A849-874780263040}" destId="{3DFD05EE-AE38-40D8-92C3-3605CCFE30E2}" srcOrd="0" destOrd="0" presId="urn:microsoft.com/office/officeart/2005/8/layout/cycle6"/>
    <dgm:cxn modelId="{5B71EEAC-059A-40C8-A1E1-60CC156A5E42}" type="presOf" srcId="{CE84E105-F1D8-4EF0-901C-8508955484CF}" destId="{0866D1F3-1F95-4A77-AD8F-43592BD32801}" srcOrd="0" destOrd="0" presId="urn:microsoft.com/office/officeart/2005/8/layout/cycle6"/>
    <dgm:cxn modelId="{252C9BCC-8510-451F-960E-F9A78C6396AA}" type="presOf" srcId="{5DB157CE-DCD4-4CE3-B8FE-84C59B3459BE}" destId="{BFC7BB24-F7A4-45CF-ABDD-44935C875BBA}" srcOrd="0" destOrd="0" presId="urn:microsoft.com/office/officeart/2005/8/layout/cycle6"/>
    <dgm:cxn modelId="{B91DD8D7-2685-4443-B68C-FAD8B1CA1666}" type="presOf" srcId="{D78811EA-2458-4A45-896C-43B201353392}" destId="{63B035DB-8440-468F-8972-F8F3E3F3F21E}" srcOrd="0" destOrd="0" presId="urn:microsoft.com/office/officeart/2005/8/layout/cycle6"/>
    <dgm:cxn modelId="{04A5E3FA-D32D-437F-8455-CA6432511544}" type="presParOf" srcId="{0866D1F3-1F95-4A77-AD8F-43592BD32801}" destId="{BFC7BB24-F7A4-45CF-ABDD-44935C875BBA}" srcOrd="0" destOrd="0" presId="urn:microsoft.com/office/officeart/2005/8/layout/cycle6"/>
    <dgm:cxn modelId="{BFD713C3-6E17-4099-8E08-A1E58374DACC}" type="presParOf" srcId="{0866D1F3-1F95-4A77-AD8F-43592BD32801}" destId="{E1838DC2-A9D3-4E03-AD59-4E7A77481473}" srcOrd="1" destOrd="0" presId="urn:microsoft.com/office/officeart/2005/8/layout/cycle6"/>
    <dgm:cxn modelId="{E0D8F468-310A-415B-A947-BEB50C405F4C}" type="presParOf" srcId="{0866D1F3-1F95-4A77-AD8F-43592BD32801}" destId="{63B035DB-8440-468F-8972-F8F3E3F3F21E}" srcOrd="2" destOrd="0" presId="urn:microsoft.com/office/officeart/2005/8/layout/cycle6"/>
    <dgm:cxn modelId="{F28E0646-5BA3-4271-9B6C-4418F32A28D2}" type="presParOf" srcId="{0866D1F3-1F95-4A77-AD8F-43592BD32801}" destId="{5A34465E-3864-4098-A51E-CFB2937B3EBB}" srcOrd="3" destOrd="0" presId="urn:microsoft.com/office/officeart/2005/8/layout/cycle6"/>
    <dgm:cxn modelId="{135D37BC-2283-4242-83AE-F02A44020D79}" type="presParOf" srcId="{0866D1F3-1F95-4A77-AD8F-43592BD32801}" destId="{1CBE7848-48A7-46C9-8175-0189134765B3}" srcOrd="4" destOrd="0" presId="urn:microsoft.com/office/officeart/2005/8/layout/cycle6"/>
    <dgm:cxn modelId="{8A159FAC-AB76-4F7E-A03E-1DA1B94A612B}" type="presParOf" srcId="{0866D1F3-1F95-4A77-AD8F-43592BD32801}" destId="{3DFD05EE-AE38-40D8-92C3-3605CCFE30E2}"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FFF88A-D506-4412-9E49-9840898D0B74}"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3F2E57BE-2691-4033-8D0A-10CEBA4E0140}">
      <dgm:prSet/>
      <dgm:spPr/>
      <dgm:t>
        <a:bodyPr/>
        <a:lstStyle/>
        <a:p>
          <a:r>
            <a:rPr lang="it-IT"/>
            <a:t>anche una sola delle parti convocate non si presenti avanti il funzionario delegato</a:t>
          </a:r>
          <a:endParaRPr lang="en-US"/>
        </a:p>
      </dgm:t>
    </dgm:pt>
    <dgm:pt modelId="{83DEEFFD-5509-40E9-8B25-3BDB69019E5D}" type="parTrans" cxnId="{D0754D9F-A8A0-4E91-9462-FA4351ED3983}">
      <dgm:prSet/>
      <dgm:spPr/>
      <dgm:t>
        <a:bodyPr/>
        <a:lstStyle/>
        <a:p>
          <a:endParaRPr lang="en-US"/>
        </a:p>
      </dgm:t>
    </dgm:pt>
    <dgm:pt modelId="{BF93EDA5-FA53-4E21-9C82-BAB9E62CE689}" type="sibTrans" cxnId="{D0754D9F-A8A0-4E91-9462-FA4351ED3983}">
      <dgm:prSet/>
      <dgm:spPr/>
      <dgm:t>
        <a:bodyPr/>
        <a:lstStyle/>
        <a:p>
          <a:endParaRPr lang="en-US"/>
        </a:p>
      </dgm:t>
    </dgm:pt>
    <dgm:pt modelId="{E952489D-D1D0-4B21-BF81-6F417ED5805F}">
      <dgm:prSet/>
      <dgm:spPr/>
      <dgm:t>
        <a:bodyPr/>
        <a:lstStyle/>
        <a:p>
          <a:r>
            <a:rPr lang="it-IT"/>
            <a:t>le parti non addivengano ad accordo conciliativo</a:t>
          </a:r>
          <a:endParaRPr lang="en-US"/>
        </a:p>
      </dgm:t>
    </dgm:pt>
    <dgm:pt modelId="{231DDE76-72EC-4066-8FFB-35BAE299DD20}" type="parTrans" cxnId="{740DE1DC-209C-447F-B896-569E955AF31B}">
      <dgm:prSet/>
      <dgm:spPr/>
      <dgm:t>
        <a:bodyPr/>
        <a:lstStyle/>
        <a:p>
          <a:endParaRPr lang="en-US"/>
        </a:p>
      </dgm:t>
    </dgm:pt>
    <dgm:pt modelId="{9B685706-D5DB-40F1-8492-D80018D23E70}" type="sibTrans" cxnId="{740DE1DC-209C-447F-B896-569E955AF31B}">
      <dgm:prSet/>
      <dgm:spPr/>
      <dgm:t>
        <a:bodyPr/>
        <a:lstStyle/>
        <a:p>
          <a:endParaRPr lang="en-US"/>
        </a:p>
      </dgm:t>
    </dgm:pt>
    <dgm:pt modelId="{CA22B628-40E7-4F93-9AEA-34E790906A81}" type="pres">
      <dgm:prSet presAssocID="{18FFF88A-D506-4412-9E49-9840898D0B74}" presName="diagram" presStyleCnt="0">
        <dgm:presLayoutVars>
          <dgm:dir/>
          <dgm:resizeHandles val="exact"/>
        </dgm:presLayoutVars>
      </dgm:prSet>
      <dgm:spPr/>
    </dgm:pt>
    <dgm:pt modelId="{2C17A806-0122-43DF-862B-E9708CA1B8FE}" type="pres">
      <dgm:prSet presAssocID="{3F2E57BE-2691-4033-8D0A-10CEBA4E0140}" presName="node" presStyleLbl="node1" presStyleIdx="0" presStyleCnt="2">
        <dgm:presLayoutVars>
          <dgm:bulletEnabled val="1"/>
        </dgm:presLayoutVars>
      </dgm:prSet>
      <dgm:spPr/>
    </dgm:pt>
    <dgm:pt modelId="{19BEC241-C865-41F7-89D8-336B84DE0362}" type="pres">
      <dgm:prSet presAssocID="{BF93EDA5-FA53-4E21-9C82-BAB9E62CE689}" presName="sibTrans" presStyleCnt="0"/>
      <dgm:spPr/>
    </dgm:pt>
    <dgm:pt modelId="{71813453-0BB1-4B93-9690-0B556FF0CF5E}" type="pres">
      <dgm:prSet presAssocID="{E952489D-D1D0-4B21-BF81-6F417ED5805F}" presName="node" presStyleLbl="node1" presStyleIdx="1" presStyleCnt="2">
        <dgm:presLayoutVars>
          <dgm:bulletEnabled val="1"/>
        </dgm:presLayoutVars>
      </dgm:prSet>
      <dgm:spPr/>
    </dgm:pt>
  </dgm:ptLst>
  <dgm:cxnLst>
    <dgm:cxn modelId="{E3517401-142D-4397-BA0A-720D436525A5}" type="presOf" srcId="{3F2E57BE-2691-4033-8D0A-10CEBA4E0140}" destId="{2C17A806-0122-43DF-862B-E9708CA1B8FE}" srcOrd="0" destOrd="0" presId="urn:microsoft.com/office/officeart/2005/8/layout/default"/>
    <dgm:cxn modelId="{EA45E54C-B37D-48CD-8271-FC36D7777DF0}" type="presOf" srcId="{E952489D-D1D0-4B21-BF81-6F417ED5805F}" destId="{71813453-0BB1-4B93-9690-0B556FF0CF5E}" srcOrd="0" destOrd="0" presId="urn:microsoft.com/office/officeart/2005/8/layout/default"/>
    <dgm:cxn modelId="{DFF82A81-A404-42AB-8DF0-9827ADC4FFBD}" type="presOf" srcId="{18FFF88A-D506-4412-9E49-9840898D0B74}" destId="{CA22B628-40E7-4F93-9AEA-34E790906A81}" srcOrd="0" destOrd="0" presId="urn:microsoft.com/office/officeart/2005/8/layout/default"/>
    <dgm:cxn modelId="{D0754D9F-A8A0-4E91-9462-FA4351ED3983}" srcId="{18FFF88A-D506-4412-9E49-9840898D0B74}" destId="{3F2E57BE-2691-4033-8D0A-10CEBA4E0140}" srcOrd="0" destOrd="0" parTransId="{83DEEFFD-5509-40E9-8B25-3BDB69019E5D}" sibTransId="{BF93EDA5-FA53-4E21-9C82-BAB9E62CE689}"/>
    <dgm:cxn modelId="{740DE1DC-209C-447F-B896-569E955AF31B}" srcId="{18FFF88A-D506-4412-9E49-9840898D0B74}" destId="{E952489D-D1D0-4B21-BF81-6F417ED5805F}" srcOrd="1" destOrd="0" parTransId="{231DDE76-72EC-4066-8FFB-35BAE299DD20}" sibTransId="{9B685706-D5DB-40F1-8492-D80018D23E70}"/>
    <dgm:cxn modelId="{D6CFAA63-8D12-4CAD-8018-B9E6E294D8A3}" type="presParOf" srcId="{CA22B628-40E7-4F93-9AEA-34E790906A81}" destId="{2C17A806-0122-43DF-862B-E9708CA1B8FE}" srcOrd="0" destOrd="0" presId="urn:microsoft.com/office/officeart/2005/8/layout/default"/>
    <dgm:cxn modelId="{E6527B21-9191-4BD4-924B-C48A654D19C4}" type="presParOf" srcId="{CA22B628-40E7-4F93-9AEA-34E790906A81}" destId="{19BEC241-C865-41F7-89D8-336B84DE0362}" srcOrd="1" destOrd="0" presId="urn:microsoft.com/office/officeart/2005/8/layout/default"/>
    <dgm:cxn modelId="{945C6026-7CC1-46B2-98DC-63D211532EB1}" type="presParOf" srcId="{CA22B628-40E7-4F93-9AEA-34E790906A81}" destId="{71813453-0BB1-4B93-9690-0B556FF0CF5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839B1-DBB9-432B-951F-C6523C66B413}">
      <dsp:nvSpPr>
        <dsp:cNvPr id="0" name=""/>
        <dsp:cNvSpPr/>
      </dsp:nvSpPr>
      <dsp:spPr>
        <a:xfrm>
          <a:off x="0" y="1848"/>
          <a:ext cx="7543800" cy="522203"/>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b="1" i="0" kern="1200" baseline="0" dirty="0"/>
            <a:t>PREPARAZIONE DELL’ISPEZIONE</a:t>
          </a:r>
          <a:endParaRPr lang="en-US" sz="2800" kern="1200" dirty="0"/>
        </a:p>
      </dsp:txBody>
      <dsp:txXfrm>
        <a:off x="25492" y="27340"/>
        <a:ext cx="7492816" cy="471219"/>
      </dsp:txXfrm>
    </dsp:sp>
    <dsp:sp modelId="{0DC6E8CD-E2C4-42B4-949E-D9AC8440FF94}">
      <dsp:nvSpPr>
        <dsp:cNvPr id="0" name=""/>
        <dsp:cNvSpPr/>
      </dsp:nvSpPr>
      <dsp:spPr>
        <a:xfrm>
          <a:off x="0" y="535133"/>
          <a:ext cx="7543800" cy="522203"/>
        </a:xfrm>
        <a:prstGeom prst="roundRect">
          <a:avLst/>
        </a:prstGeom>
        <a:solidFill>
          <a:schemeClr val="accent5">
            <a:hueOff val="392797"/>
            <a:satOff val="-1878"/>
            <a:lumOff val="205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b="0" i="0" kern="1200" baseline="0"/>
            <a:t>Raccolta di tutti gli elementi utili all’avvio dell’ispezione che potranno riguardare:</a:t>
          </a:r>
          <a:endParaRPr lang="en-US" sz="1100" kern="1200"/>
        </a:p>
      </dsp:txBody>
      <dsp:txXfrm>
        <a:off x="25492" y="560625"/>
        <a:ext cx="7492816" cy="471219"/>
      </dsp:txXfrm>
    </dsp:sp>
    <dsp:sp modelId="{D5C44233-FDD1-4619-BA59-2A0E9149B8D4}">
      <dsp:nvSpPr>
        <dsp:cNvPr id="0" name=""/>
        <dsp:cNvSpPr/>
      </dsp:nvSpPr>
      <dsp:spPr>
        <a:xfrm>
          <a:off x="0" y="1068418"/>
          <a:ext cx="7543800" cy="522203"/>
        </a:xfrm>
        <a:prstGeom prst="roundRect">
          <a:avLst/>
        </a:prstGeom>
        <a:solidFill>
          <a:schemeClr val="accent5">
            <a:hueOff val="785595"/>
            <a:satOff val="-3757"/>
            <a:lumOff val="411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b="0" i="0" kern="1200" baseline="0"/>
            <a:t>ØInformazioni sul soggetto da controllare con riferimento al CCNL applicato e/o applicabile;</a:t>
          </a:r>
          <a:endParaRPr lang="en-US" sz="1100" kern="1200"/>
        </a:p>
      </dsp:txBody>
      <dsp:txXfrm>
        <a:off x="25492" y="1093910"/>
        <a:ext cx="7492816" cy="471219"/>
      </dsp:txXfrm>
    </dsp:sp>
    <dsp:sp modelId="{53D24C60-4F71-4C0A-BEF8-9C3BB00CBC31}">
      <dsp:nvSpPr>
        <dsp:cNvPr id="0" name=""/>
        <dsp:cNvSpPr/>
      </dsp:nvSpPr>
      <dsp:spPr>
        <a:xfrm>
          <a:off x="0" y="1601704"/>
          <a:ext cx="7543800" cy="522203"/>
        </a:xfrm>
        <a:prstGeom prst="roundRect">
          <a:avLst/>
        </a:prstGeom>
        <a:solidFill>
          <a:schemeClr val="accent5">
            <a:hueOff val="1178392"/>
            <a:satOff val="-5635"/>
            <a:lumOff val="6177"/>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b="0" i="0" kern="1200" baseline="0" dirty="0" err="1"/>
            <a:t>ØSituazione</a:t>
          </a:r>
          <a:r>
            <a:rPr lang="it-IT" sz="1100" b="0" i="0" kern="1200" baseline="0" dirty="0"/>
            <a:t> contributiva e assicurativa(DURC e flussi </a:t>
          </a:r>
          <a:r>
            <a:rPr lang="it-IT" sz="1100" b="0" i="0" kern="1200" baseline="0" dirty="0" err="1"/>
            <a:t>Uniemens</a:t>
          </a:r>
          <a:r>
            <a:rPr lang="it-IT" sz="1100" b="0" i="0" kern="1200" baseline="0" dirty="0"/>
            <a:t>);</a:t>
          </a:r>
          <a:endParaRPr lang="en-US" sz="1100" kern="1200" dirty="0"/>
        </a:p>
      </dsp:txBody>
      <dsp:txXfrm>
        <a:off x="25492" y="1627196"/>
        <a:ext cx="7492816" cy="471219"/>
      </dsp:txXfrm>
    </dsp:sp>
    <dsp:sp modelId="{AAFDE2A6-B7F0-483B-901B-7E74F6F686A6}">
      <dsp:nvSpPr>
        <dsp:cNvPr id="0" name=""/>
        <dsp:cNvSpPr/>
      </dsp:nvSpPr>
      <dsp:spPr>
        <a:xfrm>
          <a:off x="0" y="2134989"/>
          <a:ext cx="7543800" cy="522203"/>
        </a:xfrm>
        <a:prstGeom prst="roundRect">
          <a:avLst/>
        </a:prstGeom>
        <a:solidFill>
          <a:schemeClr val="accent5">
            <a:hueOff val="1571189"/>
            <a:satOff val="-7513"/>
            <a:lumOff val="8235"/>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b="0" i="0" kern="1200" baseline="0"/>
            <a:t>ØComunicazioni obbligatorie (avviamento, proroga, trasformazione, cessazione rapporti di lavoro);</a:t>
          </a:r>
          <a:endParaRPr lang="en-US" sz="1100" kern="1200"/>
        </a:p>
      </dsp:txBody>
      <dsp:txXfrm>
        <a:off x="25492" y="2160481"/>
        <a:ext cx="7492816" cy="471219"/>
      </dsp:txXfrm>
    </dsp:sp>
    <dsp:sp modelId="{75471A96-FC3C-441C-B4F8-14F2EDED727E}">
      <dsp:nvSpPr>
        <dsp:cNvPr id="0" name=""/>
        <dsp:cNvSpPr/>
      </dsp:nvSpPr>
      <dsp:spPr>
        <a:xfrm>
          <a:off x="0" y="2668274"/>
          <a:ext cx="7543800" cy="522203"/>
        </a:xfrm>
        <a:prstGeom prst="roundRect">
          <a:avLst/>
        </a:prstGeom>
        <a:solidFill>
          <a:schemeClr val="accent5">
            <a:hueOff val="1963986"/>
            <a:satOff val="-9392"/>
            <a:lumOff val="10294"/>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b="0" i="0" kern="1200" baseline="0"/>
            <a:t>ØOgni ulteriore informazione messa a disposizione dall’Amministrazione e funzionale alla verifica;</a:t>
          </a:r>
          <a:endParaRPr lang="en-US" sz="1100" kern="1200"/>
        </a:p>
      </dsp:txBody>
      <dsp:txXfrm>
        <a:off x="25492" y="2693766"/>
        <a:ext cx="7492816" cy="471219"/>
      </dsp:txXfrm>
    </dsp:sp>
    <dsp:sp modelId="{E87E3499-1252-4C58-B73E-749590A9F9DC}">
      <dsp:nvSpPr>
        <dsp:cNvPr id="0" name=""/>
        <dsp:cNvSpPr/>
      </dsp:nvSpPr>
      <dsp:spPr>
        <a:xfrm>
          <a:off x="0" y="3201559"/>
          <a:ext cx="7543800" cy="522203"/>
        </a:xfrm>
        <a:prstGeom prst="roundRect">
          <a:avLst/>
        </a:prstGeom>
        <a:solidFill>
          <a:schemeClr val="accent5">
            <a:hueOff val="2356783"/>
            <a:satOff val="-11270"/>
            <a:lumOff val="12353"/>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it-IT" sz="1100" b="0" i="0" kern="1200" baseline="0"/>
            <a:t>ØIn alcuni settori, ad esempio l’edilizia, può essere opportuno fare dei sopralluoghi preventivi al fine di monitorare la sussistenza di alcune anomalie che possono costituire indizi di irregolarità.</a:t>
          </a:r>
          <a:endParaRPr lang="en-US" sz="1100" kern="1200"/>
        </a:p>
      </dsp:txBody>
      <dsp:txXfrm>
        <a:off x="25492" y="3227051"/>
        <a:ext cx="7492816" cy="4712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BA4AF-8A3E-4862-BB53-2730C8064945}">
      <dsp:nvSpPr>
        <dsp:cNvPr id="0" name=""/>
        <dsp:cNvSpPr/>
      </dsp:nvSpPr>
      <dsp:spPr>
        <a:xfrm>
          <a:off x="729975" y="1767"/>
          <a:ext cx="2751288" cy="1650773"/>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b="0" i="0" kern="1200"/>
            <a:t>Il lavoratore denunciante viene informato in occasione  di presentazione della Ri della possibilità di definire la controversia mediante Conciliazione monocratica </a:t>
          </a:r>
          <a:endParaRPr lang="en-US" sz="1500" kern="1200"/>
        </a:p>
      </dsp:txBody>
      <dsp:txXfrm>
        <a:off x="729975" y="1767"/>
        <a:ext cx="2751288" cy="1650773"/>
      </dsp:txXfrm>
    </dsp:sp>
    <dsp:sp modelId="{3901E92B-E128-4C58-A694-097543A1EF36}">
      <dsp:nvSpPr>
        <dsp:cNvPr id="0" name=""/>
        <dsp:cNvSpPr/>
      </dsp:nvSpPr>
      <dsp:spPr>
        <a:xfrm>
          <a:off x="729975" y="1927669"/>
          <a:ext cx="2751288" cy="1650773"/>
        </a:xfrm>
        <a:prstGeom prst="rect">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b="0" i="0" kern="1200"/>
            <a:t>L’eventuale dissenso preventivo del lavoratore non rappresenta un elemento preclusivo al fine del tentativo di conciliazione da parte dell’Ufficio( circ. 36/2009)  </a:t>
          </a:r>
          <a:endParaRPr lang="en-US" sz="1500" kern="1200"/>
        </a:p>
      </dsp:txBody>
      <dsp:txXfrm>
        <a:off x="729975" y="1927669"/>
        <a:ext cx="2751288" cy="16507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B8181-AF6E-428D-A1E6-C2A7DC9CEFFC}">
      <dsp:nvSpPr>
        <dsp:cNvPr id="0" name=""/>
        <dsp:cNvSpPr/>
      </dsp:nvSpPr>
      <dsp:spPr>
        <a:xfrm>
          <a:off x="0" y="17985"/>
          <a:ext cx="7053264" cy="1478697"/>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it-IT" sz="1700" b="0" i="0" kern="1200" dirty="0"/>
            <a:t>soltanto quando </a:t>
          </a:r>
          <a:r>
            <a:rPr lang="it-IT" sz="1700" b="1" i="0" kern="1200" dirty="0"/>
            <a:t>non emergono </a:t>
          </a:r>
          <a:r>
            <a:rPr lang="it-IT" sz="1700" b="0" i="0" kern="1200" dirty="0"/>
            <a:t>evidenti e chiari indizi di violazioni penalmente rilevanti ( lavoratori privi di titolo di soggiorno, lavoratrici madri adibite a lavoro notturno) , in quanto in tal caso è necessario procedere all'accertamento ispettivo. </a:t>
          </a:r>
          <a:endParaRPr lang="en-US" sz="1700" kern="1200" dirty="0"/>
        </a:p>
      </dsp:txBody>
      <dsp:txXfrm>
        <a:off x="72184" y="90169"/>
        <a:ext cx="6908896" cy="1334329"/>
      </dsp:txXfrm>
    </dsp:sp>
    <dsp:sp modelId="{E308222A-F45A-424D-83A7-6A488B6A4080}">
      <dsp:nvSpPr>
        <dsp:cNvPr id="0" name=""/>
        <dsp:cNvSpPr/>
      </dsp:nvSpPr>
      <dsp:spPr>
        <a:xfrm>
          <a:off x="0" y="1545643"/>
          <a:ext cx="7053264" cy="1478697"/>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it-IT" sz="1700" b="0" i="0" kern="1200" dirty="0"/>
            <a:t>anche nelle ipotesi nelle quali il lavoratore </a:t>
          </a:r>
          <a:r>
            <a:rPr lang="it-IT" sz="1700" b="1" i="0" kern="1200" dirty="0"/>
            <a:t>non sia un lavoratore subordinato </a:t>
          </a:r>
          <a:r>
            <a:rPr lang="it-IT" sz="1700" b="0" i="0" kern="1200" dirty="0"/>
            <a:t>ma sia, invece, titolare di un rapporto di </a:t>
          </a:r>
          <a:r>
            <a:rPr lang="it-IT" sz="1700" b="1" i="0" kern="1200" dirty="0"/>
            <a:t>lavoro autonomo </a:t>
          </a:r>
          <a:r>
            <a:rPr lang="it-IT" sz="1700" b="0" i="0" kern="1200" dirty="0"/>
            <a:t>(es. contratto a progetto o collaborazione coordinata e continuativa nei casi residuali di cui al </a:t>
          </a:r>
          <a:r>
            <a:rPr lang="it-IT" sz="1700" b="0" i="0" kern="1200" dirty="0" err="1"/>
            <a:t>D.Lgs.</a:t>
          </a:r>
          <a:r>
            <a:rPr lang="it-IT" sz="1700" b="0" i="0" kern="1200" dirty="0"/>
            <a:t> n. 276/2003). </a:t>
          </a:r>
          <a:endParaRPr lang="en-US" sz="1700" kern="1200" dirty="0"/>
        </a:p>
      </dsp:txBody>
      <dsp:txXfrm>
        <a:off x="72184" y="1617827"/>
        <a:ext cx="6908896" cy="13343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7BB24-F7A4-45CF-ABDD-44935C875BBA}">
      <dsp:nvSpPr>
        <dsp:cNvPr id="0" name=""/>
        <dsp:cNvSpPr/>
      </dsp:nvSpPr>
      <dsp:spPr>
        <a:xfrm>
          <a:off x="282" y="1139192"/>
          <a:ext cx="2002806" cy="1301824"/>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kern="1200"/>
            <a:t>il pagamento delle somme dovute al lavoratore</a:t>
          </a:r>
          <a:endParaRPr lang="en-US" sz="1800" kern="1200"/>
        </a:p>
      </dsp:txBody>
      <dsp:txXfrm>
        <a:off x="63832" y="1202742"/>
        <a:ext cx="1875706" cy="1174724"/>
      </dsp:txXfrm>
    </dsp:sp>
    <dsp:sp modelId="{63B035DB-8440-468F-8972-F8F3E3F3F21E}">
      <dsp:nvSpPr>
        <dsp:cNvPr id="0" name=""/>
        <dsp:cNvSpPr/>
      </dsp:nvSpPr>
      <dsp:spPr>
        <a:xfrm>
          <a:off x="1001685" y="686170"/>
          <a:ext cx="2207869" cy="2207869"/>
        </a:xfrm>
        <a:custGeom>
          <a:avLst/>
          <a:gdLst/>
          <a:ahLst/>
          <a:cxnLst/>
          <a:rect l="0" t="0" r="0" b="0"/>
          <a:pathLst>
            <a:path>
              <a:moveTo>
                <a:pt x="222945" y="438705"/>
              </a:moveTo>
              <a:arcTo wR="1103934" hR="1103934" stAng="13023374" swAng="6353252"/>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A34465E-3864-4098-A51E-CFB2937B3EBB}">
      <dsp:nvSpPr>
        <dsp:cNvPr id="0" name=""/>
        <dsp:cNvSpPr/>
      </dsp:nvSpPr>
      <dsp:spPr>
        <a:xfrm>
          <a:off x="2208151" y="1139192"/>
          <a:ext cx="2002806" cy="1301824"/>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kern="1200"/>
            <a:t>I versamenti dei contributi previdenziali e assicurativi</a:t>
          </a:r>
          <a:endParaRPr lang="en-US" sz="1800" kern="1200"/>
        </a:p>
      </dsp:txBody>
      <dsp:txXfrm>
        <a:off x="2271701" y="1202742"/>
        <a:ext cx="1875706" cy="1174724"/>
      </dsp:txXfrm>
    </dsp:sp>
    <dsp:sp modelId="{3DFD05EE-AE38-40D8-92C3-3605CCFE30E2}">
      <dsp:nvSpPr>
        <dsp:cNvPr id="0" name=""/>
        <dsp:cNvSpPr/>
      </dsp:nvSpPr>
      <dsp:spPr>
        <a:xfrm>
          <a:off x="1001685" y="686170"/>
          <a:ext cx="2207869" cy="2207869"/>
        </a:xfrm>
        <a:custGeom>
          <a:avLst/>
          <a:gdLst/>
          <a:ahLst/>
          <a:cxnLst/>
          <a:rect l="0" t="0" r="0" b="0"/>
          <a:pathLst>
            <a:path>
              <a:moveTo>
                <a:pt x="1984923" y="1769163"/>
              </a:moveTo>
              <a:arcTo wR="1103934" hR="1103934" stAng="2223374" swAng="6353252"/>
            </a:path>
          </a:pathLst>
        </a:custGeom>
        <a:noFill/>
        <a:ln w="9525"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7A806-0122-43DF-862B-E9708CA1B8FE}">
      <dsp:nvSpPr>
        <dsp:cNvPr id="0" name=""/>
        <dsp:cNvSpPr/>
      </dsp:nvSpPr>
      <dsp:spPr>
        <a:xfrm>
          <a:off x="819" y="614981"/>
          <a:ext cx="3194413" cy="191664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kern="1200"/>
            <a:t>anche una sola delle parti convocate non si presenti avanti il funzionario delegato</a:t>
          </a:r>
          <a:endParaRPr lang="en-US" sz="2300" kern="1200"/>
        </a:p>
      </dsp:txBody>
      <dsp:txXfrm>
        <a:off x="819" y="614981"/>
        <a:ext cx="3194413" cy="1916647"/>
      </dsp:txXfrm>
    </dsp:sp>
    <dsp:sp modelId="{71813453-0BB1-4B93-9690-0B556FF0CF5E}">
      <dsp:nvSpPr>
        <dsp:cNvPr id="0" name=""/>
        <dsp:cNvSpPr/>
      </dsp:nvSpPr>
      <dsp:spPr>
        <a:xfrm>
          <a:off x="3514673" y="614981"/>
          <a:ext cx="3194413" cy="191664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kern="1200"/>
            <a:t>le parti non addivengano ad accordo conciliativo</a:t>
          </a:r>
          <a:endParaRPr lang="en-US" sz="2300" kern="1200"/>
        </a:p>
      </dsp:txBody>
      <dsp:txXfrm>
        <a:off x="3514673" y="614981"/>
        <a:ext cx="3194413" cy="191664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D04CD5-C390-4B3A-B08F-D28E40CE63CC}" type="datetimeFigureOut">
              <a:rPr lang="it-IT" smtClean="0"/>
              <a:t>23/11/2021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605E55-2F60-44B0-BD0F-5E06229E251B}" type="slidenum">
              <a:rPr lang="it-IT" smtClean="0"/>
              <a:t>‹N›</a:t>
            </a:fld>
            <a:endParaRPr lang="it-IT"/>
          </a:p>
        </p:txBody>
      </p:sp>
    </p:spTree>
    <p:extLst>
      <p:ext uri="{BB962C8B-B14F-4D97-AF65-F5344CB8AC3E}">
        <p14:creationId xmlns:p14="http://schemas.microsoft.com/office/powerpoint/2010/main" val="2358848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5225" y="1241425"/>
            <a:ext cx="4467225" cy="3349625"/>
          </a:xfrm>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47941D89-4C20-4FEF-9876-4EDE50EAF824}" type="slidenum">
              <a:rPr lang="it-IT" smtClean="0"/>
              <a:pPr/>
              <a:t>46</a:t>
            </a:fld>
            <a:endParaRPr lang="it-IT"/>
          </a:p>
        </p:txBody>
      </p:sp>
    </p:spTree>
    <p:extLst>
      <p:ext uri="{BB962C8B-B14F-4D97-AF65-F5344CB8AC3E}">
        <p14:creationId xmlns:p14="http://schemas.microsoft.com/office/powerpoint/2010/main" val="3183498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5225" y="1241425"/>
            <a:ext cx="4467225" cy="3349625"/>
          </a:xfrm>
        </p:spPr>
      </p:sp>
      <p:sp>
        <p:nvSpPr>
          <p:cNvPr id="3" name="Segnaposto note 2"/>
          <p:cNvSpPr>
            <a:spLocks noGrp="1"/>
          </p:cNvSpPr>
          <p:nvPr>
            <p:ph type="body" idx="1"/>
          </p:nvPr>
        </p:nvSpPr>
        <p:spPr/>
        <p:txBody>
          <a:bodyPr/>
          <a:lstStyle/>
          <a:p>
            <a:pPr algn="just"/>
            <a:endParaRPr lang="it-IT" dirty="0"/>
          </a:p>
        </p:txBody>
      </p:sp>
      <p:sp>
        <p:nvSpPr>
          <p:cNvPr id="4" name="Segnaposto numero diapositiva 3"/>
          <p:cNvSpPr>
            <a:spLocks noGrp="1"/>
          </p:cNvSpPr>
          <p:nvPr>
            <p:ph type="sldNum" sz="quarter" idx="10"/>
          </p:nvPr>
        </p:nvSpPr>
        <p:spPr/>
        <p:txBody>
          <a:bodyPr/>
          <a:lstStyle/>
          <a:p>
            <a:fld id="{47941D89-4C20-4FEF-9876-4EDE50EAF824}" type="slidenum">
              <a:rPr lang="it-IT" smtClean="0"/>
              <a:pPr/>
              <a:t>47</a:t>
            </a:fld>
            <a:endParaRPr lang="it-IT"/>
          </a:p>
        </p:txBody>
      </p:sp>
    </p:spTree>
    <p:extLst>
      <p:ext uri="{BB962C8B-B14F-4D97-AF65-F5344CB8AC3E}">
        <p14:creationId xmlns:p14="http://schemas.microsoft.com/office/powerpoint/2010/main" val="1096739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it-IT"/>
              <a:t>Fare clic per modificare lo stile del sottotitolo dello schema</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AA259279-622E-4F9B-BF52-CE21DDFB6D0E}" type="datetime1">
              <a:rPr lang="it-IT" smtClean="0"/>
              <a:t>23/11/2021</a:t>
            </a:fld>
            <a:endParaRPr lang="it-IT"/>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r>
              <a:rPr lang="it-IT"/>
              <a:t>ISPETTORATO DEL LAVORO DI RIMINI - DR DARIO PANEBIANCO - </a:t>
            </a:r>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76E5D3A4-A4A6-46EA-AD04-6C2974792153}" type="slidenum">
              <a:rPr lang="it-IT" smtClean="0"/>
              <a:t>‹N›</a:t>
            </a:fld>
            <a:endParaRPr lang="it-IT"/>
          </a:p>
        </p:txBody>
      </p:sp>
    </p:spTree>
    <p:extLst>
      <p:ext uri="{BB962C8B-B14F-4D97-AF65-F5344CB8AC3E}">
        <p14:creationId xmlns:p14="http://schemas.microsoft.com/office/powerpoint/2010/main" val="291215417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7863CA3-B590-42C7-9B1E-31C541CC7A91}" type="datetime1">
              <a:rPr lang="it-IT" smtClean="0"/>
              <a:t>23/11/2021</a:t>
            </a:fld>
            <a:endParaRPr lang="it-IT"/>
          </a:p>
        </p:txBody>
      </p:sp>
      <p:sp>
        <p:nvSpPr>
          <p:cNvPr id="5" name="Footer Placeholder 4"/>
          <p:cNvSpPr>
            <a:spLocks noGrp="1"/>
          </p:cNvSpPr>
          <p:nvPr>
            <p:ph type="ftr" sz="quarter" idx="11"/>
          </p:nvPr>
        </p:nvSpPr>
        <p:spPr/>
        <p:txBody>
          <a:bodyPr/>
          <a:lstStyle/>
          <a:p>
            <a:r>
              <a:rPr lang="it-IT"/>
              <a:t>ISPETTORATO DEL LAVORO DI RIMINI - DR DARIO PANEBIANCO - </a:t>
            </a:r>
          </a:p>
        </p:txBody>
      </p:sp>
      <p:sp>
        <p:nvSpPr>
          <p:cNvPr id="6" name="Slide Number Placeholder 5"/>
          <p:cNvSpPr>
            <a:spLocks noGrp="1"/>
          </p:cNvSpPr>
          <p:nvPr>
            <p:ph type="sldNum" sz="quarter" idx="12"/>
          </p:nvPr>
        </p:nvSpPr>
        <p:spPr/>
        <p:txBody>
          <a:bodyPr/>
          <a:lstStyle/>
          <a:p>
            <a:fld id="{76E5D3A4-A4A6-46EA-AD04-6C2974792153}" type="slidenum">
              <a:rPr lang="it-IT" smtClean="0"/>
              <a:t>‹N›</a:t>
            </a:fld>
            <a:endParaRPr lang="it-IT"/>
          </a:p>
        </p:txBody>
      </p:sp>
    </p:spTree>
    <p:extLst>
      <p:ext uri="{BB962C8B-B14F-4D97-AF65-F5344CB8AC3E}">
        <p14:creationId xmlns:p14="http://schemas.microsoft.com/office/powerpoint/2010/main" val="2163822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FC7BC7B-7809-4544-96B0-E35FE8A4E6A3}" type="datetime1">
              <a:rPr lang="it-IT" smtClean="0"/>
              <a:t>23/11/2021</a:t>
            </a:fld>
            <a:endParaRPr lang="it-IT"/>
          </a:p>
        </p:txBody>
      </p:sp>
      <p:sp>
        <p:nvSpPr>
          <p:cNvPr id="5" name="Footer Placeholder 4"/>
          <p:cNvSpPr>
            <a:spLocks noGrp="1"/>
          </p:cNvSpPr>
          <p:nvPr>
            <p:ph type="ftr" sz="quarter" idx="11"/>
          </p:nvPr>
        </p:nvSpPr>
        <p:spPr/>
        <p:txBody>
          <a:bodyPr/>
          <a:lstStyle/>
          <a:p>
            <a:r>
              <a:rPr lang="it-IT"/>
              <a:t>ISPETTORATO DEL LAVORO DI RIMINI - DR DARIO PANEBIANCO - </a:t>
            </a:r>
          </a:p>
        </p:txBody>
      </p:sp>
      <p:sp>
        <p:nvSpPr>
          <p:cNvPr id="6" name="Slide Number Placeholder 5"/>
          <p:cNvSpPr>
            <a:spLocks noGrp="1"/>
          </p:cNvSpPr>
          <p:nvPr>
            <p:ph type="sldNum" sz="quarter" idx="12"/>
          </p:nvPr>
        </p:nvSpPr>
        <p:spPr/>
        <p:txBody>
          <a:bodyPr/>
          <a:lstStyle/>
          <a:p>
            <a:fld id="{76E5D3A4-A4A6-46EA-AD04-6C2974792153}" type="slidenum">
              <a:rPr lang="it-IT" smtClean="0"/>
              <a:t>‹N›</a:t>
            </a:fld>
            <a:endParaRPr lang="it-IT"/>
          </a:p>
        </p:txBody>
      </p:sp>
    </p:spTree>
    <p:extLst>
      <p:ext uri="{BB962C8B-B14F-4D97-AF65-F5344CB8AC3E}">
        <p14:creationId xmlns:p14="http://schemas.microsoft.com/office/powerpoint/2010/main" val="3253694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377343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pPr/>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548438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3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949200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869494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827485"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590238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11/23/2021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802687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11/23/2021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207947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18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66215" y="3129281"/>
            <a:ext cx="2550797" cy="28955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48A87A34-81AB-432B-8DAE-1953F412C126}" type="datetimeFigureOut">
              <a:rPr lang="en-US" smtClean="0"/>
              <a:t>11/23/2021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31624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6DE46B9-4EDD-4B63-82B9-A74BDEA1345D}" type="datetime1">
              <a:rPr lang="it-IT" smtClean="0"/>
              <a:t>23/11/2021</a:t>
            </a:fld>
            <a:endParaRPr lang="it-IT"/>
          </a:p>
        </p:txBody>
      </p:sp>
      <p:sp>
        <p:nvSpPr>
          <p:cNvPr id="8" name="Footer Placeholder 7"/>
          <p:cNvSpPr>
            <a:spLocks noGrp="1"/>
          </p:cNvSpPr>
          <p:nvPr>
            <p:ph type="ftr" sz="quarter" idx="11"/>
          </p:nvPr>
        </p:nvSpPr>
        <p:spPr/>
        <p:txBody>
          <a:bodyPr/>
          <a:lstStyle/>
          <a:p>
            <a:r>
              <a:rPr lang="it-IT"/>
              <a:t>ISPETTORATO DEL LAVORO DI RIMINI - DR DARIO PANEBIANCO - </a:t>
            </a:r>
          </a:p>
        </p:txBody>
      </p:sp>
      <p:sp>
        <p:nvSpPr>
          <p:cNvPr id="9" name="Slide Number Placeholder 8"/>
          <p:cNvSpPr>
            <a:spLocks noGrp="1"/>
          </p:cNvSpPr>
          <p:nvPr>
            <p:ph type="sldNum" sz="quarter" idx="12"/>
          </p:nvPr>
        </p:nvSpPr>
        <p:spPr/>
        <p:txBody>
          <a:bodyPr/>
          <a:lstStyle/>
          <a:p>
            <a:fld id="{76E5D3A4-A4A6-46EA-AD04-6C2974792153}" type="slidenum">
              <a:rPr lang="it-IT" smtClean="0"/>
              <a:t>‹N›</a:t>
            </a:fld>
            <a:endParaRPr lang="it-IT"/>
          </a:p>
        </p:txBody>
      </p:sp>
    </p:spTree>
    <p:extLst>
      <p:ext uri="{BB962C8B-B14F-4D97-AF65-F5344CB8AC3E}">
        <p14:creationId xmlns:p14="http://schemas.microsoft.com/office/powerpoint/2010/main" val="3537969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27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11/23/2021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744946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18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11/23/2021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968613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36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pPr/>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632124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36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447800" y="3771174"/>
            <a:ext cx="5459737" cy="342174"/>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it-IT"/>
              <a:t>Fare clic per modificare gli stili del testo dello schema</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pPr/>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2" name="TextBox 11"/>
          <p:cNvSpPr txBox="1"/>
          <p:nvPr/>
        </p:nvSpPr>
        <p:spPr>
          <a:xfrm>
            <a:off x="673721" y="971254"/>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2613788"/>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27310557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3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pPr/>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473789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11/23/2021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660180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11/23/2021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446252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9750412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181221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161D4603-6BCF-42B9-94B3-AB70C82122F0}" type="datetime1">
              <a:rPr lang="it-IT" smtClean="0"/>
              <a:t>23/11/2021</a:t>
            </a:fld>
            <a:endParaRPr lang="it-IT"/>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r>
              <a:rPr lang="it-IT"/>
              <a:t>ISPETTORATO DEL LAVORO DI RIMINI - DR DARIO PANEBIANCO - </a:t>
            </a:r>
          </a:p>
        </p:txBody>
      </p:sp>
      <p:sp>
        <p:nvSpPr>
          <p:cNvPr id="6" name="Slide Number Placeholder 5"/>
          <p:cNvSpPr>
            <a:spLocks noGrp="1"/>
          </p:cNvSpPr>
          <p:nvPr>
            <p:ph type="sldNum" sz="quarter" idx="12"/>
          </p:nvPr>
        </p:nvSpPr>
        <p:spPr>
          <a:xfrm>
            <a:off x="6453378" y="5211060"/>
            <a:ext cx="1584198" cy="228600"/>
          </a:xfrm>
        </p:spPr>
        <p:txBody>
          <a:bodyPr/>
          <a:lstStyle/>
          <a:p>
            <a:fld id="{76E5D3A4-A4A6-46EA-AD04-6C2974792153}" type="slidenum">
              <a:rPr lang="it-IT" smtClean="0"/>
              <a:t>‹N›</a:t>
            </a:fld>
            <a:endParaRPr lang="it-IT"/>
          </a:p>
        </p:txBody>
      </p:sp>
    </p:spTree>
    <p:extLst>
      <p:ext uri="{BB962C8B-B14F-4D97-AF65-F5344CB8AC3E}">
        <p14:creationId xmlns:p14="http://schemas.microsoft.com/office/powerpoint/2010/main" val="341807070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AD4A90D-5EDC-4146-8450-3FF6BA924F13}" type="datetime1">
              <a:rPr lang="it-IT" smtClean="0"/>
              <a:t>23/11/2021</a:t>
            </a:fld>
            <a:endParaRPr lang="it-IT"/>
          </a:p>
        </p:txBody>
      </p:sp>
      <p:sp>
        <p:nvSpPr>
          <p:cNvPr id="6" name="Footer Placeholder 5"/>
          <p:cNvSpPr>
            <a:spLocks noGrp="1"/>
          </p:cNvSpPr>
          <p:nvPr>
            <p:ph type="ftr" sz="quarter" idx="11"/>
          </p:nvPr>
        </p:nvSpPr>
        <p:spPr/>
        <p:txBody>
          <a:bodyPr/>
          <a:lstStyle/>
          <a:p>
            <a:r>
              <a:rPr lang="it-IT"/>
              <a:t>ISPETTORATO DEL LAVORO DI RIMINI - DR DARIO PANEBIANCO - </a:t>
            </a:r>
          </a:p>
        </p:txBody>
      </p:sp>
      <p:sp>
        <p:nvSpPr>
          <p:cNvPr id="7" name="Slide Number Placeholder 6"/>
          <p:cNvSpPr>
            <a:spLocks noGrp="1"/>
          </p:cNvSpPr>
          <p:nvPr>
            <p:ph type="sldNum" sz="quarter" idx="12"/>
          </p:nvPr>
        </p:nvSpPr>
        <p:spPr/>
        <p:txBody>
          <a:bodyPr/>
          <a:lstStyle/>
          <a:p>
            <a:fld id="{76E5D3A4-A4A6-46EA-AD04-6C2974792153}" type="slidenum">
              <a:rPr lang="it-IT" smtClean="0"/>
              <a:t>‹N›</a:t>
            </a:fld>
            <a:endParaRPr lang="it-IT"/>
          </a:p>
        </p:txBody>
      </p:sp>
    </p:spTree>
    <p:extLst>
      <p:ext uri="{BB962C8B-B14F-4D97-AF65-F5344CB8AC3E}">
        <p14:creationId xmlns:p14="http://schemas.microsoft.com/office/powerpoint/2010/main" val="131548937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FFEA09E-AC50-434B-A4B6-549B19C2E37D}" type="datetime1">
              <a:rPr lang="it-IT" smtClean="0"/>
              <a:t>23/11/2021</a:t>
            </a:fld>
            <a:endParaRPr lang="it-IT"/>
          </a:p>
        </p:txBody>
      </p:sp>
      <p:sp>
        <p:nvSpPr>
          <p:cNvPr id="8" name="Footer Placeholder 7"/>
          <p:cNvSpPr>
            <a:spLocks noGrp="1"/>
          </p:cNvSpPr>
          <p:nvPr>
            <p:ph type="ftr" sz="quarter" idx="11"/>
          </p:nvPr>
        </p:nvSpPr>
        <p:spPr/>
        <p:txBody>
          <a:bodyPr/>
          <a:lstStyle/>
          <a:p>
            <a:r>
              <a:rPr lang="it-IT"/>
              <a:t>ISPETTORATO DEL LAVORO DI RIMINI - DR DARIO PANEBIANCO - </a:t>
            </a:r>
          </a:p>
        </p:txBody>
      </p:sp>
      <p:sp>
        <p:nvSpPr>
          <p:cNvPr id="9" name="Slide Number Placeholder 8"/>
          <p:cNvSpPr>
            <a:spLocks noGrp="1"/>
          </p:cNvSpPr>
          <p:nvPr>
            <p:ph type="sldNum" sz="quarter" idx="12"/>
          </p:nvPr>
        </p:nvSpPr>
        <p:spPr/>
        <p:txBody>
          <a:bodyPr/>
          <a:lstStyle/>
          <a:p>
            <a:fld id="{76E5D3A4-A4A6-46EA-AD04-6C2974792153}" type="slidenum">
              <a:rPr lang="it-IT" smtClean="0"/>
              <a:t>‹N›</a:t>
            </a:fld>
            <a:endParaRPr lang="it-IT"/>
          </a:p>
        </p:txBody>
      </p:sp>
    </p:spTree>
    <p:extLst>
      <p:ext uri="{BB962C8B-B14F-4D97-AF65-F5344CB8AC3E}">
        <p14:creationId xmlns:p14="http://schemas.microsoft.com/office/powerpoint/2010/main" val="3216115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519E998-BDE5-4F96-9B8B-A43B4DF725A7}" type="datetime1">
              <a:rPr lang="it-IT" smtClean="0"/>
              <a:t>23/11/2021</a:t>
            </a:fld>
            <a:endParaRPr lang="it-IT"/>
          </a:p>
        </p:txBody>
      </p:sp>
      <p:sp>
        <p:nvSpPr>
          <p:cNvPr id="4" name="Footer Placeholder 3"/>
          <p:cNvSpPr>
            <a:spLocks noGrp="1"/>
          </p:cNvSpPr>
          <p:nvPr>
            <p:ph type="ftr" sz="quarter" idx="11"/>
          </p:nvPr>
        </p:nvSpPr>
        <p:spPr/>
        <p:txBody>
          <a:bodyPr/>
          <a:lstStyle/>
          <a:p>
            <a:r>
              <a:rPr lang="it-IT"/>
              <a:t>ISPETTORATO DEL LAVORO DI RIMINI - DR DARIO PANEBIANCO - </a:t>
            </a:r>
          </a:p>
        </p:txBody>
      </p:sp>
      <p:sp>
        <p:nvSpPr>
          <p:cNvPr id="5" name="Slide Number Placeholder 4"/>
          <p:cNvSpPr>
            <a:spLocks noGrp="1"/>
          </p:cNvSpPr>
          <p:nvPr>
            <p:ph type="sldNum" sz="quarter" idx="12"/>
          </p:nvPr>
        </p:nvSpPr>
        <p:spPr/>
        <p:txBody>
          <a:bodyPr/>
          <a:lstStyle/>
          <a:p>
            <a:fld id="{76E5D3A4-A4A6-46EA-AD04-6C2974792153}" type="slidenum">
              <a:rPr lang="it-IT" smtClean="0"/>
              <a:t>‹N›</a:t>
            </a:fld>
            <a:endParaRPr lang="it-IT"/>
          </a:p>
        </p:txBody>
      </p:sp>
    </p:spTree>
    <p:extLst>
      <p:ext uri="{BB962C8B-B14F-4D97-AF65-F5344CB8AC3E}">
        <p14:creationId xmlns:p14="http://schemas.microsoft.com/office/powerpoint/2010/main" val="3160403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3FFE6-806E-45E0-9C70-945D21C6C20C}" type="datetime1">
              <a:rPr lang="it-IT" smtClean="0"/>
              <a:t>23/11/2021</a:t>
            </a:fld>
            <a:endParaRPr lang="it-IT"/>
          </a:p>
        </p:txBody>
      </p:sp>
      <p:sp>
        <p:nvSpPr>
          <p:cNvPr id="3" name="Footer Placeholder 2"/>
          <p:cNvSpPr>
            <a:spLocks noGrp="1"/>
          </p:cNvSpPr>
          <p:nvPr>
            <p:ph type="ftr" sz="quarter" idx="11"/>
          </p:nvPr>
        </p:nvSpPr>
        <p:spPr/>
        <p:txBody>
          <a:bodyPr/>
          <a:lstStyle/>
          <a:p>
            <a:r>
              <a:rPr lang="it-IT"/>
              <a:t>ISPETTORATO DEL LAVORO DI RIMINI - DR DARIO PANEBIANCO - </a:t>
            </a:r>
          </a:p>
        </p:txBody>
      </p:sp>
      <p:sp>
        <p:nvSpPr>
          <p:cNvPr id="4" name="Slide Number Placeholder 3"/>
          <p:cNvSpPr>
            <a:spLocks noGrp="1"/>
          </p:cNvSpPr>
          <p:nvPr>
            <p:ph type="sldNum" sz="quarter" idx="12"/>
          </p:nvPr>
        </p:nvSpPr>
        <p:spPr/>
        <p:txBody>
          <a:bodyPr/>
          <a:lstStyle/>
          <a:p>
            <a:fld id="{76E5D3A4-A4A6-46EA-AD04-6C2974792153}" type="slidenum">
              <a:rPr lang="it-IT" smtClean="0"/>
              <a:t>‹N›</a:t>
            </a:fld>
            <a:endParaRPr lang="it-IT"/>
          </a:p>
        </p:txBody>
      </p:sp>
    </p:spTree>
    <p:extLst>
      <p:ext uri="{BB962C8B-B14F-4D97-AF65-F5344CB8AC3E}">
        <p14:creationId xmlns:p14="http://schemas.microsoft.com/office/powerpoint/2010/main" val="1093430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p>
            <a:fld id="{A7745449-320A-4F4A-A2DB-2E4C8A2738E9}" type="datetime1">
              <a:rPr lang="it-IT" smtClean="0"/>
              <a:t>23/11/2021</a:t>
            </a:fld>
            <a:endParaRPr lang="it-IT"/>
          </a:p>
        </p:txBody>
      </p:sp>
      <p:sp>
        <p:nvSpPr>
          <p:cNvPr id="9" name="Footer Placeholder 8"/>
          <p:cNvSpPr>
            <a:spLocks noGrp="1"/>
          </p:cNvSpPr>
          <p:nvPr>
            <p:ph type="ftr" sz="quarter" idx="11"/>
          </p:nvPr>
        </p:nvSpPr>
        <p:spPr/>
        <p:txBody>
          <a:bodyPr/>
          <a:lstStyle>
            <a:lvl1pPr algn="r">
              <a:defRPr/>
            </a:lvl1pPr>
          </a:lstStyle>
          <a:p>
            <a:r>
              <a:rPr lang="it-IT"/>
              <a:t>ISPETTORATO DEL LAVORO DI RIMINI - DR DARIO PANEBIANCO - </a:t>
            </a:r>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76E5D3A4-A4A6-46EA-AD04-6C2974792153}" type="slidenum">
              <a:rPr lang="it-IT" smtClean="0"/>
              <a:t>‹N›</a:t>
            </a:fld>
            <a:endParaRPr lang="it-IT"/>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32585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6AD4A90D-5EDC-4146-8450-3FF6BA924F13}" type="datetime1">
              <a:rPr lang="it-IT" smtClean="0"/>
              <a:t>23/11/2021</a:t>
            </a:fld>
            <a:endParaRPr lang="it-IT"/>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r>
              <a:rPr lang="it-IT"/>
              <a:t>ISPETTORATO DEL LAVORO DI RIMINI - DR DARIO PANEBIANCO - </a:t>
            </a:r>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76E5D3A4-A4A6-46EA-AD04-6C2974792153}" type="slidenum">
              <a:rPr lang="it-IT" smtClean="0"/>
              <a:t>‹N›</a:t>
            </a:fld>
            <a:endParaRPr lang="it-IT"/>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72141794"/>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6.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6AD4A90D-5EDC-4146-8450-3FF6BA924F13}" type="datetime1">
              <a:rPr lang="it-IT" smtClean="0"/>
              <a:t>23/11/2021</a:t>
            </a:fld>
            <a:endParaRPr lang="it-IT"/>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r>
              <a:rPr lang="it-IT"/>
              <a:t>ISPETTORATO DEL LAVORO DI RIMINI - DR DARIO PANEBIANCO - </a:t>
            </a:r>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76E5D3A4-A4A6-46EA-AD04-6C2974792153}" type="slidenum">
              <a:rPr lang="it-IT" smtClean="0"/>
              <a:t>‹N›</a:t>
            </a:fld>
            <a:endParaRPr lang="it-IT"/>
          </a:p>
        </p:txBody>
      </p:sp>
    </p:spTree>
    <p:extLst>
      <p:ext uri="{BB962C8B-B14F-4D97-AF65-F5344CB8AC3E}">
        <p14:creationId xmlns:p14="http://schemas.microsoft.com/office/powerpoint/2010/main" val="30333731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48A87A34-81AB-432B-8DAE-1953F412C126}" type="datetimeFigureOut">
              <a:rPr lang="en-US" smtClean="0"/>
              <a:pPr/>
              <a:t>11/23/2021</a:t>
            </a:fld>
            <a:endParaRPr lang="en-US" dirty="0"/>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854551641"/>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9812" y="297521"/>
            <a:ext cx="3384376" cy="2425026"/>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E64D5637-E8E1-40D4-934B-8CD5AB0EAAA9}"/>
              </a:ext>
            </a:extLst>
          </p:cNvPr>
          <p:cNvSpPr txBox="1"/>
          <p:nvPr/>
        </p:nvSpPr>
        <p:spPr>
          <a:xfrm>
            <a:off x="2959151" y="2770513"/>
            <a:ext cx="3225698" cy="646331"/>
          </a:xfrm>
          <a:prstGeom prst="rect">
            <a:avLst/>
          </a:prstGeom>
          <a:noFill/>
        </p:spPr>
        <p:txBody>
          <a:bodyPr wrap="square" rtlCol="0">
            <a:spAutoFit/>
          </a:bodyPr>
          <a:lstStyle/>
          <a:p>
            <a:pPr algn="ctr">
              <a:spcAft>
                <a:spcPts val="0"/>
              </a:spcAft>
              <a:tabLst>
                <a:tab pos="838200" algn="l"/>
              </a:tabLst>
            </a:pPr>
            <a:r>
              <a:rPr lang="it-IT"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Ispettorato territoriale</a:t>
            </a:r>
          </a:p>
          <a:p>
            <a:pPr algn="ctr">
              <a:spcAft>
                <a:spcPts val="0"/>
              </a:spcAft>
              <a:tabLst>
                <a:tab pos="838200" algn="l"/>
              </a:tabLst>
            </a:pPr>
            <a:r>
              <a:rPr lang="it-IT"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del lavoro di Rimini</a:t>
            </a:r>
          </a:p>
        </p:txBody>
      </p:sp>
      <p:sp>
        <p:nvSpPr>
          <p:cNvPr id="8" name="CasellaDiTesto 7">
            <a:extLst>
              <a:ext uri="{FF2B5EF4-FFF2-40B4-BE49-F238E27FC236}">
                <a16:creationId xmlns:a16="http://schemas.microsoft.com/office/drawing/2014/main" id="{E64DD89D-3EC2-4623-8FEE-6892CF61481F}"/>
              </a:ext>
            </a:extLst>
          </p:cNvPr>
          <p:cNvSpPr txBox="1"/>
          <p:nvPr/>
        </p:nvSpPr>
        <p:spPr>
          <a:xfrm>
            <a:off x="633182" y="3866616"/>
            <a:ext cx="7997411" cy="1077218"/>
          </a:xfrm>
          <a:prstGeom prst="rect">
            <a:avLst/>
          </a:prstGeom>
          <a:solidFill>
            <a:srgbClr val="0070C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it-IT" sz="3200" i="1" dirty="0">
                <a:latin typeface="Calibri" panose="020F0502020204030204" pitchFamily="34" charset="0"/>
                <a:ea typeface="Calibri" panose="020F0502020204030204" pitchFamily="34" charset="0"/>
                <a:cs typeface="Times New Roman" panose="02020603050405020304" pitchFamily="18" charset="0"/>
              </a:rPr>
              <a:t>ATTIVITA’ DI INDAGINE ISPETTIVA </a:t>
            </a:r>
          </a:p>
          <a:p>
            <a:pPr algn="ctr"/>
            <a:r>
              <a:rPr lang="it-IT" sz="3200" i="1" dirty="0">
                <a:latin typeface="Calibri" panose="020F0502020204030204" pitchFamily="34" charset="0"/>
                <a:ea typeface="Calibri" panose="020F0502020204030204" pitchFamily="34" charset="0"/>
                <a:cs typeface="Times New Roman" panose="02020603050405020304" pitchFamily="18" charset="0"/>
              </a:rPr>
              <a:t>CONCILIAZIONE MONOCRATICA</a:t>
            </a:r>
            <a:endParaRPr lang="it-IT" sz="3200" dirty="0"/>
          </a:p>
        </p:txBody>
      </p:sp>
      <p:sp>
        <p:nvSpPr>
          <p:cNvPr id="9" name="Segnaposto piè di pagina 8">
            <a:extLst>
              <a:ext uri="{FF2B5EF4-FFF2-40B4-BE49-F238E27FC236}">
                <a16:creationId xmlns:a16="http://schemas.microsoft.com/office/drawing/2014/main" id="{CD03F8D1-D9AC-413A-BB22-8DCFBE4435B0}"/>
              </a:ext>
            </a:extLst>
          </p:cNvPr>
          <p:cNvSpPr>
            <a:spLocks noGrp="1"/>
          </p:cNvSpPr>
          <p:nvPr>
            <p:ph type="ftr" sz="quarter" idx="11"/>
          </p:nvPr>
        </p:nvSpPr>
        <p:spPr/>
        <p:txBody>
          <a:bodyPr/>
          <a:lstStyle/>
          <a:p>
            <a:r>
              <a:rPr lang="it-IT" i="1" dirty="0"/>
              <a:t>ISPETTORATO DEL LAVORO DI RIMINI - DR DARIO PANEBIANCO - </a:t>
            </a:r>
          </a:p>
        </p:txBody>
      </p:sp>
      <p:sp>
        <p:nvSpPr>
          <p:cNvPr id="10" name="Segnaposto numero diapositiva 9">
            <a:extLst>
              <a:ext uri="{FF2B5EF4-FFF2-40B4-BE49-F238E27FC236}">
                <a16:creationId xmlns:a16="http://schemas.microsoft.com/office/drawing/2014/main" id="{38082FB0-6905-4636-B48D-6A701E821827}"/>
              </a:ext>
            </a:extLst>
          </p:cNvPr>
          <p:cNvSpPr>
            <a:spLocks noGrp="1"/>
          </p:cNvSpPr>
          <p:nvPr>
            <p:ph type="sldNum" sz="quarter" idx="12"/>
          </p:nvPr>
        </p:nvSpPr>
        <p:spPr/>
        <p:txBody>
          <a:bodyPr/>
          <a:lstStyle/>
          <a:p>
            <a:fld id="{76E5D3A4-A4A6-46EA-AD04-6C2974792153}" type="slidenum">
              <a:rPr lang="it-IT" smtClean="0"/>
              <a:t>1</a:t>
            </a:fld>
            <a:endParaRPr lang="it-IT"/>
          </a:p>
        </p:txBody>
      </p:sp>
      <p:sp>
        <p:nvSpPr>
          <p:cNvPr id="11" name="CasellaDiTesto 10">
            <a:extLst>
              <a:ext uri="{FF2B5EF4-FFF2-40B4-BE49-F238E27FC236}">
                <a16:creationId xmlns:a16="http://schemas.microsoft.com/office/drawing/2014/main" id="{E64DD89D-3EC2-4623-8FEE-6892CF61481F}"/>
              </a:ext>
            </a:extLst>
          </p:cNvPr>
          <p:cNvSpPr txBox="1"/>
          <p:nvPr/>
        </p:nvSpPr>
        <p:spPr>
          <a:xfrm>
            <a:off x="633183" y="5314966"/>
            <a:ext cx="7997411" cy="646331"/>
          </a:xfrm>
          <a:prstGeom prst="rect">
            <a:avLst/>
          </a:prstGeom>
          <a:solidFill>
            <a:srgbClr val="0070C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it-IT" b="1" i="1" dirty="0"/>
              <a:t>24 novembre 2021</a:t>
            </a:r>
          </a:p>
          <a:p>
            <a:pPr algn="ctr"/>
            <a:r>
              <a:rPr lang="it-IT" b="1" i="1" dirty="0"/>
              <a:t>Sala </a:t>
            </a:r>
            <a:r>
              <a:rPr lang="it-IT" b="1" i="1" dirty="0" err="1"/>
              <a:t>Marvelli</a:t>
            </a:r>
            <a:r>
              <a:rPr lang="it-IT" b="1" i="1" dirty="0"/>
              <a:t> Provincia di Rimini</a:t>
            </a:r>
          </a:p>
        </p:txBody>
      </p:sp>
    </p:spTree>
    <p:extLst>
      <p:ext uri="{BB962C8B-B14F-4D97-AF65-F5344CB8AC3E}">
        <p14:creationId xmlns:p14="http://schemas.microsoft.com/office/powerpoint/2010/main" val="3315245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92E5DC82-FFA9-4A9C-AEE2-D780F7FC03F6}"/>
              </a:ext>
            </a:extLst>
          </p:cNvPr>
          <p:cNvSpPr>
            <a:spLocks noGrp="1"/>
          </p:cNvSpPr>
          <p:nvPr>
            <p:ph type="ftr" sz="quarter" idx="11"/>
          </p:nvPr>
        </p:nvSpPr>
        <p:spPr/>
        <p:txBody>
          <a:bodyPr/>
          <a:lstStyle/>
          <a:p>
            <a:r>
              <a:rPr lang="it-IT"/>
              <a:t>ISPETTORATO DEL LAVORO DI RIMINI - DR DARIO PANEBIANCO - </a:t>
            </a:r>
          </a:p>
        </p:txBody>
      </p:sp>
      <p:sp>
        <p:nvSpPr>
          <p:cNvPr id="3" name="Segnaposto numero diapositiva 2">
            <a:extLst>
              <a:ext uri="{FF2B5EF4-FFF2-40B4-BE49-F238E27FC236}">
                <a16:creationId xmlns:a16="http://schemas.microsoft.com/office/drawing/2014/main" id="{B2877BD6-9D28-430C-A496-D83AE7DD0BFE}"/>
              </a:ext>
            </a:extLst>
          </p:cNvPr>
          <p:cNvSpPr>
            <a:spLocks noGrp="1"/>
          </p:cNvSpPr>
          <p:nvPr>
            <p:ph type="sldNum" sz="quarter" idx="12"/>
          </p:nvPr>
        </p:nvSpPr>
        <p:spPr/>
        <p:txBody>
          <a:bodyPr/>
          <a:lstStyle/>
          <a:p>
            <a:fld id="{76E5D3A4-A4A6-46EA-AD04-6C2974792153}" type="slidenum">
              <a:rPr lang="it-IT" smtClean="0"/>
              <a:t>10</a:t>
            </a:fld>
            <a:endParaRPr lang="it-IT"/>
          </a:p>
        </p:txBody>
      </p:sp>
      <p:sp>
        <p:nvSpPr>
          <p:cNvPr id="4" name="Rettangolo 3">
            <a:extLst>
              <a:ext uri="{FF2B5EF4-FFF2-40B4-BE49-F238E27FC236}">
                <a16:creationId xmlns:a16="http://schemas.microsoft.com/office/drawing/2014/main" id="{53DE7FF1-9117-4CA8-9D7C-7616C3236399}"/>
              </a:ext>
            </a:extLst>
          </p:cNvPr>
          <p:cNvSpPr/>
          <p:nvPr/>
        </p:nvSpPr>
        <p:spPr>
          <a:xfrm>
            <a:off x="204255" y="2060848"/>
            <a:ext cx="4439753" cy="3570208"/>
          </a:xfrm>
          <a:prstGeom prst="rect">
            <a:avLst/>
          </a:prstGeom>
        </p:spPr>
        <p:txBody>
          <a:bodyPr wrap="square">
            <a:spAutoFit/>
          </a:bodyPr>
          <a:lstStyle/>
          <a:p>
            <a:pPr algn="ctr"/>
            <a:r>
              <a:rPr lang="it-IT" sz="2800" b="1" i="1" dirty="0"/>
              <a:t>AUTOTRASPORTO</a:t>
            </a:r>
          </a:p>
          <a:p>
            <a:endParaRPr lang="it-IT" dirty="0"/>
          </a:p>
          <a:p>
            <a:pPr algn="just"/>
            <a:r>
              <a:rPr lang="it-IT" dirty="0"/>
              <a:t>Nel settore dell’autotrasporto sono state ispezionate aziende in congiunta con la </a:t>
            </a:r>
            <a:r>
              <a:rPr lang="it-IT" b="1" dirty="0"/>
              <a:t>Polizia Municipale </a:t>
            </a:r>
            <a:r>
              <a:rPr lang="it-IT" dirty="0"/>
              <a:t>di Rimini effettuando controlli su strada.</a:t>
            </a:r>
          </a:p>
          <a:p>
            <a:pPr algn="just"/>
            <a:r>
              <a:rPr lang="it-IT" dirty="0"/>
              <a:t>Le più ricorrenti e diffuse tipologie di illeciti attengono, nell’ambito in questione, alle violazioni della disciplina in materia di orario di lavoro e dei tempi di guida e di riposo ed ai</a:t>
            </a:r>
          </a:p>
          <a:p>
            <a:pPr algn="just"/>
            <a:r>
              <a:rPr lang="it-IT" dirty="0"/>
              <a:t>fenomeni interpositori.</a:t>
            </a:r>
          </a:p>
        </p:txBody>
      </p:sp>
      <p:pic>
        <p:nvPicPr>
          <p:cNvPr id="5" name="Immagine 4">
            <a:extLst>
              <a:ext uri="{FF2B5EF4-FFF2-40B4-BE49-F238E27FC236}">
                <a16:creationId xmlns:a16="http://schemas.microsoft.com/office/drawing/2014/main" id="{90A94F0C-D09A-411C-ABDA-F3630EA4DB0C}"/>
              </a:ext>
            </a:extLst>
          </p:cNvPr>
          <p:cNvPicPr>
            <a:picLocks noChangeAspect="1"/>
          </p:cNvPicPr>
          <p:nvPr/>
        </p:nvPicPr>
        <p:blipFill>
          <a:blip r:embed="rId2"/>
          <a:stretch>
            <a:fillRect/>
          </a:stretch>
        </p:blipFill>
        <p:spPr>
          <a:xfrm>
            <a:off x="4776255" y="535155"/>
            <a:ext cx="3950208" cy="2194560"/>
          </a:xfrm>
          <a:prstGeom prst="rect">
            <a:avLst/>
          </a:prstGeom>
        </p:spPr>
      </p:pic>
      <p:pic>
        <p:nvPicPr>
          <p:cNvPr id="6" name="Immagine 5">
            <a:extLst>
              <a:ext uri="{FF2B5EF4-FFF2-40B4-BE49-F238E27FC236}">
                <a16:creationId xmlns:a16="http://schemas.microsoft.com/office/drawing/2014/main" id="{62E1C9FA-E145-4313-A40B-860798949876}"/>
              </a:ext>
            </a:extLst>
          </p:cNvPr>
          <p:cNvPicPr>
            <a:picLocks noChangeAspect="1"/>
          </p:cNvPicPr>
          <p:nvPr/>
        </p:nvPicPr>
        <p:blipFill>
          <a:blip r:embed="rId3"/>
          <a:stretch>
            <a:fillRect/>
          </a:stretch>
        </p:blipFill>
        <p:spPr>
          <a:xfrm>
            <a:off x="4860032" y="3547645"/>
            <a:ext cx="3866431" cy="2540399"/>
          </a:xfrm>
          <a:prstGeom prst="rect">
            <a:avLst/>
          </a:prstGeom>
        </p:spPr>
      </p:pic>
      <p:pic>
        <p:nvPicPr>
          <p:cNvPr id="6148" name="Picture 4" descr="C:\Users\dpanebianco\AppData\Local\Microsoft\Windows\INetCache\IE\I2PS5OMI\Camion_semi_remorque-248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8389" y="295250"/>
            <a:ext cx="2518067" cy="1765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9990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E27E7011-08B2-4E36-A45A-9C3C758A6152}"/>
              </a:ext>
            </a:extLst>
          </p:cNvPr>
          <p:cNvSpPr>
            <a:spLocks noGrp="1"/>
          </p:cNvSpPr>
          <p:nvPr>
            <p:ph type="ftr" sz="quarter" idx="11"/>
          </p:nvPr>
        </p:nvSpPr>
        <p:spPr/>
        <p:txBody>
          <a:bodyPr/>
          <a:lstStyle/>
          <a:p>
            <a:r>
              <a:rPr lang="it-IT"/>
              <a:t>ISPETTORATO DEL LAVORO DI RIMINI - DR DARIO PANEBIANCO - </a:t>
            </a:r>
          </a:p>
        </p:txBody>
      </p:sp>
      <p:sp>
        <p:nvSpPr>
          <p:cNvPr id="3" name="Segnaposto numero diapositiva 2">
            <a:extLst>
              <a:ext uri="{FF2B5EF4-FFF2-40B4-BE49-F238E27FC236}">
                <a16:creationId xmlns:a16="http://schemas.microsoft.com/office/drawing/2014/main" id="{68893526-4F33-4839-BC50-12517DA51D98}"/>
              </a:ext>
            </a:extLst>
          </p:cNvPr>
          <p:cNvSpPr>
            <a:spLocks noGrp="1"/>
          </p:cNvSpPr>
          <p:nvPr>
            <p:ph type="sldNum" sz="quarter" idx="12"/>
          </p:nvPr>
        </p:nvSpPr>
        <p:spPr/>
        <p:txBody>
          <a:bodyPr/>
          <a:lstStyle/>
          <a:p>
            <a:fld id="{76E5D3A4-A4A6-46EA-AD04-6C2974792153}" type="slidenum">
              <a:rPr lang="it-IT" smtClean="0"/>
              <a:t>11</a:t>
            </a:fld>
            <a:endParaRPr lang="it-IT"/>
          </a:p>
        </p:txBody>
      </p:sp>
      <p:sp>
        <p:nvSpPr>
          <p:cNvPr id="4" name="Rettangolo 3">
            <a:extLst>
              <a:ext uri="{FF2B5EF4-FFF2-40B4-BE49-F238E27FC236}">
                <a16:creationId xmlns:a16="http://schemas.microsoft.com/office/drawing/2014/main" id="{5F698254-436A-4FA4-9833-14A31A237ECB}"/>
              </a:ext>
            </a:extLst>
          </p:cNvPr>
          <p:cNvSpPr/>
          <p:nvPr/>
        </p:nvSpPr>
        <p:spPr>
          <a:xfrm>
            <a:off x="213803" y="764679"/>
            <a:ext cx="4572000" cy="5262979"/>
          </a:xfrm>
          <a:prstGeom prst="rect">
            <a:avLst/>
          </a:prstGeom>
        </p:spPr>
        <p:txBody>
          <a:bodyPr>
            <a:spAutoFit/>
          </a:bodyPr>
          <a:lstStyle/>
          <a:p>
            <a:pPr algn="ctr"/>
            <a:r>
              <a:rPr lang="it-IT" sz="2400" b="1" i="1" dirty="0"/>
              <a:t>CAPORALATO IN AGRICOLTURA</a:t>
            </a:r>
          </a:p>
          <a:p>
            <a:pPr algn="just"/>
            <a:r>
              <a:rPr lang="it-IT"/>
              <a:t>Sono </a:t>
            </a:r>
            <a:r>
              <a:rPr lang="it-IT" dirty="0"/>
              <a:t>state poste in essere azioni di vigilanza specificamente mirate al contrasto del fenomeno del  caporalato e dello sfruttamento della manodopera, specie straniera e priva di regolare permesso</a:t>
            </a:r>
          </a:p>
          <a:p>
            <a:pPr algn="just"/>
            <a:r>
              <a:rPr lang="it-IT" dirty="0"/>
              <a:t>di soggiorno, con particolare riferimento al settore agricolo, ove il fenomeno è notoriamente più diffuso.</a:t>
            </a:r>
          </a:p>
          <a:p>
            <a:pPr algn="just"/>
            <a:r>
              <a:rPr lang="it-IT" dirty="0"/>
              <a:t>Specifica attenzione è stata rivolta alla captazione delle fattispecie di reato previste dall’art. 603-bis c.p.</a:t>
            </a:r>
          </a:p>
          <a:p>
            <a:pPr algn="just"/>
            <a:r>
              <a:rPr lang="it-IT" dirty="0"/>
              <a:t>(Intermediazione illecita della manodopera con sfruttamento del lavoro) e dall’art. 600 c.p. (Riduzione o</a:t>
            </a:r>
          </a:p>
          <a:p>
            <a:pPr algn="just"/>
            <a:r>
              <a:rPr lang="it-IT" dirty="0"/>
              <a:t>mantenimento in schiavitù o in servitù).</a:t>
            </a:r>
          </a:p>
        </p:txBody>
      </p:sp>
      <p:pic>
        <p:nvPicPr>
          <p:cNvPr id="5" name="Immagine 4">
            <a:extLst>
              <a:ext uri="{FF2B5EF4-FFF2-40B4-BE49-F238E27FC236}">
                <a16:creationId xmlns:a16="http://schemas.microsoft.com/office/drawing/2014/main" id="{2CC57345-5B29-4204-A9E0-D89325595672}"/>
              </a:ext>
            </a:extLst>
          </p:cNvPr>
          <p:cNvPicPr>
            <a:picLocks noChangeAspect="1"/>
          </p:cNvPicPr>
          <p:nvPr/>
        </p:nvPicPr>
        <p:blipFill>
          <a:blip r:embed="rId2"/>
          <a:stretch>
            <a:fillRect/>
          </a:stretch>
        </p:blipFill>
        <p:spPr>
          <a:xfrm>
            <a:off x="5220072" y="980728"/>
            <a:ext cx="3503228" cy="1977629"/>
          </a:xfrm>
          <a:prstGeom prst="rect">
            <a:avLst/>
          </a:prstGeom>
        </p:spPr>
      </p:pic>
      <p:pic>
        <p:nvPicPr>
          <p:cNvPr id="8" name="Immagine 7" descr="Immagine che contiene cielo, esterni, terra, persona&#10;&#10;Descrizione generata automaticamente">
            <a:extLst>
              <a:ext uri="{FF2B5EF4-FFF2-40B4-BE49-F238E27FC236}">
                <a16:creationId xmlns:a16="http://schemas.microsoft.com/office/drawing/2014/main" id="{9F33D42B-FEEB-42CD-9DA8-765A6BDEA1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6645" y="3429000"/>
            <a:ext cx="2231503" cy="1673627"/>
          </a:xfrm>
          <a:prstGeom prst="rect">
            <a:avLst/>
          </a:prstGeom>
        </p:spPr>
      </p:pic>
      <p:pic>
        <p:nvPicPr>
          <p:cNvPr id="10" name="Immagine 9" descr="Immagine che contiene erba, esterni&#10;&#10;Descrizione generata automaticamente">
            <a:extLst>
              <a:ext uri="{FF2B5EF4-FFF2-40B4-BE49-F238E27FC236}">
                <a16:creationId xmlns:a16="http://schemas.microsoft.com/office/drawing/2014/main" id="{66FE7457-F0E2-4376-8A50-B5F9D7BDE7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425" y="3406281"/>
            <a:ext cx="1257212" cy="1673627"/>
          </a:xfrm>
          <a:prstGeom prst="rect">
            <a:avLst/>
          </a:prstGeom>
        </p:spPr>
      </p:pic>
    </p:spTree>
    <p:extLst>
      <p:ext uri="{BB962C8B-B14F-4D97-AF65-F5344CB8AC3E}">
        <p14:creationId xmlns:p14="http://schemas.microsoft.com/office/powerpoint/2010/main" val="8882626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302452B8-0D68-4FFD-8970-3A5EE9180AA6}"/>
              </a:ext>
            </a:extLst>
          </p:cNvPr>
          <p:cNvSpPr>
            <a:spLocks noGrp="1"/>
          </p:cNvSpPr>
          <p:nvPr>
            <p:ph type="ftr" sz="quarter" idx="11"/>
          </p:nvPr>
        </p:nvSpPr>
        <p:spPr/>
        <p:txBody>
          <a:bodyPr/>
          <a:lstStyle/>
          <a:p>
            <a:r>
              <a:rPr lang="it-IT"/>
              <a:t>ISPETTORATO DEL LAVORO DI RIMINI - DR DARIO PANEBIANCO - </a:t>
            </a:r>
          </a:p>
        </p:txBody>
      </p:sp>
      <p:sp>
        <p:nvSpPr>
          <p:cNvPr id="3" name="Segnaposto numero diapositiva 2">
            <a:extLst>
              <a:ext uri="{FF2B5EF4-FFF2-40B4-BE49-F238E27FC236}">
                <a16:creationId xmlns:a16="http://schemas.microsoft.com/office/drawing/2014/main" id="{87D99CFB-F052-447D-B61F-AECF0434BDB7}"/>
              </a:ext>
            </a:extLst>
          </p:cNvPr>
          <p:cNvSpPr>
            <a:spLocks noGrp="1"/>
          </p:cNvSpPr>
          <p:nvPr>
            <p:ph type="sldNum" sz="quarter" idx="12"/>
          </p:nvPr>
        </p:nvSpPr>
        <p:spPr/>
        <p:txBody>
          <a:bodyPr/>
          <a:lstStyle/>
          <a:p>
            <a:fld id="{76E5D3A4-A4A6-46EA-AD04-6C2974792153}" type="slidenum">
              <a:rPr lang="it-IT" smtClean="0"/>
              <a:t>12</a:t>
            </a:fld>
            <a:endParaRPr lang="it-IT"/>
          </a:p>
        </p:txBody>
      </p:sp>
      <p:sp>
        <p:nvSpPr>
          <p:cNvPr id="4" name="Rettangolo 3">
            <a:extLst>
              <a:ext uri="{FF2B5EF4-FFF2-40B4-BE49-F238E27FC236}">
                <a16:creationId xmlns:a16="http://schemas.microsoft.com/office/drawing/2014/main" id="{06D98E07-DE8D-4FCD-9B3C-E7896C02658F}"/>
              </a:ext>
            </a:extLst>
          </p:cNvPr>
          <p:cNvSpPr/>
          <p:nvPr/>
        </p:nvSpPr>
        <p:spPr>
          <a:xfrm>
            <a:off x="269936" y="1052736"/>
            <a:ext cx="4878127" cy="3662541"/>
          </a:xfrm>
          <a:prstGeom prst="rect">
            <a:avLst/>
          </a:prstGeom>
        </p:spPr>
        <p:txBody>
          <a:bodyPr wrap="square">
            <a:spAutoFit/>
          </a:bodyPr>
          <a:lstStyle/>
          <a:p>
            <a:pPr algn="ctr"/>
            <a:r>
              <a:rPr lang="it-IT" sz="2800" b="1" i="1" dirty="0"/>
              <a:t>ESTERNALIZZAZIONI FITTIZIE</a:t>
            </a:r>
          </a:p>
          <a:p>
            <a:pPr algn="ctr"/>
            <a:endParaRPr lang="it-IT" b="1" i="1" dirty="0"/>
          </a:p>
          <a:p>
            <a:pPr algn="ctr"/>
            <a:endParaRPr lang="it-IT" b="1" i="1" dirty="0"/>
          </a:p>
          <a:p>
            <a:pPr algn="just"/>
            <a:r>
              <a:rPr lang="it-IT" sz="2400" dirty="0"/>
              <a:t>Gli accertamenti concernenti le irregolarità in materia di Decentramento produttivo (appalto, distacco o</a:t>
            </a:r>
          </a:p>
          <a:p>
            <a:pPr algn="just"/>
            <a:r>
              <a:rPr lang="it-IT" sz="2400" dirty="0"/>
              <a:t>somministrazione) hanno conosciuto un incremento esponenziale negli ultimi anni</a:t>
            </a:r>
          </a:p>
        </p:txBody>
      </p:sp>
      <p:pic>
        <p:nvPicPr>
          <p:cNvPr id="5" name="Immagine 4">
            <a:extLst>
              <a:ext uri="{FF2B5EF4-FFF2-40B4-BE49-F238E27FC236}">
                <a16:creationId xmlns:a16="http://schemas.microsoft.com/office/drawing/2014/main" id="{220E1AE0-58B2-4295-80DD-6DAB93B43A7D}"/>
              </a:ext>
            </a:extLst>
          </p:cNvPr>
          <p:cNvPicPr>
            <a:picLocks noChangeAspect="1"/>
          </p:cNvPicPr>
          <p:nvPr/>
        </p:nvPicPr>
        <p:blipFill>
          <a:blip r:embed="rId2"/>
          <a:stretch>
            <a:fillRect/>
          </a:stretch>
        </p:blipFill>
        <p:spPr>
          <a:xfrm>
            <a:off x="5318433" y="2243691"/>
            <a:ext cx="3555630" cy="2180456"/>
          </a:xfrm>
          <a:prstGeom prst="rect">
            <a:avLst/>
          </a:prstGeom>
        </p:spPr>
      </p:pic>
    </p:spTree>
    <p:extLst>
      <p:ext uri="{BB962C8B-B14F-4D97-AF65-F5344CB8AC3E}">
        <p14:creationId xmlns:p14="http://schemas.microsoft.com/office/powerpoint/2010/main" val="41903161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3C254637-FAA7-49A3-823A-9F2985AB8D7D}"/>
              </a:ext>
            </a:extLst>
          </p:cNvPr>
          <p:cNvSpPr>
            <a:spLocks noGrp="1"/>
          </p:cNvSpPr>
          <p:nvPr>
            <p:ph type="ftr" sz="quarter" idx="11"/>
          </p:nvPr>
        </p:nvSpPr>
        <p:spPr/>
        <p:txBody>
          <a:bodyPr/>
          <a:lstStyle/>
          <a:p>
            <a:r>
              <a:rPr lang="it-IT"/>
              <a:t>ISPETTORATO DEL LAVORO DI RIMINI - DR DARIO PANEBIANCO - </a:t>
            </a:r>
          </a:p>
        </p:txBody>
      </p:sp>
      <p:sp>
        <p:nvSpPr>
          <p:cNvPr id="3" name="Segnaposto numero diapositiva 2">
            <a:extLst>
              <a:ext uri="{FF2B5EF4-FFF2-40B4-BE49-F238E27FC236}">
                <a16:creationId xmlns:a16="http://schemas.microsoft.com/office/drawing/2014/main" id="{5E054669-3D97-49BF-97F8-5D709F5DA830}"/>
              </a:ext>
            </a:extLst>
          </p:cNvPr>
          <p:cNvSpPr>
            <a:spLocks noGrp="1"/>
          </p:cNvSpPr>
          <p:nvPr>
            <p:ph type="sldNum" sz="quarter" idx="12"/>
          </p:nvPr>
        </p:nvSpPr>
        <p:spPr/>
        <p:txBody>
          <a:bodyPr/>
          <a:lstStyle/>
          <a:p>
            <a:fld id="{76E5D3A4-A4A6-46EA-AD04-6C2974792153}" type="slidenum">
              <a:rPr lang="it-IT" smtClean="0"/>
              <a:t>13</a:t>
            </a:fld>
            <a:endParaRPr lang="it-IT"/>
          </a:p>
        </p:txBody>
      </p:sp>
      <p:sp>
        <p:nvSpPr>
          <p:cNvPr id="5" name="CasellaDiTesto 4">
            <a:extLst>
              <a:ext uri="{FF2B5EF4-FFF2-40B4-BE49-F238E27FC236}">
                <a16:creationId xmlns:a16="http://schemas.microsoft.com/office/drawing/2014/main" id="{B3BAD5C8-281C-4B1A-87CB-AF6968380F1A}"/>
              </a:ext>
            </a:extLst>
          </p:cNvPr>
          <p:cNvSpPr txBox="1"/>
          <p:nvPr/>
        </p:nvSpPr>
        <p:spPr>
          <a:xfrm>
            <a:off x="328317" y="1382286"/>
            <a:ext cx="8525126" cy="4093428"/>
          </a:xfrm>
          <a:prstGeom prst="rect">
            <a:avLst/>
          </a:prstGeom>
          <a:noFill/>
        </p:spPr>
        <p:txBody>
          <a:bodyPr wrap="square">
            <a:spAutoFit/>
          </a:bodyPr>
          <a:lstStyle/>
          <a:p>
            <a:pPr algn="just"/>
            <a:r>
              <a:rPr lang="it-IT" sz="2000" b="0" i="0" u="none" strike="noStrike" baseline="0" dirty="0">
                <a:solidFill>
                  <a:srgbClr val="000000"/>
                </a:solidFill>
                <a:latin typeface="Corbel" panose="020B0503020204020204" pitchFamily="34" charset="0"/>
              </a:rPr>
              <a:t>Al fine di verificare che sia stato rispettato il principio di non discriminazione diretta e indiretta tra uomini e donne, </a:t>
            </a:r>
          </a:p>
          <a:p>
            <a:pPr algn="just"/>
            <a:r>
              <a:rPr lang="it-IT" sz="2000" b="1" i="0" u="none" strike="noStrike" baseline="0" dirty="0">
                <a:solidFill>
                  <a:srgbClr val="000000"/>
                </a:solidFill>
                <a:latin typeface="Corbel" panose="020B0503020204020204" pitchFamily="34" charset="0"/>
              </a:rPr>
              <a:t>gli ispettori dovranno </a:t>
            </a:r>
            <a:r>
              <a:rPr lang="it-IT" sz="2000" b="0" i="0" u="none" strike="noStrike" baseline="0" dirty="0">
                <a:solidFill>
                  <a:srgbClr val="000000"/>
                </a:solidFill>
                <a:latin typeface="Corbel" panose="020B0503020204020204" pitchFamily="34" charset="0"/>
              </a:rPr>
              <a:t>: </a:t>
            </a:r>
          </a:p>
          <a:p>
            <a:pPr algn="just"/>
            <a:r>
              <a:rPr lang="it-IT" sz="2000" b="0" i="0" u="none" strike="noStrike" baseline="0" dirty="0">
                <a:solidFill>
                  <a:srgbClr val="000000"/>
                </a:solidFill>
                <a:latin typeface="Wingdings 2" panose="05020102010507070707" pitchFamily="18" charset="2"/>
              </a:rPr>
              <a:t></a:t>
            </a:r>
            <a:r>
              <a:rPr lang="it-IT" sz="2000" b="1" i="0" u="none" strike="noStrike" baseline="0" dirty="0">
                <a:solidFill>
                  <a:srgbClr val="000000"/>
                </a:solidFill>
                <a:latin typeface="Corbel" panose="020B0503020204020204" pitchFamily="34" charset="0"/>
              </a:rPr>
              <a:t>accertare la composizione per genere del personale dipendente dell'azienda: </a:t>
            </a:r>
            <a:r>
              <a:rPr lang="it-IT" sz="2000" b="0" i="0" u="none" strike="noStrike" baseline="0" dirty="0">
                <a:solidFill>
                  <a:srgbClr val="000000"/>
                </a:solidFill>
                <a:latin typeface="Corbel" panose="020B0503020204020204" pitchFamily="34" charset="0"/>
              </a:rPr>
              <a:t>attraverso acquisizioni di dati statistici distinti per sesso in relazione all'accesso al lavoro, alle posizioni professionali e retributive, alle progressioni di carriera, alle cessazioni dei rapporti di lavoro e alle condizioni generali dell'ambiente lavorativo. </a:t>
            </a:r>
          </a:p>
          <a:p>
            <a:pPr algn="just"/>
            <a:r>
              <a:rPr lang="it-IT" sz="2000" b="0" i="0" u="none" strike="noStrike" baseline="0" dirty="0">
                <a:solidFill>
                  <a:srgbClr val="000000"/>
                </a:solidFill>
                <a:latin typeface="Wingdings 2" panose="05020102010507070707" pitchFamily="18" charset="2"/>
              </a:rPr>
              <a:t></a:t>
            </a:r>
            <a:r>
              <a:rPr lang="it-IT" sz="2000" b="0" i="0" u="none" strike="noStrike" baseline="0" dirty="0">
                <a:solidFill>
                  <a:srgbClr val="000000"/>
                </a:solidFill>
                <a:latin typeface="Corbel" panose="020B0503020204020204" pitchFamily="34" charset="0"/>
              </a:rPr>
              <a:t>L'ispettore del lavoro potrà considerare sospetta, in sede d'ispezione, una situazione di pressoché totale assenza femminile all'interno di una azienda qualora la tipologia di lavoro non richieda di per sé tale esclusione. Gli eventuali squilibri nella posizione tra uomini e donne dovranno essere segnalati alla Consigliera di Parità eventualmente competente per le relative indagini.</a:t>
            </a:r>
          </a:p>
        </p:txBody>
      </p:sp>
      <p:sp>
        <p:nvSpPr>
          <p:cNvPr id="6" name="Rettangolo 5">
            <a:extLst>
              <a:ext uri="{FF2B5EF4-FFF2-40B4-BE49-F238E27FC236}">
                <a16:creationId xmlns:a16="http://schemas.microsoft.com/office/drawing/2014/main" id="{4777FC7A-C6D8-486E-8D39-F31EF664E32C}"/>
              </a:ext>
            </a:extLst>
          </p:cNvPr>
          <p:cNvSpPr/>
          <p:nvPr/>
        </p:nvSpPr>
        <p:spPr>
          <a:xfrm>
            <a:off x="172844" y="529516"/>
            <a:ext cx="8836073" cy="523220"/>
          </a:xfrm>
          <a:prstGeom prst="rect">
            <a:avLst/>
          </a:prstGeom>
          <a:noFill/>
        </p:spPr>
        <p:txBody>
          <a:bodyPr wrap="none" lIns="91440" tIns="45720" rIns="91440" bIns="45720">
            <a:spAutoFit/>
          </a:bodyPr>
          <a:lstStyle/>
          <a:p>
            <a:pPr algn="ctr"/>
            <a:r>
              <a:rPr lang="it-IT" sz="2800" b="1" dirty="0">
                <a:ln w="22225">
                  <a:solidFill>
                    <a:schemeClr val="accent2"/>
                  </a:solidFill>
                  <a:prstDash val="solid"/>
                </a:ln>
                <a:solidFill>
                  <a:schemeClr val="accent2">
                    <a:lumMod val="40000"/>
                    <a:lumOff val="60000"/>
                  </a:schemeClr>
                </a:solidFill>
              </a:rPr>
              <a:t>RISPETTO DEL PRINCIPIO DI NON DISCRIMINAZIONE</a:t>
            </a:r>
            <a:endParaRPr lang="it-IT" sz="2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075413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9B95C643-117B-47FD-AE8B-98C265EB45B4}"/>
              </a:ext>
            </a:extLst>
          </p:cNvPr>
          <p:cNvSpPr>
            <a:spLocks noGrp="1"/>
          </p:cNvSpPr>
          <p:nvPr>
            <p:ph type="ftr" sz="quarter" idx="11"/>
          </p:nvPr>
        </p:nvSpPr>
        <p:spPr/>
        <p:txBody>
          <a:bodyPr/>
          <a:lstStyle/>
          <a:p>
            <a:r>
              <a:rPr lang="it-IT"/>
              <a:t>ISPETTORATO DEL LAVORO DI RIMINI - DR DARIO PANEBIANCO - </a:t>
            </a:r>
          </a:p>
        </p:txBody>
      </p:sp>
      <p:sp>
        <p:nvSpPr>
          <p:cNvPr id="3" name="Segnaposto numero diapositiva 2">
            <a:extLst>
              <a:ext uri="{FF2B5EF4-FFF2-40B4-BE49-F238E27FC236}">
                <a16:creationId xmlns:a16="http://schemas.microsoft.com/office/drawing/2014/main" id="{6E7E1241-B534-4291-9CF2-2D5AFAE91693}"/>
              </a:ext>
            </a:extLst>
          </p:cNvPr>
          <p:cNvSpPr>
            <a:spLocks noGrp="1"/>
          </p:cNvSpPr>
          <p:nvPr>
            <p:ph type="sldNum" sz="quarter" idx="12"/>
          </p:nvPr>
        </p:nvSpPr>
        <p:spPr/>
        <p:txBody>
          <a:bodyPr/>
          <a:lstStyle/>
          <a:p>
            <a:fld id="{76E5D3A4-A4A6-46EA-AD04-6C2974792153}" type="slidenum">
              <a:rPr lang="it-IT" smtClean="0"/>
              <a:t>14</a:t>
            </a:fld>
            <a:endParaRPr lang="it-IT"/>
          </a:p>
        </p:txBody>
      </p:sp>
      <p:sp>
        <p:nvSpPr>
          <p:cNvPr id="5" name="CasellaDiTesto 4">
            <a:extLst>
              <a:ext uri="{FF2B5EF4-FFF2-40B4-BE49-F238E27FC236}">
                <a16:creationId xmlns:a16="http://schemas.microsoft.com/office/drawing/2014/main" id="{534709B2-FF52-4ED8-90E9-98FD00B642FA}"/>
              </a:ext>
            </a:extLst>
          </p:cNvPr>
          <p:cNvSpPr txBox="1"/>
          <p:nvPr/>
        </p:nvSpPr>
        <p:spPr>
          <a:xfrm>
            <a:off x="467544" y="476672"/>
            <a:ext cx="8352928" cy="5078313"/>
          </a:xfrm>
          <a:prstGeom prst="rect">
            <a:avLst/>
          </a:prstGeom>
          <a:noFill/>
        </p:spPr>
        <p:txBody>
          <a:bodyPr wrap="square">
            <a:spAutoFit/>
          </a:bodyPr>
          <a:lstStyle/>
          <a:p>
            <a:pPr algn="l"/>
            <a:endParaRPr lang="it-IT" sz="1200" b="0" i="0" u="none" strike="noStrike" baseline="0" dirty="0">
              <a:solidFill>
                <a:srgbClr val="000000"/>
              </a:solidFill>
              <a:latin typeface="Corbel" panose="020B0503020204020204" pitchFamily="34" charset="0"/>
            </a:endParaRPr>
          </a:p>
          <a:p>
            <a:pPr algn="just"/>
            <a:r>
              <a:rPr lang="it-IT" sz="2400" b="1" i="0" u="none" strike="noStrike" baseline="0" dirty="0">
                <a:solidFill>
                  <a:srgbClr val="000000"/>
                </a:solidFill>
                <a:latin typeface="Corbel" panose="020B0503020204020204" pitchFamily="34" charset="0"/>
              </a:rPr>
              <a:t>Rapporto di collaborazione </a:t>
            </a:r>
            <a:r>
              <a:rPr lang="it-IT" sz="2400" b="0" i="0" u="none" strike="noStrike" baseline="0" dirty="0">
                <a:solidFill>
                  <a:srgbClr val="000000"/>
                </a:solidFill>
                <a:latin typeface="Corbel" panose="020B0503020204020204" pitchFamily="34" charset="0"/>
              </a:rPr>
              <a:t>degli Ispettorati del Lavoro </a:t>
            </a:r>
            <a:r>
              <a:rPr lang="it-IT" sz="2400" b="1" i="0" u="none" strike="noStrike" baseline="0" dirty="0">
                <a:solidFill>
                  <a:srgbClr val="000000"/>
                </a:solidFill>
                <a:latin typeface="Corbel" panose="020B0503020204020204" pitchFamily="34" charset="0"/>
              </a:rPr>
              <a:t>con gli organismi istituzionalmente preposti alla piena realizzazione delle pari opportunità </a:t>
            </a:r>
            <a:r>
              <a:rPr lang="it-IT" sz="2400" b="0" i="0" u="none" strike="noStrike" baseline="0" dirty="0">
                <a:solidFill>
                  <a:srgbClr val="000000"/>
                </a:solidFill>
                <a:latin typeface="Corbel" panose="020B0503020204020204" pitchFamily="34" charset="0"/>
              </a:rPr>
              <a:t>fra uomini e donne, anche in virtù delle più recenti innovazioni normative.</a:t>
            </a:r>
          </a:p>
          <a:p>
            <a:pPr algn="just"/>
            <a:r>
              <a:rPr lang="it-IT" sz="2400" b="0" i="0" u="none" strike="noStrike" baseline="0" dirty="0">
                <a:solidFill>
                  <a:srgbClr val="000000"/>
                </a:solidFill>
                <a:latin typeface="Corbel" panose="020B0503020204020204" pitchFamily="34" charset="0"/>
              </a:rPr>
              <a:t>Su richiesta delle Consigliere o dei Consiglieri di Parità, le Direzioni provinciali e regionali del lavoro territorialmente competenti acquisiscono nei luoghi di lavoro informazioni sulla situazione occupazionale maschile e femminile, in relazione allo stato delle assunzioni, della formazione e promozione professionale, delle retribuzioni, delle condizioni di lavoro, della cessazione del rapporto di lavoro, ed ogni altro elemento utile, anche in base a specifici criteri di rilevazione indicati nella richiesta".</a:t>
            </a:r>
            <a:endParaRPr lang="it-IT" dirty="0"/>
          </a:p>
        </p:txBody>
      </p:sp>
    </p:spTree>
    <p:extLst>
      <p:ext uri="{BB962C8B-B14F-4D97-AF65-F5344CB8AC3E}">
        <p14:creationId xmlns:p14="http://schemas.microsoft.com/office/powerpoint/2010/main" val="4155662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D87F831F-E5AD-4150-83A4-1CC3830E8374}"/>
              </a:ext>
            </a:extLst>
          </p:cNvPr>
          <p:cNvSpPr>
            <a:spLocks noGrp="1"/>
          </p:cNvSpPr>
          <p:nvPr>
            <p:ph type="ftr" sz="quarter" idx="11"/>
          </p:nvPr>
        </p:nvSpPr>
        <p:spPr/>
        <p:txBody>
          <a:bodyPr/>
          <a:lstStyle/>
          <a:p>
            <a:r>
              <a:rPr lang="it-IT"/>
              <a:t>ISPETTORATO DEL LAVORO DI RIMINI - DR DARIO PANEBIANCO - </a:t>
            </a:r>
          </a:p>
        </p:txBody>
      </p:sp>
      <p:sp>
        <p:nvSpPr>
          <p:cNvPr id="3" name="Segnaposto numero diapositiva 2">
            <a:extLst>
              <a:ext uri="{FF2B5EF4-FFF2-40B4-BE49-F238E27FC236}">
                <a16:creationId xmlns:a16="http://schemas.microsoft.com/office/drawing/2014/main" id="{5127EF10-C934-4226-80A6-0B6663AAFBE4}"/>
              </a:ext>
            </a:extLst>
          </p:cNvPr>
          <p:cNvSpPr>
            <a:spLocks noGrp="1"/>
          </p:cNvSpPr>
          <p:nvPr>
            <p:ph type="sldNum" sz="quarter" idx="12"/>
          </p:nvPr>
        </p:nvSpPr>
        <p:spPr/>
        <p:txBody>
          <a:bodyPr/>
          <a:lstStyle/>
          <a:p>
            <a:fld id="{76E5D3A4-A4A6-46EA-AD04-6C2974792153}" type="slidenum">
              <a:rPr lang="it-IT" smtClean="0"/>
              <a:t>15</a:t>
            </a:fld>
            <a:endParaRPr lang="it-IT"/>
          </a:p>
        </p:txBody>
      </p:sp>
      <p:sp>
        <p:nvSpPr>
          <p:cNvPr id="5" name="CasellaDiTesto 4">
            <a:extLst>
              <a:ext uri="{FF2B5EF4-FFF2-40B4-BE49-F238E27FC236}">
                <a16:creationId xmlns:a16="http://schemas.microsoft.com/office/drawing/2014/main" id="{00A6AFAC-FA3D-44BB-AFAC-5BE8D6E03EAA}"/>
              </a:ext>
            </a:extLst>
          </p:cNvPr>
          <p:cNvSpPr txBox="1"/>
          <p:nvPr/>
        </p:nvSpPr>
        <p:spPr>
          <a:xfrm>
            <a:off x="550405" y="620688"/>
            <a:ext cx="8381110" cy="5078313"/>
          </a:xfrm>
          <a:prstGeom prst="rect">
            <a:avLst/>
          </a:prstGeom>
          <a:noFill/>
        </p:spPr>
        <p:txBody>
          <a:bodyPr wrap="square">
            <a:spAutoFit/>
          </a:bodyPr>
          <a:lstStyle/>
          <a:p>
            <a:pPr algn="l"/>
            <a:endParaRPr lang="it-IT" sz="1200" b="0" i="0" u="none" strike="noStrike" baseline="0" dirty="0">
              <a:solidFill>
                <a:srgbClr val="000000"/>
              </a:solidFill>
              <a:latin typeface="Corbel" panose="020B0503020204020204" pitchFamily="34" charset="0"/>
            </a:endParaRPr>
          </a:p>
          <a:p>
            <a:pPr algn="just"/>
            <a:r>
              <a:rPr lang="it-IT" sz="2400" b="1" i="0" u="none" strike="noStrike" baseline="0" dirty="0">
                <a:solidFill>
                  <a:srgbClr val="000000"/>
                </a:solidFill>
                <a:latin typeface="Corbel" panose="020B0503020204020204" pitchFamily="34" charset="0"/>
              </a:rPr>
              <a:t>Controllo del lavoro notturno</a:t>
            </a:r>
            <a:r>
              <a:rPr lang="it-IT" sz="2400" b="0" i="0" u="none" strike="noStrike" baseline="0" dirty="0">
                <a:solidFill>
                  <a:srgbClr val="000000"/>
                </a:solidFill>
                <a:latin typeface="Corbel" panose="020B0503020204020204" pitchFamily="34" charset="0"/>
              </a:rPr>
              <a:t>: l'ispettore del lavoro, in sede di accertamento, dovrà verificare che una lavoratrice, (impiegata in qualsivoglia settore), dal momento in cui viene accertato lo stato di gravidanza fino ad un anno di età del bambino, non svolga attività lavorativa dalle ore 24 alle ore 6 </a:t>
            </a:r>
            <a:r>
              <a:rPr lang="it-IT" sz="2400" b="1" i="0" u="none" strike="noStrike" baseline="0" dirty="0">
                <a:solidFill>
                  <a:srgbClr val="000000"/>
                </a:solidFill>
                <a:latin typeface="Corbel" panose="020B0503020204020204" pitchFamily="34" charset="0"/>
              </a:rPr>
              <a:t>(divieto assoluto</a:t>
            </a:r>
            <a:r>
              <a:rPr lang="it-IT" sz="2400" b="0" i="0" u="none" strike="noStrike" baseline="0" dirty="0">
                <a:solidFill>
                  <a:srgbClr val="000000"/>
                </a:solidFill>
                <a:latin typeface="Corbel" panose="020B0503020204020204" pitchFamily="34" charset="0"/>
              </a:rPr>
              <a:t>); </a:t>
            </a:r>
          </a:p>
          <a:p>
            <a:pPr algn="just"/>
            <a:r>
              <a:rPr lang="it-IT" sz="2400" b="0" i="0" u="none" strike="noStrike" baseline="0" dirty="0">
                <a:solidFill>
                  <a:srgbClr val="000000"/>
                </a:solidFill>
                <a:latin typeface="Corbel" panose="020B0503020204020204" pitchFamily="34" charset="0"/>
              </a:rPr>
              <a:t>verifica del consenso della lavoratrice o del lavoratore nel caso in cui debba essere prestato </a:t>
            </a:r>
            <a:r>
              <a:rPr lang="it-IT" sz="2400" b="1" i="0" u="none" strike="noStrike" baseline="0" dirty="0">
                <a:solidFill>
                  <a:srgbClr val="000000"/>
                </a:solidFill>
                <a:latin typeface="Corbel" panose="020B0503020204020204" pitchFamily="34" charset="0"/>
              </a:rPr>
              <a:t>(scelta facoltativa):</a:t>
            </a:r>
          </a:p>
          <a:p>
            <a:pPr algn="just"/>
            <a:r>
              <a:rPr lang="it-IT" sz="2400" b="0" i="0" u="none" strike="noStrike" baseline="0" dirty="0">
                <a:solidFill>
                  <a:srgbClr val="000000"/>
                </a:solidFill>
                <a:latin typeface="Corbel" panose="020B0503020204020204" pitchFamily="34" charset="0"/>
              </a:rPr>
              <a:t>-dalla lavoratrice madre di un figlio di età inferiore a tre anni o, alternativamente, dal padre convivente con la stessa;</a:t>
            </a:r>
          </a:p>
          <a:p>
            <a:pPr algn="just"/>
            <a:r>
              <a:rPr lang="it-IT" sz="2400" b="0" i="0" u="none" strike="noStrike" baseline="0" dirty="0">
                <a:solidFill>
                  <a:srgbClr val="000000"/>
                </a:solidFill>
                <a:latin typeface="Corbel" panose="020B0503020204020204" pitchFamily="34" charset="0"/>
              </a:rPr>
              <a:t>-dalla lavoratrice o dal lavoratore che sia l'unico genitore affidatario di un figlio convivente di età inferiore a dodici anni;</a:t>
            </a:r>
          </a:p>
          <a:p>
            <a:pPr algn="just"/>
            <a:r>
              <a:rPr lang="it-IT" sz="2400" b="0" i="0" u="none" strike="noStrike" baseline="0" dirty="0">
                <a:solidFill>
                  <a:srgbClr val="000000"/>
                </a:solidFill>
                <a:latin typeface="Corbel" panose="020B0503020204020204" pitchFamily="34" charset="0"/>
              </a:rPr>
              <a:t>-dalla lavoratrice o dal lavoratore che abbia a proprio carico un soggetto disabile.</a:t>
            </a:r>
            <a:endParaRPr lang="it-IT" dirty="0"/>
          </a:p>
        </p:txBody>
      </p:sp>
    </p:spTree>
    <p:extLst>
      <p:ext uri="{BB962C8B-B14F-4D97-AF65-F5344CB8AC3E}">
        <p14:creationId xmlns:p14="http://schemas.microsoft.com/office/powerpoint/2010/main" val="3446639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471FDC05-E5FC-44C1-AF04-328D1D977470}"/>
              </a:ext>
            </a:extLst>
          </p:cNvPr>
          <p:cNvSpPr>
            <a:spLocks noGrp="1"/>
          </p:cNvSpPr>
          <p:nvPr>
            <p:ph type="ftr" sz="quarter" idx="11"/>
          </p:nvPr>
        </p:nvSpPr>
        <p:spPr/>
        <p:txBody>
          <a:bodyPr/>
          <a:lstStyle/>
          <a:p>
            <a:r>
              <a:rPr lang="it-IT"/>
              <a:t>ISPETTORATO DEL LAVORO DI RIMINI - DR DARIO PANEBIANCO - </a:t>
            </a:r>
          </a:p>
        </p:txBody>
      </p:sp>
      <p:sp>
        <p:nvSpPr>
          <p:cNvPr id="3" name="Segnaposto numero diapositiva 2">
            <a:extLst>
              <a:ext uri="{FF2B5EF4-FFF2-40B4-BE49-F238E27FC236}">
                <a16:creationId xmlns:a16="http://schemas.microsoft.com/office/drawing/2014/main" id="{8FDA84F2-8D96-4D89-A88E-24FB8B34560C}"/>
              </a:ext>
            </a:extLst>
          </p:cNvPr>
          <p:cNvSpPr>
            <a:spLocks noGrp="1"/>
          </p:cNvSpPr>
          <p:nvPr>
            <p:ph type="sldNum" sz="quarter" idx="12"/>
          </p:nvPr>
        </p:nvSpPr>
        <p:spPr/>
        <p:txBody>
          <a:bodyPr/>
          <a:lstStyle/>
          <a:p>
            <a:fld id="{76E5D3A4-A4A6-46EA-AD04-6C2974792153}" type="slidenum">
              <a:rPr lang="it-IT" smtClean="0"/>
              <a:t>16</a:t>
            </a:fld>
            <a:endParaRPr lang="it-IT"/>
          </a:p>
        </p:txBody>
      </p:sp>
      <p:sp>
        <p:nvSpPr>
          <p:cNvPr id="5" name="CasellaDiTesto 4">
            <a:extLst>
              <a:ext uri="{FF2B5EF4-FFF2-40B4-BE49-F238E27FC236}">
                <a16:creationId xmlns:a16="http://schemas.microsoft.com/office/drawing/2014/main" id="{FF08B3C9-EC70-4229-9654-FB3CFC6206D0}"/>
              </a:ext>
            </a:extLst>
          </p:cNvPr>
          <p:cNvSpPr txBox="1"/>
          <p:nvPr/>
        </p:nvSpPr>
        <p:spPr>
          <a:xfrm>
            <a:off x="531665" y="332656"/>
            <a:ext cx="8381110" cy="5878532"/>
          </a:xfrm>
          <a:prstGeom prst="rect">
            <a:avLst/>
          </a:prstGeom>
          <a:noFill/>
        </p:spPr>
        <p:txBody>
          <a:bodyPr wrap="square">
            <a:spAutoFit/>
          </a:bodyPr>
          <a:lstStyle/>
          <a:p>
            <a:r>
              <a:rPr lang="it-IT" sz="3600" b="1" i="0" u="none" strike="noStrike" baseline="0" dirty="0">
                <a:solidFill>
                  <a:srgbClr val="000000"/>
                </a:solidFill>
                <a:latin typeface="Corbel" panose="020B0503020204020204" pitchFamily="34" charset="0"/>
              </a:rPr>
              <a:t>Disposizioni</a:t>
            </a:r>
            <a:endParaRPr lang="it-IT" sz="3600" b="0" i="0" u="none" strike="noStrike" baseline="0" dirty="0">
              <a:solidFill>
                <a:srgbClr val="000000"/>
              </a:solidFill>
              <a:latin typeface="Corbel" panose="020B0503020204020204" pitchFamily="34" charset="0"/>
            </a:endParaRPr>
          </a:p>
          <a:p>
            <a:pPr algn="just"/>
            <a:r>
              <a:rPr lang="it-IT" sz="2000" b="0" i="0" u="none" strike="noStrike" baseline="0" dirty="0">
                <a:solidFill>
                  <a:srgbClr val="000000"/>
                </a:solidFill>
                <a:latin typeface="Corbel" panose="020B0503020204020204" pitchFamily="34" charset="0"/>
              </a:rPr>
              <a:t>Con una recente circolare, la n.5 del 30 settembre 2020, l’Ispettorato Nazionale del Lavoro ha fornito le prime indicazioni al proprio personale ispettivo circa i contenuti del potere di disposizione, quale risulta dall’art.12-bis del D.L.n.76, introdotto con le modificazioni intervenute nel decreto Semplificazioni(leggen.120/2020), per il “modus operandi” secondo le nuove norme che innovano il precedente testo contenuto nell’art.14 del D.L. vo n.124/2004 “possibilità di garantire una tutela sostanziale dei lavoratori”</a:t>
            </a:r>
          </a:p>
          <a:p>
            <a:pPr algn="just"/>
            <a:r>
              <a:rPr lang="it-IT" sz="2000" b="1" i="0" u="none" strike="noStrike" baseline="0" dirty="0">
                <a:solidFill>
                  <a:srgbClr val="000000"/>
                </a:solidFill>
                <a:latin typeface="Corbel" panose="020B0503020204020204" pitchFamily="34" charset="0"/>
              </a:rPr>
              <a:t>L’art.14 del D.L.vo n.124/2004, novellato dal predetto art.12-bis, rende la disposizione applicabile “in tutti i casi in cui le irregolarità rilevate in materia di lavoro e legislazione sociale non siano già soggette a sanzioni penali o amministrative”.</a:t>
            </a:r>
            <a:endParaRPr lang="it-IT" sz="2000" b="0" i="0" u="none" strike="noStrike" baseline="0" dirty="0">
              <a:solidFill>
                <a:srgbClr val="000000"/>
              </a:solidFill>
              <a:latin typeface="Corbel" panose="020B0503020204020204" pitchFamily="34" charset="0"/>
            </a:endParaRPr>
          </a:p>
          <a:p>
            <a:pPr algn="just"/>
            <a:r>
              <a:rPr lang="it-IT" sz="2000" b="0" i="0" u="none" strike="noStrike" baseline="0" dirty="0">
                <a:solidFill>
                  <a:srgbClr val="000000"/>
                </a:solidFill>
                <a:latin typeface="Corbel" panose="020B0503020204020204" pitchFamily="34" charset="0"/>
              </a:rPr>
              <a:t>Intima al datore di lavoro di ripristinare la regolarità</a:t>
            </a:r>
          </a:p>
          <a:p>
            <a:pPr algn="just"/>
            <a:r>
              <a:rPr lang="it-IT" sz="2000" b="0" i="0" u="none" strike="noStrike" baseline="0" dirty="0">
                <a:solidFill>
                  <a:srgbClr val="000000"/>
                </a:solidFill>
                <a:latin typeface="Corbel" panose="020B0503020204020204" pitchFamily="34" charset="0"/>
              </a:rPr>
              <a:t>La mancata ottemperanza alla disposizione entro il tempo congruo concesso dall’ispettore del lavoro per l’adempimento, comporta l’irrogazione di una sanzione amministrativa compresa tra 500 e 3.000 euro, </a:t>
            </a:r>
            <a:r>
              <a:rPr lang="it-IT" sz="2000" b="1" i="0" u="none" strike="noStrike" baseline="0" dirty="0">
                <a:solidFill>
                  <a:srgbClr val="000000"/>
                </a:solidFill>
                <a:latin typeface="Corbel" panose="020B0503020204020204" pitchFamily="34" charset="0"/>
              </a:rPr>
              <a:t>non diffidabile </a:t>
            </a:r>
            <a:r>
              <a:rPr lang="it-IT" sz="2000" b="0" i="0" u="none" strike="noStrike" baseline="0" dirty="0">
                <a:solidFill>
                  <a:srgbClr val="000000"/>
                </a:solidFill>
                <a:latin typeface="Corbel" panose="020B0503020204020204" pitchFamily="34" charset="0"/>
              </a:rPr>
              <a:t>ex art13 del D.L.vo n.124/20 cosa che comporta una sanzione minima pari a 1.000euro.</a:t>
            </a:r>
            <a:endParaRPr lang="it-IT" dirty="0"/>
          </a:p>
        </p:txBody>
      </p:sp>
    </p:spTree>
    <p:extLst>
      <p:ext uri="{BB962C8B-B14F-4D97-AF65-F5344CB8AC3E}">
        <p14:creationId xmlns:p14="http://schemas.microsoft.com/office/powerpoint/2010/main" val="2807063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103" name="Rectangle 102">
            <a:extLst>
              <a:ext uri="{FF2B5EF4-FFF2-40B4-BE49-F238E27FC236}">
                <a16:creationId xmlns:a16="http://schemas.microsoft.com/office/drawing/2014/main" id="{61877CC4-D40F-4AA7-9918-B650DE6D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5" name="Rectangle 104">
            <a:extLst>
              <a:ext uri="{FF2B5EF4-FFF2-40B4-BE49-F238E27FC236}">
                <a16:creationId xmlns:a16="http://schemas.microsoft.com/office/drawing/2014/main" id="{27AA3049-D42F-46F6-856C-F9B8925E6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902" y="1267730"/>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07" name="Rectangle 106">
            <a:extLst>
              <a:ext uri="{FF2B5EF4-FFF2-40B4-BE49-F238E27FC236}">
                <a16:creationId xmlns:a16="http://schemas.microsoft.com/office/drawing/2014/main" id="{FEC7C2A9-C77C-442E-800B-313E0D3F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850"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109" name="Rectangle 108">
            <a:extLst>
              <a:ext uri="{FF2B5EF4-FFF2-40B4-BE49-F238E27FC236}">
                <a16:creationId xmlns:a16="http://schemas.microsoft.com/office/drawing/2014/main" id="{007B62E5-5E62-4CB8-AFD5-1B59D2B62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1910" y="1267730"/>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11" name="Group 110">
            <a:extLst>
              <a:ext uri="{FF2B5EF4-FFF2-40B4-BE49-F238E27FC236}">
                <a16:creationId xmlns:a16="http://schemas.microsoft.com/office/drawing/2014/main" id="{99BCEFE9-2CB0-4D92-9EAF-2AD0F6B8F5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0855" y="1267730"/>
            <a:ext cx="1567331" cy="645295"/>
            <a:chOff x="5318306" y="1386268"/>
            <a:chExt cx="1567331" cy="645295"/>
          </a:xfrm>
        </p:grpSpPr>
        <p:cxnSp>
          <p:nvCxnSpPr>
            <p:cNvPr id="112" name="Straight Connector 111">
              <a:extLst>
                <a:ext uri="{FF2B5EF4-FFF2-40B4-BE49-F238E27FC236}">
                  <a16:creationId xmlns:a16="http://schemas.microsoft.com/office/drawing/2014/main" id="{F147C330-3181-415C-816F-4382214102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F6163FB-E4BC-4359-ABB1-1FAA985798E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89531CE-7400-41BD-B67A-AAE15984D6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16" name="Rectangle 115">
            <a:extLst>
              <a:ext uri="{FF2B5EF4-FFF2-40B4-BE49-F238E27FC236}">
                <a16:creationId xmlns:a16="http://schemas.microsoft.com/office/drawing/2014/main" id="{63AE0E64-C203-4F74-AE32-A4D76E2DE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8" name="Rectangle 117">
            <a:extLst>
              <a:ext uri="{FF2B5EF4-FFF2-40B4-BE49-F238E27FC236}">
                <a16:creationId xmlns:a16="http://schemas.microsoft.com/office/drawing/2014/main" id="{5E85FC13-F994-4687-B259-CCB409D911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892" y="457200"/>
            <a:ext cx="8461207"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20" name="Rectangle 119">
            <a:extLst>
              <a:ext uri="{FF2B5EF4-FFF2-40B4-BE49-F238E27FC236}">
                <a16:creationId xmlns:a16="http://schemas.microsoft.com/office/drawing/2014/main" id="{9D4BEDAE-1D62-462C-94BA-DCC0AC902F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52" y="621793"/>
            <a:ext cx="4988857" cy="5614416"/>
          </a:xfrm>
          <a:prstGeom prst="rect">
            <a:avLst/>
          </a:prstGeom>
          <a:solidFill>
            <a:schemeClr val="accent1"/>
          </a:solidFill>
          <a:ln w="6350" cap="sq" cmpd="sng" algn="ctr">
            <a:noFill/>
            <a:prstDash val="solid"/>
            <a:miter lim="800000"/>
          </a:ln>
          <a:effectLst/>
        </p:spPr>
      </p:sp>
      <p:sp>
        <p:nvSpPr>
          <p:cNvPr id="5" name="CasellaDiTesto 4">
            <a:extLst>
              <a:ext uri="{FF2B5EF4-FFF2-40B4-BE49-F238E27FC236}">
                <a16:creationId xmlns:a16="http://schemas.microsoft.com/office/drawing/2014/main" id="{FBB764C5-FA58-40FF-86AB-C9E79619098E}"/>
              </a:ext>
            </a:extLst>
          </p:cNvPr>
          <p:cNvSpPr txBox="1"/>
          <p:nvPr/>
        </p:nvSpPr>
        <p:spPr>
          <a:xfrm>
            <a:off x="808620" y="1348844"/>
            <a:ext cx="4287253" cy="3042706"/>
          </a:xfrm>
          <a:prstGeom prst="rect">
            <a:avLst/>
          </a:prstGeom>
        </p:spPr>
        <p:txBody>
          <a:bodyPr vert="horz" lIns="91440" tIns="45720" rIns="91440" bIns="45720" rtlCol="0" anchor="ctr">
            <a:normAutofit/>
          </a:bodyPr>
          <a:lstStyle/>
          <a:p>
            <a:pPr marL="0" marR="0" lvl="0" indent="0" algn="ctr" defTabSz="914400" fontAlgn="auto">
              <a:lnSpc>
                <a:spcPct val="83000"/>
              </a:lnSpc>
              <a:spcBef>
                <a:spcPct val="0"/>
              </a:spcBef>
              <a:spcAft>
                <a:spcPts val="600"/>
              </a:spcAft>
              <a:buClrTx/>
              <a:buSzTx/>
              <a:tabLst/>
              <a:defRPr/>
            </a:pPr>
            <a:r>
              <a:rPr kumimoji="0" lang="en-US" sz="5200" i="0" u="none" strike="noStrike" cap="all" spc="-100" normalizeH="0" noProof="0">
                <a:ln>
                  <a:noFill/>
                </a:ln>
                <a:solidFill>
                  <a:srgbClr val="FFFFFF"/>
                </a:solidFill>
                <a:uLnTx/>
                <a:uFillTx/>
                <a:latin typeface="+mj-lt"/>
              </a:rPr>
              <a:t>ATTUAZIONE OBIETTIVI SEDE CENTRALE</a:t>
            </a:r>
          </a:p>
        </p:txBody>
      </p:sp>
      <p:sp>
        <p:nvSpPr>
          <p:cNvPr id="122" name="Rectangle 121">
            <a:extLst>
              <a:ext uri="{FF2B5EF4-FFF2-40B4-BE49-F238E27FC236}">
                <a16:creationId xmlns:a16="http://schemas.microsoft.com/office/drawing/2014/main" id="{637447D3-A169-4C07-A5D0-2090AFF65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67295" y="446824"/>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4" name="Straight Connector 123">
            <a:extLst>
              <a:ext uri="{FF2B5EF4-FFF2-40B4-BE49-F238E27FC236}">
                <a16:creationId xmlns:a16="http://schemas.microsoft.com/office/drawing/2014/main" id="{69B3BD9F-9F02-4205-BA0B-E7C9B26187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53020"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2488577F-E542-4650-A3FE-A28CF7B22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21750"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50FE686-B43A-483A-937C-3DD76ED913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53020" y="1092118"/>
            <a:ext cx="126873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6" name="Immagine 5">
            <a:extLst>
              <a:ext uri="{FF2B5EF4-FFF2-40B4-BE49-F238E27FC236}">
                <a16:creationId xmlns:a16="http://schemas.microsoft.com/office/drawing/2014/main" id="{1DA66FEB-2372-4A44-BBAD-002BA96A003F}"/>
              </a:ext>
            </a:extLst>
          </p:cNvPr>
          <p:cNvPicPr>
            <a:picLocks noChangeAspect="1"/>
          </p:cNvPicPr>
          <p:nvPr/>
        </p:nvPicPr>
        <p:blipFill rotWithShape="1">
          <a:blip r:embed="rId3"/>
          <a:srcRect l="16783" r="14095" b="1"/>
          <a:stretch/>
        </p:blipFill>
        <p:spPr>
          <a:xfrm>
            <a:off x="5587050" y="621794"/>
            <a:ext cx="3082821" cy="2843220"/>
          </a:xfrm>
          <a:prstGeom prst="rect">
            <a:avLst/>
          </a:prstGeom>
        </p:spPr>
      </p:pic>
      <p:sp>
        <p:nvSpPr>
          <p:cNvPr id="2" name="Segnaposto piè di pagina 1">
            <a:extLst>
              <a:ext uri="{FF2B5EF4-FFF2-40B4-BE49-F238E27FC236}">
                <a16:creationId xmlns:a16="http://schemas.microsoft.com/office/drawing/2014/main" id="{270456D7-046C-47BA-8326-FD75C839A637}"/>
              </a:ext>
            </a:extLst>
          </p:cNvPr>
          <p:cNvSpPr>
            <a:spLocks noGrp="1"/>
          </p:cNvSpPr>
          <p:nvPr>
            <p:ph type="ftr" sz="quarter" idx="11"/>
          </p:nvPr>
        </p:nvSpPr>
        <p:spPr>
          <a:xfrm>
            <a:off x="640550" y="5834313"/>
            <a:ext cx="4429125" cy="228600"/>
          </a:xfrm>
        </p:spPr>
        <p:txBody>
          <a:bodyPr vert="horz" lIns="91440" tIns="45720" rIns="91440" bIns="45720" rtlCol="0" anchor="b">
            <a:normAutofit/>
          </a:bodyPr>
          <a:lstStyle/>
          <a:p>
            <a:pPr marR="0" lvl="0" indent="0" algn="l" fontAlgn="auto">
              <a:spcBef>
                <a:spcPts val="0"/>
              </a:spcBef>
              <a:spcAft>
                <a:spcPts val="600"/>
              </a:spcAft>
              <a:buClrTx/>
              <a:buSzTx/>
              <a:buFontTx/>
              <a:buNone/>
              <a:tabLst/>
              <a:defRPr/>
            </a:pPr>
            <a:r>
              <a:rPr kumimoji="0" lang="en-US" b="0" i="0" u="none" strike="noStrike" kern="1200" cap="none" spc="0" normalizeH="0" baseline="0" noProof="0">
                <a:ln>
                  <a:noFill/>
                </a:ln>
                <a:solidFill>
                  <a:srgbClr val="FFFFFF"/>
                </a:solidFill>
                <a:effectLst/>
                <a:uLnTx/>
                <a:uFillTx/>
                <a:latin typeface="+mn-lt"/>
                <a:ea typeface="+mn-ea"/>
                <a:cs typeface="+mn-cs"/>
              </a:rPr>
              <a:t>ISPETTORATO DEL LAVORO DI RIMINI - DR DARIO PANEBIANCO - </a:t>
            </a:r>
          </a:p>
        </p:txBody>
      </p:sp>
      <p:pic>
        <p:nvPicPr>
          <p:cNvPr id="4" name="Immagine 3">
            <a:extLst>
              <a:ext uri="{FF2B5EF4-FFF2-40B4-BE49-F238E27FC236}">
                <a16:creationId xmlns:a16="http://schemas.microsoft.com/office/drawing/2014/main" id="{8E429C61-149A-44E6-8D5D-D6625F5C31A4}"/>
              </a:ext>
            </a:extLst>
          </p:cNvPr>
          <p:cNvPicPr>
            <a:picLocks noChangeAspect="1"/>
          </p:cNvPicPr>
          <p:nvPr/>
        </p:nvPicPr>
        <p:blipFill rotWithShape="1">
          <a:blip r:embed="rId4"/>
          <a:srcRect l="13970" r="13295" b="1"/>
          <a:stretch/>
        </p:blipFill>
        <p:spPr>
          <a:xfrm>
            <a:off x="5587051" y="3629608"/>
            <a:ext cx="3082820" cy="2606600"/>
          </a:xfrm>
          <a:prstGeom prst="rect">
            <a:avLst/>
          </a:prstGeom>
        </p:spPr>
      </p:pic>
      <p:sp>
        <p:nvSpPr>
          <p:cNvPr id="3" name="Segnaposto numero diapositiva 2">
            <a:extLst>
              <a:ext uri="{FF2B5EF4-FFF2-40B4-BE49-F238E27FC236}">
                <a16:creationId xmlns:a16="http://schemas.microsoft.com/office/drawing/2014/main" id="{153FDD9E-677A-4520-8761-1BD9F6ED1970}"/>
              </a:ext>
            </a:extLst>
          </p:cNvPr>
          <p:cNvSpPr>
            <a:spLocks noGrp="1"/>
          </p:cNvSpPr>
          <p:nvPr>
            <p:ph type="sldNum" sz="quarter" idx="12"/>
          </p:nvPr>
        </p:nvSpPr>
        <p:spPr>
          <a:xfrm>
            <a:off x="6958949" y="5858088"/>
            <a:ext cx="1583911" cy="228600"/>
          </a:xfrm>
        </p:spPr>
        <p:txBody>
          <a:bodyPr vert="horz" lIns="91440" tIns="45720" rIns="91440" bIns="45720" rtlCol="0" anchor="b">
            <a:normAutofit/>
          </a:bodyPr>
          <a:lstStyle/>
          <a:p>
            <a:pPr marR="0" lvl="0" indent="0" fontAlgn="auto">
              <a:spcBef>
                <a:spcPts val="0"/>
              </a:spcBef>
              <a:spcAft>
                <a:spcPts val="600"/>
              </a:spcAft>
              <a:buClrTx/>
              <a:buSzTx/>
              <a:buFontTx/>
              <a:buNone/>
              <a:tabLst/>
              <a:defRPr/>
            </a:pPr>
            <a:fld id="{76E5D3A4-A4A6-46EA-AD04-6C2974792153}" type="slidenum">
              <a:rPr kumimoji="0" lang="en-US" b="0" i="0" u="none" strike="noStrike" kern="1200" cap="none" spc="0" normalizeH="0" baseline="0" noProof="0">
                <a:ln>
                  <a:noFill/>
                </a:ln>
                <a:solidFill>
                  <a:srgbClr val="FFFFFF"/>
                </a:solidFill>
                <a:effectLst/>
                <a:uLnTx/>
                <a:uFillTx/>
                <a:latin typeface="+mn-lt"/>
                <a:ea typeface="+mn-ea"/>
                <a:cs typeface="+mn-cs"/>
              </a:rPr>
              <a:pPr marR="0" lvl="0" indent="0" fontAlgn="auto">
                <a:spcBef>
                  <a:spcPts val="0"/>
                </a:spcBef>
                <a:spcAft>
                  <a:spcPts val="600"/>
                </a:spcAft>
                <a:buClrTx/>
                <a:buSzTx/>
                <a:buFontTx/>
                <a:buNone/>
                <a:tabLst/>
                <a:defRPr/>
              </a:pPr>
              <a:t>17</a:t>
            </a:fld>
            <a:endParaRPr kumimoji="0" lang="en-US"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2396894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ISPETTORATO DEL LAVORO DI RIMINI - DR DARIO PANEBIANCO - </a:t>
            </a:r>
          </a:p>
        </p:txBody>
      </p:sp>
      <p:sp>
        <p:nvSpPr>
          <p:cNvPr id="3" name="Segnaposto numero diapositiva 2"/>
          <p:cNvSpPr>
            <a:spLocks noGrp="1"/>
          </p:cNvSpPr>
          <p:nvPr>
            <p:ph type="sldNum" sz="quarter" idx="12"/>
          </p:nvPr>
        </p:nvSpPr>
        <p:spPr/>
        <p:txBody>
          <a:bodyPr/>
          <a:lstStyle/>
          <a:p>
            <a:fld id="{76E5D3A4-A4A6-46EA-AD04-6C2974792153}" type="slidenum">
              <a:rPr lang="it-IT" smtClean="0"/>
              <a:t>18</a:t>
            </a:fld>
            <a:endParaRPr lang="it-IT"/>
          </a:p>
        </p:txBody>
      </p:sp>
      <p:sp>
        <p:nvSpPr>
          <p:cNvPr id="4" name="Rettangolo 3"/>
          <p:cNvSpPr/>
          <p:nvPr/>
        </p:nvSpPr>
        <p:spPr>
          <a:xfrm>
            <a:off x="467544" y="476672"/>
            <a:ext cx="8271678" cy="2585323"/>
          </a:xfrm>
          <a:prstGeom prst="rect">
            <a:avLst/>
          </a:prstGeom>
          <a:noFill/>
        </p:spPr>
        <p:txBody>
          <a:bodyPr wrap="square" lIns="91440" tIns="45720" rIns="91440" bIns="45720">
            <a:spAutoFit/>
          </a:bodyPr>
          <a:lstStyle/>
          <a:p>
            <a:pPr algn="ctr"/>
            <a:r>
              <a:rPr lang="it-IT"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RIUNIONE PROGRAMMAZIONE SETTIMANALE</a:t>
            </a:r>
          </a:p>
        </p:txBody>
      </p:sp>
      <p:pic>
        <p:nvPicPr>
          <p:cNvPr id="1027" name="Picture 3" descr="C:\Users\dpanebianco\AppData\Local\Microsoft\Windows\INetCache\IE\HAQG1MMO\Riunioni%20periodiche_05lug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3" y="3076101"/>
            <a:ext cx="5209490" cy="2897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98455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0">
            <a:extLst>
              <a:ext uri="{FF2B5EF4-FFF2-40B4-BE49-F238E27FC236}">
                <a16:creationId xmlns:a16="http://schemas.microsoft.com/office/drawing/2014/main" id="{52C9F0CC-9F30-4B99-AC35-5A6C416A0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237744"/>
            <a:ext cx="8791956" cy="6382512"/>
          </a:xfrm>
          <a:prstGeom prst="rect">
            <a:avLst/>
          </a:prstGeom>
          <a:solidFill>
            <a:schemeClr val="bg2"/>
          </a:solidFill>
          <a:ln w="6350" cap="flat" cmpd="sng" algn="ctr">
            <a:noFill/>
            <a:prstDash val="solid"/>
          </a:ln>
          <a:effectLst>
            <a:softEdge rad="0"/>
          </a:effectLst>
        </p:spPr>
      </p:sp>
      <p:sp>
        <p:nvSpPr>
          <p:cNvPr id="2" name="Segnaposto piè di pagina 1">
            <a:extLst>
              <a:ext uri="{FF2B5EF4-FFF2-40B4-BE49-F238E27FC236}">
                <a16:creationId xmlns:a16="http://schemas.microsoft.com/office/drawing/2014/main" id="{99BD4437-D108-42D2-88EA-10D86CB4E376}"/>
              </a:ext>
            </a:extLst>
          </p:cNvPr>
          <p:cNvSpPr>
            <a:spLocks noGrp="1"/>
          </p:cNvSpPr>
          <p:nvPr>
            <p:ph type="ftr" sz="quarter" idx="11"/>
          </p:nvPr>
        </p:nvSpPr>
        <p:spPr>
          <a:xfrm>
            <a:off x="2617470" y="6307672"/>
            <a:ext cx="3909060" cy="274320"/>
          </a:xfrm>
        </p:spPr>
        <p:txBody>
          <a:bodyPr vert="horz" lIns="91440" tIns="45720" rIns="91440" bIns="45720" rtlCol="0" anchor="b">
            <a:normAutofit/>
          </a:bodyPr>
          <a:lstStyle/>
          <a:p>
            <a:pPr>
              <a:spcAft>
                <a:spcPts val="600"/>
              </a:spcAft>
            </a:pPr>
            <a:r>
              <a:rPr lang="en-US" kern="1200" dirty="0">
                <a:solidFill>
                  <a:schemeClr val="tx1">
                    <a:lumMod val="75000"/>
                    <a:lumOff val="25000"/>
                  </a:schemeClr>
                </a:solidFill>
                <a:latin typeface="+mn-lt"/>
                <a:ea typeface="+mn-ea"/>
                <a:cs typeface="+mn-cs"/>
              </a:rPr>
              <a:t>ISPETTORATO DEL LAVORO DI RIMINI - DR DARIO PANEBIANCO - </a:t>
            </a:r>
          </a:p>
        </p:txBody>
      </p:sp>
      <p:sp>
        <p:nvSpPr>
          <p:cNvPr id="3" name="Segnaposto numero diapositiva 2">
            <a:extLst>
              <a:ext uri="{FF2B5EF4-FFF2-40B4-BE49-F238E27FC236}">
                <a16:creationId xmlns:a16="http://schemas.microsoft.com/office/drawing/2014/main" id="{0E0D8BB6-9549-4910-8E72-DA3A2AC57755}"/>
              </a:ext>
            </a:extLst>
          </p:cNvPr>
          <p:cNvSpPr>
            <a:spLocks noGrp="1"/>
          </p:cNvSpPr>
          <p:nvPr>
            <p:ph type="sldNum" sz="quarter" idx="12"/>
          </p:nvPr>
        </p:nvSpPr>
        <p:spPr>
          <a:xfrm>
            <a:off x="7852410" y="6307672"/>
            <a:ext cx="1097280" cy="274320"/>
          </a:xfrm>
        </p:spPr>
        <p:txBody>
          <a:bodyPr vert="horz" lIns="91440" tIns="45720" rIns="91440" bIns="45720" rtlCol="0" anchor="b">
            <a:normAutofit/>
          </a:bodyPr>
          <a:lstStyle/>
          <a:p>
            <a:pPr>
              <a:spcAft>
                <a:spcPts val="600"/>
              </a:spcAft>
            </a:pPr>
            <a:fld id="{76E5D3A4-A4A6-46EA-AD04-6C2974792153}" type="slidenum">
              <a:rPr lang="en-US" sz="1000" kern="1200" dirty="0">
                <a:solidFill>
                  <a:schemeClr val="tx1">
                    <a:lumMod val="75000"/>
                    <a:lumOff val="25000"/>
                  </a:schemeClr>
                </a:solidFill>
                <a:latin typeface="+mn-lt"/>
                <a:ea typeface="+mn-ea"/>
                <a:cs typeface="+mn-cs"/>
              </a:rPr>
              <a:pPr>
                <a:spcAft>
                  <a:spcPts val="600"/>
                </a:spcAft>
              </a:pPr>
              <a:t>19</a:t>
            </a:fld>
            <a:endParaRPr lang="en-US" sz="1000" kern="1200" dirty="0">
              <a:solidFill>
                <a:schemeClr val="tx1">
                  <a:lumMod val="75000"/>
                  <a:lumOff val="25000"/>
                </a:schemeClr>
              </a:solidFill>
              <a:latin typeface="+mn-lt"/>
              <a:ea typeface="+mn-ea"/>
              <a:cs typeface="+mn-cs"/>
            </a:endParaRPr>
          </a:p>
        </p:txBody>
      </p:sp>
      <p:graphicFrame>
        <p:nvGraphicFramePr>
          <p:cNvPr id="14" name="CasellaDiTesto 4">
            <a:extLst>
              <a:ext uri="{FF2B5EF4-FFF2-40B4-BE49-F238E27FC236}">
                <a16:creationId xmlns:a16="http://schemas.microsoft.com/office/drawing/2014/main" id="{E9FF43F2-01DA-402D-8D5F-A0569A4E1295}"/>
              </a:ext>
            </a:extLst>
          </p:cNvPr>
          <p:cNvGraphicFramePr/>
          <p:nvPr>
            <p:extLst>
              <p:ext uri="{D42A27DB-BD31-4B8C-83A1-F6EECF244321}">
                <p14:modId xmlns:p14="http://schemas.microsoft.com/office/powerpoint/2010/main" val="1526297464"/>
              </p:ext>
            </p:extLst>
          </p:nvPr>
        </p:nvGraphicFramePr>
        <p:xfrm>
          <a:off x="800100" y="1384493"/>
          <a:ext cx="75438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5326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7584" y="908720"/>
            <a:ext cx="7416824" cy="4524315"/>
          </a:xfrm>
          <a:prstGeom prst="rect">
            <a:avLst/>
          </a:prstGeom>
          <a:noFill/>
        </p:spPr>
        <p:txBody>
          <a:bodyPr wrap="square" rtlCol="0">
            <a:spAutoFit/>
          </a:bodyPr>
          <a:lstStyle/>
          <a:p>
            <a:pPr marL="457200" lvl="0" indent="-457200" algn="just">
              <a:buFont typeface="Arial" panose="020B0604020202020204" pitchFamily="34" charset="0"/>
              <a:buChar char="•"/>
            </a:pPr>
            <a:r>
              <a:rPr lang="it-IT" sz="2400" i="1" dirty="0">
                <a:solidFill>
                  <a:srgbClr val="0070C0"/>
                </a:solidFill>
              </a:rPr>
              <a:t>Analisi degli indicatori di rischio specifici del territorio.</a:t>
            </a:r>
          </a:p>
          <a:p>
            <a:pPr marL="457200" lvl="0" indent="-457200" algn="just">
              <a:buFont typeface="Arial" panose="020B0604020202020204" pitchFamily="34" charset="0"/>
              <a:buChar char="•"/>
            </a:pPr>
            <a:r>
              <a:rPr lang="it-IT" sz="2400" i="1" dirty="0">
                <a:solidFill>
                  <a:srgbClr val="0070C0"/>
                </a:solidFill>
              </a:rPr>
              <a:t>Esame Richieste di Intervento.</a:t>
            </a:r>
          </a:p>
          <a:p>
            <a:pPr marL="457200" lvl="0" indent="-457200" algn="just">
              <a:buFont typeface="Arial" panose="020B0604020202020204" pitchFamily="34" charset="0"/>
              <a:buChar char="•"/>
            </a:pPr>
            <a:r>
              <a:rPr lang="it-IT" sz="2400" i="1" dirty="0">
                <a:solidFill>
                  <a:srgbClr val="0070C0"/>
                </a:solidFill>
              </a:rPr>
              <a:t>Collaborazione con Enti Terzi: (Guardia di Finanza, Carabinieri, Polizia municipale, Asl </a:t>
            </a:r>
            <a:r>
              <a:rPr lang="it-IT" sz="2400" i="1" dirty="0" err="1">
                <a:solidFill>
                  <a:srgbClr val="0070C0"/>
                </a:solidFill>
              </a:rPr>
              <a:t>ecc</a:t>
            </a:r>
            <a:r>
              <a:rPr lang="it-IT" sz="2400" i="1" dirty="0">
                <a:solidFill>
                  <a:srgbClr val="0070C0"/>
                </a:solidFill>
              </a:rPr>
              <a:t>…).</a:t>
            </a:r>
          </a:p>
          <a:p>
            <a:pPr marL="457200" lvl="0" indent="-457200" algn="just">
              <a:buFont typeface="Arial" panose="020B0604020202020204" pitchFamily="34" charset="0"/>
              <a:buChar char="•"/>
            </a:pPr>
            <a:r>
              <a:rPr lang="it-IT" sz="2400" i="1" dirty="0">
                <a:solidFill>
                  <a:srgbClr val="0070C0"/>
                </a:solidFill>
              </a:rPr>
              <a:t>Attuazione obiettivi sede centrale.</a:t>
            </a:r>
          </a:p>
          <a:p>
            <a:pPr marL="457200" lvl="0" indent="-457200" algn="just">
              <a:buFont typeface="Arial" panose="020B0604020202020204" pitchFamily="34" charset="0"/>
              <a:buChar char="•"/>
            </a:pPr>
            <a:r>
              <a:rPr lang="it-IT" sz="2400" i="1" dirty="0">
                <a:solidFill>
                  <a:srgbClr val="0070C0"/>
                </a:solidFill>
              </a:rPr>
              <a:t>Organizzazione interna</a:t>
            </a:r>
          </a:p>
          <a:p>
            <a:pPr marL="457200" lvl="0" indent="-457200" algn="just">
              <a:buFont typeface="Arial" panose="020B0604020202020204" pitchFamily="34" charset="0"/>
              <a:buChar char="•"/>
            </a:pPr>
            <a:r>
              <a:rPr lang="it-IT" sz="2400" i="1" dirty="0">
                <a:solidFill>
                  <a:srgbClr val="0070C0"/>
                </a:solidFill>
              </a:rPr>
              <a:t>Gestione Commissione Provinciale di Programmazione con INPS e INAIL.</a:t>
            </a:r>
          </a:p>
          <a:p>
            <a:pPr marL="457200" lvl="0" indent="-457200" algn="just">
              <a:buFont typeface="Arial" panose="020B0604020202020204" pitchFamily="34" charset="0"/>
              <a:buChar char="•"/>
            </a:pPr>
            <a:r>
              <a:rPr lang="it-IT" sz="2400" i="1" dirty="0">
                <a:solidFill>
                  <a:srgbClr val="0070C0"/>
                </a:solidFill>
              </a:rPr>
              <a:t>Interfaccia mensile con Commissione Regionale di Programmazione.</a:t>
            </a:r>
          </a:p>
        </p:txBody>
      </p:sp>
      <p:sp>
        <p:nvSpPr>
          <p:cNvPr id="3" name="Segnaposto piè di pagina 2">
            <a:extLst>
              <a:ext uri="{FF2B5EF4-FFF2-40B4-BE49-F238E27FC236}">
                <a16:creationId xmlns:a16="http://schemas.microsoft.com/office/drawing/2014/main" id="{35C106C6-7092-4502-BF32-F1DD1DAE37D1}"/>
              </a:ext>
            </a:extLst>
          </p:cNvPr>
          <p:cNvSpPr>
            <a:spLocks noGrp="1"/>
          </p:cNvSpPr>
          <p:nvPr>
            <p:ph type="ftr" sz="quarter" idx="11"/>
          </p:nvPr>
        </p:nvSpPr>
        <p:spPr/>
        <p:txBody>
          <a:bodyPr/>
          <a:lstStyle/>
          <a:p>
            <a:r>
              <a:rPr lang="it-IT"/>
              <a:t>ISPETTORATO DEL LAVORO DI RIMINI - DR DARIO PANEBIANCO - </a:t>
            </a:r>
          </a:p>
        </p:txBody>
      </p:sp>
      <p:sp>
        <p:nvSpPr>
          <p:cNvPr id="4" name="Segnaposto numero diapositiva 3">
            <a:extLst>
              <a:ext uri="{FF2B5EF4-FFF2-40B4-BE49-F238E27FC236}">
                <a16:creationId xmlns:a16="http://schemas.microsoft.com/office/drawing/2014/main" id="{E825052B-6D3E-4658-AE9A-7B7FD0666A63}"/>
              </a:ext>
            </a:extLst>
          </p:cNvPr>
          <p:cNvSpPr>
            <a:spLocks noGrp="1"/>
          </p:cNvSpPr>
          <p:nvPr>
            <p:ph type="sldNum" sz="quarter" idx="12"/>
          </p:nvPr>
        </p:nvSpPr>
        <p:spPr/>
        <p:txBody>
          <a:bodyPr/>
          <a:lstStyle/>
          <a:p>
            <a:fld id="{76E5D3A4-A4A6-46EA-AD04-6C2974792153}" type="slidenum">
              <a:rPr lang="it-IT" smtClean="0"/>
              <a:t>2</a:t>
            </a:fld>
            <a:endParaRPr lang="it-IT"/>
          </a:p>
        </p:txBody>
      </p:sp>
    </p:spTree>
    <p:extLst>
      <p:ext uri="{BB962C8B-B14F-4D97-AF65-F5344CB8AC3E}">
        <p14:creationId xmlns:p14="http://schemas.microsoft.com/office/powerpoint/2010/main" val="310910369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18ED6D9E-4E15-4CC8-942C-C2E9D6E8AC59}"/>
              </a:ext>
            </a:extLst>
          </p:cNvPr>
          <p:cNvSpPr>
            <a:spLocks noGrp="1"/>
          </p:cNvSpPr>
          <p:nvPr>
            <p:ph type="ftr" sz="quarter" idx="11"/>
          </p:nvPr>
        </p:nvSpPr>
        <p:spPr/>
        <p:txBody>
          <a:bodyPr/>
          <a:lstStyle/>
          <a:p>
            <a:r>
              <a:rPr lang="it-IT"/>
              <a:t>ISPETTORATO DEL LAVORO DI RIMINI - DR DARIO PANEBIANCO - </a:t>
            </a:r>
          </a:p>
        </p:txBody>
      </p:sp>
      <p:sp>
        <p:nvSpPr>
          <p:cNvPr id="3" name="Segnaposto numero diapositiva 2">
            <a:extLst>
              <a:ext uri="{FF2B5EF4-FFF2-40B4-BE49-F238E27FC236}">
                <a16:creationId xmlns:a16="http://schemas.microsoft.com/office/drawing/2014/main" id="{B69AAA91-6625-42B0-9729-1017FD0BCB55}"/>
              </a:ext>
            </a:extLst>
          </p:cNvPr>
          <p:cNvSpPr>
            <a:spLocks noGrp="1"/>
          </p:cNvSpPr>
          <p:nvPr>
            <p:ph type="sldNum" sz="quarter" idx="12"/>
          </p:nvPr>
        </p:nvSpPr>
        <p:spPr/>
        <p:txBody>
          <a:bodyPr/>
          <a:lstStyle/>
          <a:p>
            <a:fld id="{76E5D3A4-A4A6-46EA-AD04-6C2974792153}" type="slidenum">
              <a:rPr lang="it-IT" smtClean="0"/>
              <a:t>20</a:t>
            </a:fld>
            <a:endParaRPr lang="it-IT"/>
          </a:p>
        </p:txBody>
      </p:sp>
      <p:sp>
        <p:nvSpPr>
          <p:cNvPr id="5" name="CasellaDiTesto 4">
            <a:extLst>
              <a:ext uri="{FF2B5EF4-FFF2-40B4-BE49-F238E27FC236}">
                <a16:creationId xmlns:a16="http://schemas.microsoft.com/office/drawing/2014/main" id="{F623D4D3-C0C4-42B7-8364-55991B22DF71}"/>
              </a:ext>
            </a:extLst>
          </p:cNvPr>
          <p:cNvSpPr txBox="1"/>
          <p:nvPr/>
        </p:nvSpPr>
        <p:spPr>
          <a:xfrm>
            <a:off x="827584" y="969007"/>
            <a:ext cx="7848872" cy="4661276"/>
          </a:xfrm>
          <a:prstGeom prst="rect">
            <a:avLst/>
          </a:prstGeom>
          <a:noFill/>
        </p:spPr>
        <p:txBody>
          <a:bodyPr wrap="square">
            <a:spAutoFit/>
          </a:bodyPr>
          <a:lstStyle/>
          <a:p>
            <a:pPr>
              <a:lnSpc>
                <a:spcPct val="150000"/>
              </a:lnSpc>
            </a:pPr>
            <a:r>
              <a:rPr lang="it-IT" sz="4000" b="1" i="0" u="none" strike="noStrike" baseline="0" dirty="0">
                <a:solidFill>
                  <a:srgbClr val="000000"/>
                </a:solidFill>
                <a:latin typeface="Corbel" panose="020B0503020204020204" pitchFamily="34" charset="0"/>
              </a:rPr>
              <a:t>I POTERI DEGLI ISPETTORI</a:t>
            </a:r>
          </a:p>
          <a:p>
            <a:pPr>
              <a:lnSpc>
                <a:spcPct val="150000"/>
              </a:lnSpc>
            </a:pPr>
            <a:r>
              <a:rPr lang="it-IT" sz="2000" b="0" i="0" u="none" strike="noStrike" baseline="0" dirty="0">
                <a:solidFill>
                  <a:srgbClr val="000000"/>
                </a:solidFill>
                <a:latin typeface="Corbel" panose="020B0503020204020204" pitchFamily="34" charset="0"/>
              </a:rPr>
              <a:t>Agli </a:t>
            </a:r>
            <a:r>
              <a:rPr lang="it-IT" sz="2000" b="1" i="1" u="none" strike="noStrike" baseline="0" dirty="0">
                <a:solidFill>
                  <a:srgbClr val="000000"/>
                </a:solidFill>
                <a:latin typeface="Corbel" panose="020B0503020204020204" pitchFamily="34" charset="0"/>
              </a:rPr>
              <a:t>UPG (Ispettori del Lavoro)* </a:t>
            </a:r>
            <a:r>
              <a:rPr lang="it-IT" sz="2000" b="0" i="0" u="none" strike="noStrike" baseline="0" dirty="0">
                <a:solidFill>
                  <a:srgbClr val="000000"/>
                </a:solidFill>
                <a:latin typeface="Corbel" panose="020B0503020204020204" pitchFamily="34" charset="0"/>
              </a:rPr>
              <a:t>sono attribuiti i seguenti poteri:</a:t>
            </a:r>
          </a:p>
          <a:p>
            <a:pPr>
              <a:lnSpc>
                <a:spcPct val="150000"/>
              </a:lnSpc>
            </a:pPr>
            <a:r>
              <a:rPr lang="en-US" sz="1600" b="1" i="0" u="none" strike="noStrike" baseline="0" dirty="0">
                <a:solidFill>
                  <a:srgbClr val="000000"/>
                </a:solidFill>
                <a:latin typeface="Corbel" panose="020B0503020204020204" pitchFamily="34" charset="0"/>
              </a:rPr>
              <a:t>1.</a:t>
            </a:r>
            <a:r>
              <a:rPr lang="en-US" sz="2000" b="1" i="0" u="none" strike="noStrike" baseline="0" dirty="0">
                <a:solidFill>
                  <a:srgbClr val="000000"/>
                </a:solidFill>
                <a:latin typeface="Corbel" panose="020B0503020204020204" pitchFamily="34" charset="0"/>
              </a:rPr>
              <a:t>Accesso</a:t>
            </a:r>
            <a:r>
              <a:rPr lang="en-US" sz="2000" b="0" i="0" u="none" strike="noStrike" baseline="0" dirty="0">
                <a:solidFill>
                  <a:srgbClr val="000000"/>
                </a:solidFill>
                <a:latin typeface="Corbel" panose="020B0503020204020204" pitchFamily="34" charset="0"/>
              </a:rPr>
              <a:t>(art.20L.833/78;art.8DPR520/55);</a:t>
            </a:r>
          </a:p>
          <a:p>
            <a:pPr>
              <a:lnSpc>
                <a:spcPct val="150000"/>
              </a:lnSpc>
            </a:pPr>
            <a:r>
              <a:rPr lang="it-IT" sz="1600" b="1" i="0" u="none" strike="noStrike" baseline="0" dirty="0">
                <a:solidFill>
                  <a:srgbClr val="000000"/>
                </a:solidFill>
                <a:latin typeface="Corbel" panose="020B0503020204020204" pitchFamily="34" charset="0"/>
              </a:rPr>
              <a:t>2.</a:t>
            </a:r>
            <a:r>
              <a:rPr lang="it-IT" sz="2000" b="1" i="0" u="none" strike="noStrike" baseline="0" dirty="0">
                <a:solidFill>
                  <a:srgbClr val="000000"/>
                </a:solidFill>
                <a:latin typeface="Corbel" panose="020B0503020204020204" pitchFamily="34" charset="0"/>
              </a:rPr>
              <a:t>Accertamento</a:t>
            </a:r>
            <a:r>
              <a:rPr lang="it-IT" sz="2000" b="0" i="0" u="none" strike="noStrike" baseline="0" dirty="0">
                <a:solidFill>
                  <a:srgbClr val="000000"/>
                </a:solidFill>
                <a:latin typeface="Corbel" panose="020B0503020204020204" pitchFamily="34" charset="0"/>
              </a:rPr>
              <a:t>;</a:t>
            </a:r>
          </a:p>
          <a:p>
            <a:pPr>
              <a:lnSpc>
                <a:spcPct val="150000"/>
              </a:lnSpc>
            </a:pPr>
            <a:r>
              <a:rPr lang="it-IT" sz="1600" b="1" i="0" u="none" strike="noStrike" baseline="0" dirty="0">
                <a:solidFill>
                  <a:srgbClr val="000000"/>
                </a:solidFill>
                <a:latin typeface="Corbel" panose="020B0503020204020204" pitchFamily="34" charset="0"/>
              </a:rPr>
              <a:t>3.</a:t>
            </a:r>
            <a:r>
              <a:rPr lang="it-IT" sz="2000" b="1" i="0" u="none" strike="noStrike" baseline="0" dirty="0">
                <a:solidFill>
                  <a:srgbClr val="000000"/>
                </a:solidFill>
                <a:latin typeface="Corbel" panose="020B0503020204020204" pitchFamily="34" charset="0"/>
              </a:rPr>
              <a:t>Perquisizione</a:t>
            </a:r>
            <a:r>
              <a:rPr lang="it-IT" sz="2000" b="0" i="0" u="none" strike="noStrike" baseline="0" dirty="0">
                <a:solidFill>
                  <a:srgbClr val="000000"/>
                </a:solidFill>
                <a:latin typeface="Corbel" panose="020B0503020204020204" pitchFamily="34" charset="0"/>
              </a:rPr>
              <a:t>**(art.352c.p.p.);</a:t>
            </a:r>
          </a:p>
          <a:p>
            <a:pPr>
              <a:lnSpc>
                <a:spcPct val="150000"/>
              </a:lnSpc>
            </a:pPr>
            <a:r>
              <a:rPr lang="it-IT" sz="1600" b="1" i="0" u="none" strike="noStrike" baseline="0" dirty="0">
                <a:solidFill>
                  <a:srgbClr val="000000"/>
                </a:solidFill>
                <a:latin typeface="Corbel" panose="020B0503020204020204" pitchFamily="34" charset="0"/>
              </a:rPr>
              <a:t>4.</a:t>
            </a:r>
            <a:r>
              <a:rPr lang="it-IT" sz="2000" b="1" i="0" u="none" strike="noStrike" baseline="0" dirty="0">
                <a:solidFill>
                  <a:srgbClr val="000000"/>
                </a:solidFill>
                <a:latin typeface="Corbel" panose="020B0503020204020204" pitchFamily="34" charset="0"/>
              </a:rPr>
              <a:t>Sequestroprobatorioeconservativo</a:t>
            </a:r>
            <a:r>
              <a:rPr lang="it-IT" sz="2000" b="0" i="0" u="none" strike="noStrike" baseline="0" dirty="0">
                <a:solidFill>
                  <a:srgbClr val="000000"/>
                </a:solidFill>
                <a:latin typeface="Corbel" panose="020B0503020204020204" pitchFamily="34" charset="0"/>
              </a:rPr>
              <a:t>*(artt.354e321c.p.p.);</a:t>
            </a:r>
          </a:p>
          <a:p>
            <a:pPr>
              <a:lnSpc>
                <a:spcPct val="150000"/>
              </a:lnSpc>
            </a:pPr>
            <a:r>
              <a:rPr lang="it-IT" sz="1600" b="1" i="0" u="none" strike="noStrike" baseline="0" dirty="0">
                <a:solidFill>
                  <a:srgbClr val="000000"/>
                </a:solidFill>
                <a:latin typeface="Corbel" panose="020B0503020204020204" pitchFamily="34" charset="0"/>
              </a:rPr>
              <a:t>5.</a:t>
            </a:r>
            <a:r>
              <a:rPr lang="it-IT" sz="2000" b="1" i="0" u="none" strike="noStrike" baseline="0" dirty="0">
                <a:solidFill>
                  <a:srgbClr val="000000"/>
                </a:solidFill>
                <a:latin typeface="Corbel" panose="020B0503020204020204" pitchFamily="34" charset="0"/>
              </a:rPr>
              <a:t>Impartireprescrizioni</a:t>
            </a:r>
            <a:r>
              <a:rPr lang="it-IT" sz="2000" b="0" i="0" u="none" strike="noStrike" baseline="0" dirty="0">
                <a:solidFill>
                  <a:srgbClr val="000000"/>
                </a:solidFill>
                <a:latin typeface="Corbel" panose="020B0503020204020204" pitchFamily="34" charset="0"/>
              </a:rPr>
              <a:t>(art.20,D.lgs.758/94eart.15,D.lgs.124/04).</a:t>
            </a:r>
          </a:p>
          <a:p>
            <a:pPr>
              <a:lnSpc>
                <a:spcPct val="150000"/>
              </a:lnSpc>
            </a:pPr>
            <a:r>
              <a:rPr lang="it-IT" sz="1600" b="1" i="0" u="none" strike="noStrike" baseline="0" dirty="0">
                <a:solidFill>
                  <a:srgbClr val="000000"/>
                </a:solidFill>
                <a:latin typeface="Corbel" panose="020B0503020204020204" pitchFamily="34" charset="0"/>
              </a:rPr>
              <a:t>6.</a:t>
            </a:r>
            <a:r>
              <a:rPr lang="it-IT" sz="2000" b="1" i="0" u="none" strike="noStrike" baseline="0" dirty="0">
                <a:solidFill>
                  <a:srgbClr val="000000"/>
                </a:solidFill>
                <a:latin typeface="Corbel" panose="020B0503020204020204" pitchFamily="34" charset="0"/>
              </a:rPr>
              <a:t>Sospensionedell’attivitàimprenditoriale</a:t>
            </a:r>
            <a:r>
              <a:rPr lang="it-IT" sz="2000" b="0" i="0" u="none" strike="noStrike" baseline="0" dirty="0">
                <a:solidFill>
                  <a:srgbClr val="000000"/>
                </a:solidFill>
                <a:latin typeface="Corbel" panose="020B0503020204020204" pitchFamily="34" charset="0"/>
              </a:rPr>
              <a:t>(Art.14,D.Lgs.81/2008);</a:t>
            </a:r>
          </a:p>
          <a:p>
            <a:pPr>
              <a:lnSpc>
                <a:spcPct val="150000"/>
              </a:lnSpc>
            </a:pPr>
            <a:r>
              <a:rPr lang="it-IT" sz="1600" b="1" i="0" u="none" strike="noStrike" baseline="0" dirty="0">
                <a:solidFill>
                  <a:srgbClr val="000000"/>
                </a:solidFill>
                <a:latin typeface="Corbel" panose="020B0503020204020204" pitchFamily="34" charset="0"/>
              </a:rPr>
              <a:t>7.</a:t>
            </a:r>
            <a:r>
              <a:rPr lang="it-IT" sz="2000" b="1" i="0" u="none" strike="noStrike" baseline="0" dirty="0">
                <a:solidFill>
                  <a:srgbClr val="000000"/>
                </a:solidFill>
                <a:latin typeface="Corbel" panose="020B0503020204020204" pitchFamily="34" charset="0"/>
              </a:rPr>
              <a:t>Poteredidisposizione</a:t>
            </a:r>
            <a:r>
              <a:rPr lang="it-IT" sz="2000" b="0" i="0" u="none" strike="noStrike" baseline="0" dirty="0">
                <a:solidFill>
                  <a:srgbClr val="000000"/>
                </a:solidFill>
                <a:latin typeface="Corbel" panose="020B0503020204020204" pitchFamily="34" charset="0"/>
              </a:rPr>
              <a:t>(all’art.14,delD.Lgs.n.124/2004)</a:t>
            </a:r>
          </a:p>
        </p:txBody>
      </p:sp>
    </p:spTree>
    <p:extLst>
      <p:ext uri="{BB962C8B-B14F-4D97-AF65-F5344CB8AC3E}">
        <p14:creationId xmlns:p14="http://schemas.microsoft.com/office/powerpoint/2010/main" val="3391457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CA682078-BB78-4E7F-817F-A0D9082F7390}"/>
              </a:ext>
            </a:extLst>
          </p:cNvPr>
          <p:cNvSpPr>
            <a:spLocks noGrp="1"/>
          </p:cNvSpPr>
          <p:nvPr>
            <p:ph type="ftr" sz="quarter" idx="11"/>
          </p:nvPr>
        </p:nvSpPr>
        <p:spPr/>
        <p:txBody>
          <a:bodyPr/>
          <a:lstStyle/>
          <a:p>
            <a:r>
              <a:rPr lang="it-IT"/>
              <a:t>ISPETTORATO DEL LAVORO DI RIMINI - DR DARIO PANEBIANCO - </a:t>
            </a:r>
          </a:p>
        </p:txBody>
      </p:sp>
      <p:sp>
        <p:nvSpPr>
          <p:cNvPr id="3" name="Segnaposto numero diapositiva 2">
            <a:extLst>
              <a:ext uri="{FF2B5EF4-FFF2-40B4-BE49-F238E27FC236}">
                <a16:creationId xmlns:a16="http://schemas.microsoft.com/office/drawing/2014/main" id="{5EB25631-7876-4C0E-8457-805E654B9F68}"/>
              </a:ext>
            </a:extLst>
          </p:cNvPr>
          <p:cNvSpPr>
            <a:spLocks noGrp="1"/>
          </p:cNvSpPr>
          <p:nvPr>
            <p:ph type="sldNum" sz="quarter" idx="12"/>
          </p:nvPr>
        </p:nvSpPr>
        <p:spPr/>
        <p:txBody>
          <a:bodyPr/>
          <a:lstStyle/>
          <a:p>
            <a:fld id="{76E5D3A4-A4A6-46EA-AD04-6C2974792153}" type="slidenum">
              <a:rPr lang="it-IT" smtClean="0"/>
              <a:t>21</a:t>
            </a:fld>
            <a:endParaRPr lang="it-IT"/>
          </a:p>
        </p:txBody>
      </p:sp>
      <p:sp>
        <p:nvSpPr>
          <p:cNvPr id="5" name="CasellaDiTesto 4">
            <a:extLst>
              <a:ext uri="{FF2B5EF4-FFF2-40B4-BE49-F238E27FC236}">
                <a16:creationId xmlns:a16="http://schemas.microsoft.com/office/drawing/2014/main" id="{E916CAEF-1DDC-4A28-9A5C-EDDEBBE511CE}"/>
              </a:ext>
            </a:extLst>
          </p:cNvPr>
          <p:cNvSpPr txBox="1"/>
          <p:nvPr/>
        </p:nvSpPr>
        <p:spPr>
          <a:xfrm>
            <a:off x="683568" y="907451"/>
            <a:ext cx="7992888" cy="4590167"/>
          </a:xfrm>
          <a:prstGeom prst="rect">
            <a:avLst/>
          </a:prstGeom>
          <a:noFill/>
        </p:spPr>
        <p:txBody>
          <a:bodyPr wrap="square">
            <a:spAutoFit/>
          </a:bodyPr>
          <a:lstStyle/>
          <a:p>
            <a:r>
              <a:rPr lang="it-IT" sz="4000" b="1" i="0" u="none" strike="noStrike" baseline="0" dirty="0">
                <a:solidFill>
                  <a:srgbClr val="000000"/>
                </a:solidFill>
                <a:latin typeface="Corbel" panose="020B0503020204020204" pitchFamily="34" charset="0"/>
              </a:rPr>
              <a:t>LE FASI SUCCESSIVE ALL’ACCESSO ISPETTIVO</a:t>
            </a:r>
            <a:endParaRPr lang="it-IT" sz="4000" b="0" i="0" u="none" strike="noStrike" baseline="0" dirty="0">
              <a:solidFill>
                <a:srgbClr val="000000"/>
              </a:solidFill>
              <a:latin typeface="Corbel" panose="020B0503020204020204" pitchFamily="34" charset="0"/>
            </a:endParaRPr>
          </a:p>
          <a:p>
            <a:pPr marL="342900" indent="-342900">
              <a:lnSpc>
                <a:spcPct val="150000"/>
              </a:lnSpc>
              <a:buFont typeface="Arial" panose="020B0604020202020204" pitchFamily="34" charset="0"/>
              <a:buChar char="•"/>
            </a:pPr>
            <a:r>
              <a:rPr lang="it-IT" sz="2400" b="0" i="0" u="none" strike="noStrike" baseline="0" dirty="0">
                <a:solidFill>
                  <a:srgbClr val="000000"/>
                </a:solidFill>
                <a:latin typeface="Corbel" panose="020B0503020204020204" pitchFamily="34" charset="0"/>
              </a:rPr>
              <a:t>Verbale di primo accesso ispettivo; </a:t>
            </a:r>
          </a:p>
          <a:p>
            <a:pPr marL="342900" indent="-342900">
              <a:lnSpc>
                <a:spcPct val="150000"/>
              </a:lnSpc>
              <a:buFont typeface="Arial" panose="020B0604020202020204" pitchFamily="34" charset="0"/>
              <a:buChar char="•"/>
            </a:pPr>
            <a:r>
              <a:rPr lang="it-IT" sz="2400" b="0" i="0" u="none" strike="noStrike" baseline="0" dirty="0">
                <a:solidFill>
                  <a:srgbClr val="000000"/>
                </a:solidFill>
                <a:latin typeface="Corbel" panose="020B0503020204020204" pitchFamily="34" charset="0"/>
              </a:rPr>
              <a:t>Verbale interlocutorio;</a:t>
            </a:r>
          </a:p>
          <a:p>
            <a:pPr marL="342900" indent="-342900">
              <a:lnSpc>
                <a:spcPct val="150000"/>
              </a:lnSpc>
              <a:buFont typeface="Arial" panose="020B0604020202020204" pitchFamily="34" charset="0"/>
              <a:buChar char="•"/>
            </a:pPr>
            <a:r>
              <a:rPr lang="it-IT" sz="2400" b="0" i="0" u="none" strike="noStrike" baseline="0" dirty="0">
                <a:solidFill>
                  <a:srgbClr val="000000"/>
                </a:solidFill>
                <a:latin typeface="Corbel" panose="020B0503020204020204" pitchFamily="34" charset="0"/>
              </a:rPr>
              <a:t>Verbale unico di accertamento e notificazione;</a:t>
            </a:r>
          </a:p>
          <a:p>
            <a:pPr marL="342900" indent="-342900">
              <a:lnSpc>
                <a:spcPct val="150000"/>
              </a:lnSpc>
              <a:buFont typeface="Arial" panose="020B0604020202020204" pitchFamily="34" charset="0"/>
              <a:buChar char="•"/>
            </a:pPr>
            <a:r>
              <a:rPr lang="it-IT" sz="2400" b="0" i="0" u="none" strike="noStrike" baseline="0" dirty="0">
                <a:solidFill>
                  <a:srgbClr val="000000"/>
                </a:solidFill>
                <a:latin typeface="Corbel" panose="020B0503020204020204" pitchFamily="34" charset="0"/>
              </a:rPr>
              <a:t>Comunicazioni al soggetto interessato</a:t>
            </a:r>
          </a:p>
          <a:p>
            <a:pPr marL="342900" indent="-342900">
              <a:lnSpc>
                <a:spcPct val="150000"/>
              </a:lnSpc>
              <a:buFont typeface="Arial" panose="020B0604020202020204" pitchFamily="34" charset="0"/>
              <a:buChar char="•"/>
            </a:pPr>
            <a:r>
              <a:rPr lang="it-IT" sz="2400" b="0" i="0" u="none" strike="noStrike" baseline="0" dirty="0">
                <a:solidFill>
                  <a:srgbClr val="000000"/>
                </a:solidFill>
                <a:latin typeface="Corbel" panose="020B0503020204020204" pitchFamily="34" charset="0"/>
              </a:rPr>
              <a:t>Archiviazione a seguito di adempimento e pagamento</a:t>
            </a:r>
          </a:p>
          <a:p>
            <a:pPr marL="342900" indent="-342900">
              <a:lnSpc>
                <a:spcPct val="150000"/>
              </a:lnSpc>
              <a:buFont typeface="Arial" panose="020B0604020202020204" pitchFamily="34" charset="0"/>
              <a:buChar char="•"/>
            </a:pPr>
            <a:r>
              <a:rPr lang="it-IT" sz="2400" b="0" i="0" u="none" strike="noStrike" baseline="0" dirty="0">
                <a:solidFill>
                  <a:srgbClr val="000000"/>
                </a:solidFill>
                <a:latin typeface="Corbel" panose="020B0503020204020204" pitchFamily="34" charset="0"/>
              </a:rPr>
              <a:t>Rapporto al Direttore (Art. 17 L. n. 689/1981).</a:t>
            </a:r>
          </a:p>
        </p:txBody>
      </p:sp>
    </p:spTree>
    <p:extLst>
      <p:ext uri="{BB962C8B-B14F-4D97-AF65-F5344CB8AC3E}">
        <p14:creationId xmlns:p14="http://schemas.microsoft.com/office/powerpoint/2010/main" val="3137083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B2C8365B-FE97-4C2E-9894-19EF39D83420}"/>
              </a:ext>
            </a:extLst>
          </p:cNvPr>
          <p:cNvSpPr>
            <a:spLocks noGrp="1"/>
          </p:cNvSpPr>
          <p:nvPr>
            <p:ph type="ftr" sz="quarter" idx="11"/>
          </p:nvPr>
        </p:nvSpPr>
        <p:spPr/>
        <p:txBody>
          <a:bodyPr/>
          <a:lstStyle/>
          <a:p>
            <a:r>
              <a:rPr lang="it-IT"/>
              <a:t>ISPETTORATO DEL LAVORO DI RIMINI - DR DARIO PANEBIANCO - </a:t>
            </a:r>
          </a:p>
        </p:txBody>
      </p:sp>
      <p:sp>
        <p:nvSpPr>
          <p:cNvPr id="3" name="Segnaposto numero diapositiva 2">
            <a:extLst>
              <a:ext uri="{FF2B5EF4-FFF2-40B4-BE49-F238E27FC236}">
                <a16:creationId xmlns:a16="http://schemas.microsoft.com/office/drawing/2014/main" id="{4BB74239-2E2C-4130-A392-05870ACBF6FE}"/>
              </a:ext>
            </a:extLst>
          </p:cNvPr>
          <p:cNvSpPr>
            <a:spLocks noGrp="1"/>
          </p:cNvSpPr>
          <p:nvPr>
            <p:ph type="sldNum" sz="quarter" idx="12"/>
          </p:nvPr>
        </p:nvSpPr>
        <p:spPr/>
        <p:txBody>
          <a:bodyPr/>
          <a:lstStyle/>
          <a:p>
            <a:fld id="{76E5D3A4-A4A6-46EA-AD04-6C2974792153}" type="slidenum">
              <a:rPr lang="it-IT" smtClean="0"/>
              <a:t>22</a:t>
            </a:fld>
            <a:endParaRPr lang="it-IT"/>
          </a:p>
        </p:txBody>
      </p:sp>
      <p:sp>
        <p:nvSpPr>
          <p:cNvPr id="5" name="Rettangolo 4">
            <a:extLst>
              <a:ext uri="{FF2B5EF4-FFF2-40B4-BE49-F238E27FC236}">
                <a16:creationId xmlns:a16="http://schemas.microsoft.com/office/drawing/2014/main" id="{6241D578-6281-409D-AA1D-9FE41209E29F}"/>
              </a:ext>
            </a:extLst>
          </p:cNvPr>
          <p:cNvSpPr/>
          <p:nvPr/>
        </p:nvSpPr>
        <p:spPr>
          <a:xfrm>
            <a:off x="453732" y="2967335"/>
            <a:ext cx="8236550" cy="923330"/>
          </a:xfrm>
          <a:prstGeom prst="rect">
            <a:avLst/>
          </a:prstGeom>
          <a:noFill/>
        </p:spPr>
        <p:txBody>
          <a:bodyPr wrap="none" lIns="91440" tIns="45720" rIns="91440" bIns="45720">
            <a:spAutoFit/>
          </a:bodyPr>
          <a:lstStyle/>
          <a:p>
            <a:pPr algn="ctr"/>
            <a:r>
              <a:rPr lang="it-IT"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ESISTE UN’ALTRA STRADA</a:t>
            </a:r>
          </a:p>
        </p:txBody>
      </p:sp>
    </p:spTree>
    <p:extLst>
      <p:ext uri="{BB962C8B-B14F-4D97-AF65-F5344CB8AC3E}">
        <p14:creationId xmlns:p14="http://schemas.microsoft.com/office/powerpoint/2010/main" val="2273520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859514"/>
            <a:ext cx="3027759" cy="3141236"/>
          </a:xfrm>
          <a:prstGeom prst="rect">
            <a:avLst/>
          </a:prstGeom>
        </p:spPr>
      </p:pic>
      <p:pic>
        <p:nvPicPr>
          <p:cNvPr id="33" name="Picture 32">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3026511"/>
            <a:ext cx="1141809" cy="1774090"/>
          </a:xfrm>
          <a:prstGeom prst="rect">
            <a:avLst/>
          </a:prstGeom>
        </p:spPr>
      </p:pic>
      <p:sp>
        <p:nvSpPr>
          <p:cNvPr id="35" name="Oval 34">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211455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7" name="Picture 36">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60" y="857251"/>
            <a:ext cx="1202540" cy="856055"/>
          </a:xfrm>
          <a:prstGeom prst="rect">
            <a:avLst/>
          </a:prstGeom>
        </p:spPr>
      </p:pic>
      <p:pic>
        <p:nvPicPr>
          <p:cNvPr id="39" name="Picture 38">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5429250"/>
            <a:ext cx="745301" cy="571500"/>
          </a:xfrm>
          <a:prstGeom prst="rect">
            <a:avLst/>
          </a:prstGeom>
        </p:spPr>
      </p:pic>
      <p:sp>
        <p:nvSpPr>
          <p:cNvPr id="41" name="Rectangle 40">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43" name="Rectangle 42">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56"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8" y="857250"/>
            <a:ext cx="419604" cy="278223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defTabSz="342900"/>
            <a:endParaRPr lang="en-US" sz="1350">
              <a:solidFill>
                <a:prstClr val="black"/>
              </a:solidFill>
              <a:latin typeface="Century Gothic" panose="020B0502020202020204"/>
            </a:endParaRPr>
          </a:p>
        </p:txBody>
      </p:sp>
      <p:sp>
        <p:nvSpPr>
          <p:cNvPr id="57" name="Freeform: Shape 46">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3743183" cy="51435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58" name="Rectangle 48">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ctrTitle"/>
          </p:nvPr>
        </p:nvSpPr>
        <p:spPr>
          <a:xfrm>
            <a:off x="251520" y="2091690"/>
            <a:ext cx="3168352" cy="2708911"/>
          </a:xfrm>
        </p:spPr>
        <p:txBody>
          <a:bodyPr vert="horz" lIns="68580" tIns="34290" rIns="68580" bIns="34290" rtlCol="0" anchor="t">
            <a:normAutofit/>
          </a:bodyPr>
          <a:lstStyle/>
          <a:p>
            <a:pPr algn="r">
              <a:lnSpc>
                <a:spcPct val="90000"/>
              </a:lnSpc>
            </a:pPr>
            <a:r>
              <a:rPr lang="en-US" sz="2475" dirty="0">
                <a:solidFill>
                  <a:srgbClr val="FFFFFF"/>
                </a:solidFill>
              </a:rPr>
              <a:t>LA CONCILIAZIONE MONOCRATICA</a:t>
            </a:r>
            <a:br>
              <a:rPr lang="en-US" sz="2475" dirty="0">
                <a:solidFill>
                  <a:srgbClr val="FFFFFF"/>
                </a:solidFill>
              </a:rPr>
            </a:br>
            <a:r>
              <a:rPr lang="en-US" sz="2475" dirty="0">
                <a:solidFill>
                  <a:srgbClr val="FFFFFF"/>
                </a:solidFill>
              </a:rPr>
              <a:t>PREVENTIVA</a:t>
            </a:r>
            <a:br>
              <a:rPr lang="en-US" sz="2475" dirty="0">
                <a:solidFill>
                  <a:srgbClr val="FFFFFF"/>
                </a:solidFill>
              </a:rPr>
            </a:br>
            <a:br>
              <a:rPr lang="en-US" sz="2475" dirty="0">
                <a:solidFill>
                  <a:srgbClr val="FFFFFF"/>
                </a:solidFill>
              </a:rPr>
            </a:br>
            <a:r>
              <a:rPr lang="en-US" sz="2475" dirty="0">
                <a:solidFill>
                  <a:srgbClr val="FFFFFF"/>
                </a:solidFill>
              </a:rPr>
              <a:t> Art 11 D. LGS. 124/2004</a:t>
            </a:r>
          </a:p>
        </p:txBody>
      </p:sp>
      <p:sp>
        <p:nvSpPr>
          <p:cNvPr id="3" name="Sottotitolo 2"/>
          <p:cNvSpPr>
            <a:spLocks noGrp="1"/>
          </p:cNvSpPr>
          <p:nvPr>
            <p:ph type="subTitle" idx="1"/>
          </p:nvPr>
        </p:nvSpPr>
        <p:spPr>
          <a:xfrm>
            <a:off x="3903082" y="2091690"/>
            <a:ext cx="4439627" cy="3353116"/>
          </a:xfrm>
        </p:spPr>
        <p:txBody>
          <a:bodyPr vert="horz" lIns="68580" tIns="34290" rIns="68580" bIns="34290" rtlCol="0" anchor="t">
            <a:normAutofit/>
          </a:bodyPr>
          <a:lstStyle/>
          <a:p>
            <a:pPr>
              <a:buFont typeface="Wingdings 3" charset="2"/>
              <a:buChar char=""/>
            </a:pPr>
            <a:endParaRPr lang="en-US" dirty="0">
              <a:solidFill>
                <a:schemeClr val="tx1"/>
              </a:solidFill>
            </a:endParaRPr>
          </a:p>
          <a:p>
            <a:pPr>
              <a:buFont typeface="Wingdings 3" charset="2"/>
              <a:buChar char=""/>
            </a:pPr>
            <a:endParaRPr lang="en-US" dirty="0">
              <a:solidFill>
                <a:schemeClr val="tx1"/>
              </a:solidFill>
            </a:endParaRPr>
          </a:p>
          <a:p>
            <a:pPr>
              <a:buFont typeface="Wingdings 3" charset="2"/>
              <a:buChar char=""/>
            </a:pPr>
            <a:r>
              <a:rPr lang="en-US">
                <a:solidFill>
                  <a:schemeClr val="tx1"/>
                </a:solidFill>
              </a:rPr>
              <a:t>DOTT. DARIO PANEBIANCO</a:t>
            </a:r>
          </a:p>
          <a:p>
            <a:pPr>
              <a:buFont typeface="Wingdings 3" charset="2"/>
              <a:buChar char=""/>
            </a:pPr>
            <a:r>
              <a:rPr lang="en-US">
                <a:solidFill>
                  <a:schemeClr val="tx1"/>
                </a:solidFill>
              </a:rPr>
              <a:t>RESPONSABILE P.O. PROCESSO VIGILANZA</a:t>
            </a:r>
          </a:p>
          <a:p>
            <a:pPr>
              <a:buFont typeface="Wingdings 3" charset="2"/>
              <a:buChar char=""/>
            </a:pPr>
            <a:r>
              <a:rPr lang="en-US">
                <a:solidFill>
                  <a:schemeClr val="tx1"/>
                </a:solidFill>
              </a:rPr>
              <a:t>ISPETTORATO DEL LAVORO DI RIMINI</a:t>
            </a:r>
          </a:p>
          <a:p>
            <a:pPr>
              <a:buFont typeface="Wingdings 3" charset="2"/>
              <a:buChar char=""/>
            </a:pPr>
            <a:endParaRPr lang="en-US" dirty="0">
              <a:solidFill>
                <a:schemeClr val="tx1"/>
              </a:solidFill>
            </a:endParaRPr>
          </a:p>
        </p:txBody>
      </p:sp>
    </p:spTree>
    <p:extLst>
      <p:ext uri="{BB962C8B-B14F-4D97-AF65-F5344CB8AC3E}">
        <p14:creationId xmlns:p14="http://schemas.microsoft.com/office/powerpoint/2010/main" val="336603139"/>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46"/>
            <a:ext cx="9143771" cy="3548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10"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672521"/>
            <a:ext cx="2604045" cy="619449"/>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defTabSz="342900"/>
            <a:endParaRPr lang="en-US" sz="1350">
              <a:solidFill>
                <a:prstClr val="white"/>
              </a:solidFill>
              <a:latin typeface="Century Gothic" panose="020B0502020202020204"/>
            </a:endParaRPr>
          </a:p>
        </p:txBody>
      </p:sp>
      <p:sp>
        <p:nvSpPr>
          <p:cNvPr id="12" name="Freeform: Shape 11">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898900"/>
            <a:ext cx="9144000" cy="2101850"/>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3" name="Sottotitolo 2">
            <a:extLst>
              <a:ext uri="{FF2B5EF4-FFF2-40B4-BE49-F238E27FC236}">
                <a16:creationId xmlns:a16="http://schemas.microsoft.com/office/drawing/2014/main" id="{EBE2D2D0-FD07-4DB9-9DC5-58D8269AC094}"/>
              </a:ext>
            </a:extLst>
          </p:cNvPr>
          <p:cNvSpPr>
            <a:spLocks noGrp="1"/>
          </p:cNvSpPr>
          <p:nvPr>
            <p:ph type="subTitle" idx="1"/>
          </p:nvPr>
        </p:nvSpPr>
        <p:spPr>
          <a:xfrm>
            <a:off x="724129" y="4440286"/>
            <a:ext cx="7695743" cy="907322"/>
          </a:xfrm>
        </p:spPr>
        <p:txBody>
          <a:bodyPr>
            <a:normAutofit fontScale="92500"/>
          </a:bodyPr>
          <a:lstStyle/>
          <a:p>
            <a:pPr algn="ctr"/>
            <a:r>
              <a:rPr lang="it-IT" sz="2400" dirty="0">
                <a:solidFill>
                  <a:schemeClr val="bg2"/>
                </a:solidFill>
              </a:rPr>
              <a:t>IL CANALE PRIORITARIO DI DEFINIZIONE DELLE RICHIESTE DI INTERVENTO AVENTI CARATTERE PATRIMONIALE</a:t>
            </a:r>
          </a:p>
        </p:txBody>
      </p:sp>
    </p:spTree>
    <p:extLst>
      <p:ext uri="{BB962C8B-B14F-4D97-AF65-F5344CB8AC3E}">
        <p14:creationId xmlns:p14="http://schemas.microsoft.com/office/powerpoint/2010/main" val="327854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400" b="1" dirty="0"/>
              <a:t>Fonti  </a:t>
            </a:r>
          </a:p>
        </p:txBody>
      </p:sp>
      <p:sp>
        <p:nvSpPr>
          <p:cNvPr id="3" name="Segnaposto contenuto 2"/>
          <p:cNvSpPr>
            <a:spLocks noGrp="1"/>
          </p:cNvSpPr>
          <p:nvPr>
            <p:ph idx="1"/>
          </p:nvPr>
        </p:nvSpPr>
        <p:spPr/>
        <p:txBody>
          <a:bodyPr>
            <a:normAutofit/>
          </a:bodyPr>
          <a:lstStyle/>
          <a:p>
            <a:r>
              <a:rPr lang="it-IT" sz="2000" dirty="0" err="1"/>
              <a:t>Dlgs</a:t>
            </a:r>
            <a:r>
              <a:rPr lang="it-IT" sz="2000" dirty="0"/>
              <a:t> 124/ 2004  </a:t>
            </a:r>
            <a:r>
              <a:rPr lang="it-IT" sz="2000" b="1" dirty="0"/>
              <a:t>Razionalizzazione delle funzioni ispettive in materia di previdenza sociale  e di lavoro a norma dell’art. 8 legge 30 del 2003 </a:t>
            </a:r>
          </a:p>
          <a:p>
            <a:r>
              <a:rPr lang="it-IT" sz="2000" b="1" dirty="0"/>
              <a:t>Circolare Min. Lavoro 24/2004</a:t>
            </a:r>
          </a:p>
          <a:p>
            <a:r>
              <a:rPr lang="it-IT" sz="2000" b="1" dirty="0"/>
              <a:t>Direttiva Sacconi 18/09/2008</a:t>
            </a:r>
          </a:p>
          <a:p>
            <a:r>
              <a:rPr lang="it-IT" sz="2000" b="1" dirty="0"/>
              <a:t>Circ. Min. Lavoro 36/2009</a:t>
            </a:r>
          </a:p>
          <a:p>
            <a:r>
              <a:rPr lang="it-IT" sz="2000" b="1" dirty="0"/>
              <a:t>Circ. Min. Lavoro 37/2012 </a:t>
            </a:r>
          </a:p>
          <a:p>
            <a:r>
              <a:rPr lang="it-IT" sz="2000" b="1" dirty="0"/>
              <a:t>I documenti di programmazione della vigilanza</a:t>
            </a:r>
          </a:p>
        </p:txBody>
      </p:sp>
    </p:spTree>
    <p:extLst>
      <p:ext uri="{BB962C8B-B14F-4D97-AF65-F5344CB8AC3E}">
        <p14:creationId xmlns:p14="http://schemas.microsoft.com/office/powerpoint/2010/main" val="911647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8" y="857250"/>
            <a:ext cx="419604" cy="278223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defTabSz="342900"/>
            <a:endParaRPr lang="en-US" sz="1350">
              <a:solidFill>
                <a:prstClr val="black"/>
              </a:solidFill>
              <a:latin typeface="Century Gothic" panose="020B0502020202020204"/>
            </a:endParaRPr>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3743183" cy="51435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title"/>
          </p:nvPr>
        </p:nvSpPr>
        <p:spPr>
          <a:xfrm>
            <a:off x="489858" y="2091690"/>
            <a:ext cx="2642159" cy="3353116"/>
          </a:xfrm>
        </p:spPr>
        <p:txBody>
          <a:bodyPr>
            <a:normAutofit/>
          </a:bodyPr>
          <a:lstStyle/>
          <a:p>
            <a:pPr algn="r"/>
            <a:r>
              <a:rPr lang="it-IT" sz="2925">
                <a:solidFill>
                  <a:srgbClr val="FFFFFF"/>
                </a:solidFill>
              </a:rPr>
              <a:t>Dlgs 124/2004 Art.11 La conciliazione monocratica  </a:t>
            </a:r>
            <a:br>
              <a:rPr lang="it-IT" sz="2925">
                <a:solidFill>
                  <a:srgbClr val="FFFFFF"/>
                </a:solidFill>
              </a:rPr>
            </a:br>
            <a:endParaRPr lang="it-IT" sz="2925">
              <a:solidFill>
                <a:srgbClr val="FFFFFF"/>
              </a:solidFill>
            </a:endParaRPr>
          </a:p>
        </p:txBody>
      </p:sp>
      <p:sp>
        <p:nvSpPr>
          <p:cNvPr id="3" name="Segnaposto contenuto 2"/>
          <p:cNvSpPr>
            <a:spLocks noGrp="1"/>
          </p:cNvSpPr>
          <p:nvPr>
            <p:ph idx="1"/>
          </p:nvPr>
        </p:nvSpPr>
        <p:spPr>
          <a:xfrm>
            <a:off x="3903082" y="2091690"/>
            <a:ext cx="4439627" cy="3353116"/>
          </a:xfrm>
        </p:spPr>
        <p:txBody>
          <a:bodyPr>
            <a:normAutofit/>
          </a:bodyPr>
          <a:lstStyle/>
          <a:p>
            <a:pPr algn="just"/>
            <a:r>
              <a:rPr lang="it-IT" dirty="0"/>
              <a:t>C.1 Nelle ipotesi di </a:t>
            </a:r>
            <a:r>
              <a:rPr lang="it-IT" b="1" dirty="0"/>
              <a:t>richieste di intervento </a:t>
            </a:r>
            <a:r>
              <a:rPr lang="it-IT" dirty="0"/>
              <a:t>ispettivo alla direzione provinciale del lavoro (oggi ISPETTORATO TERRITORIALE DEL LAVORO) dalle quali emergano </a:t>
            </a:r>
            <a:r>
              <a:rPr lang="it-IT" b="1" dirty="0"/>
              <a:t>elementi per una soluzione conciliativa </a:t>
            </a:r>
            <a:r>
              <a:rPr lang="it-IT" dirty="0"/>
              <a:t>della controversia, la </a:t>
            </a:r>
            <a:r>
              <a:rPr lang="it-IT" b="1" dirty="0"/>
              <a:t>Direzione provinciale del lavoro</a:t>
            </a:r>
            <a:r>
              <a:rPr lang="it-IT" dirty="0"/>
              <a:t> territorialmente competente (oggi I.T.L.) può, mediante un </a:t>
            </a:r>
            <a:r>
              <a:rPr lang="it-IT" b="1" dirty="0"/>
              <a:t>proprio funzionario</a:t>
            </a:r>
            <a:r>
              <a:rPr lang="it-IT" dirty="0"/>
              <a:t>, anche con qualifica ispettiva, avviare il tentativo di conciliazione sulle </a:t>
            </a:r>
            <a:r>
              <a:rPr lang="it-IT" b="1" dirty="0"/>
              <a:t>questioni segnalate.</a:t>
            </a:r>
          </a:p>
        </p:txBody>
      </p:sp>
    </p:spTree>
    <p:extLst>
      <p:ext uri="{BB962C8B-B14F-4D97-AF65-F5344CB8AC3E}">
        <p14:creationId xmlns:p14="http://schemas.microsoft.com/office/powerpoint/2010/main" val="2381252939"/>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entury Gothic" panose="020B0502020202020204"/>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952423"/>
            <a:ext cx="2604045" cy="619449"/>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defTabSz="685800">
              <a:defRPr/>
            </a:pPr>
            <a:endParaRPr lang="en-US" sz="1350">
              <a:solidFill>
                <a:prstClr val="black"/>
              </a:solidFill>
              <a:latin typeface="Century Gothic" panose="020B0502020202020204"/>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2178801"/>
            <a:ext cx="9144313" cy="3821950"/>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olo 1"/>
          <p:cNvSpPr>
            <a:spLocks noGrp="1"/>
          </p:cNvSpPr>
          <p:nvPr>
            <p:ph type="title"/>
          </p:nvPr>
        </p:nvSpPr>
        <p:spPr>
          <a:xfrm>
            <a:off x="827484" y="1196788"/>
            <a:ext cx="6710642" cy="1050398"/>
          </a:xfrm>
        </p:spPr>
        <p:txBody>
          <a:bodyPr anchor="ctr">
            <a:normAutofit/>
          </a:bodyPr>
          <a:lstStyle/>
          <a:p>
            <a:r>
              <a:rPr lang="it-IT">
                <a:solidFill>
                  <a:srgbClr val="FFFFFF"/>
                </a:solidFill>
              </a:rPr>
              <a:t>Circ. 37 /2012</a:t>
            </a:r>
          </a:p>
        </p:txBody>
      </p:sp>
      <p:sp>
        <p:nvSpPr>
          <p:cNvPr id="3" name="Segnaposto contenuto 2"/>
          <p:cNvSpPr>
            <a:spLocks noGrp="1"/>
          </p:cNvSpPr>
          <p:nvPr>
            <p:ph idx="1"/>
          </p:nvPr>
        </p:nvSpPr>
        <p:spPr>
          <a:xfrm>
            <a:off x="827484" y="2929891"/>
            <a:ext cx="6709906" cy="2613659"/>
          </a:xfrm>
        </p:spPr>
        <p:txBody>
          <a:bodyPr>
            <a:normAutofit/>
          </a:bodyPr>
          <a:lstStyle/>
          <a:p>
            <a:pPr marL="0" indent="0" algn="just">
              <a:buNone/>
            </a:pPr>
            <a:r>
              <a:rPr lang="it-IT" sz="1800" dirty="0"/>
              <a:t>La </a:t>
            </a:r>
            <a:r>
              <a:rPr lang="it-IT" sz="1800" b="1" dirty="0"/>
              <a:t>richiesta di intervento </a:t>
            </a:r>
            <a:r>
              <a:rPr lang="it-IT" sz="1800" dirty="0"/>
              <a:t>non può condizionare in modo prioritario gli uffici nello svolgimento dell’attività di vigilanza. </a:t>
            </a:r>
          </a:p>
          <a:p>
            <a:pPr marL="0" indent="0" algn="just">
              <a:buNone/>
            </a:pPr>
            <a:r>
              <a:rPr lang="it-IT" sz="1800" dirty="0"/>
              <a:t>Dalla richiesta di intervento non assimilabile all’istanza ex art.2 l.241/90 non scaturisce alcun obbligo </a:t>
            </a:r>
            <a:r>
              <a:rPr lang="it-IT" sz="1800" b="1" dirty="0"/>
              <a:t>per l’amministrazione di dare corso alla verifica ispettiva </a:t>
            </a:r>
          </a:p>
          <a:p>
            <a:pPr marL="0" indent="0">
              <a:buNone/>
            </a:pPr>
            <a:endParaRPr lang="it-IT" dirty="0"/>
          </a:p>
        </p:txBody>
      </p:sp>
    </p:spTree>
    <p:extLst>
      <p:ext uri="{BB962C8B-B14F-4D97-AF65-F5344CB8AC3E}">
        <p14:creationId xmlns:p14="http://schemas.microsoft.com/office/powerpoint/2010/main" val="2966948068"/>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9">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999"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2" name="Titolo 1"/>
          <p:cNvSpPr>
            <a:spLocks noGrp="1"/>
          </p:cNvSpPr>
          <p:nvPr>
            <p:ph type="title"/>
          </p:nvPr>
        </p:nvSpPr>
        <p:spPr>
          <a:xfrm>
            <a:off x="486697" y="1654813"/>
            <a:ext cx="2629121" cy="3506547"/>
          </a:xfrm>
        </p:spPr>
        <p:txBody>
          <a:bodyPr anchor="ctr">
            <a:normAutofit/>
          </a:bodyPr>
          <a:lstStyle/>
          <a:p>
            <a:r>
              <a:rPr lang="it-IT" dirty="0">
                <a:solidFill>
                  <a:srgbClr val="F2F2F2"/>
                </a:solidFill>
              </a:rPr>
              <a:t>Informare il lavoratore in sede di R.I.  </a:t>
            </a:r>
          </a:p>
        </p:txBody>
      </p:sp>
      <p:sp>
        <p:nvSpPr>
          <p:cNvPr id="29" name="Rectangle 21">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857250"/>
            <a:ext cx="5664708"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useBgFill="1">
        <p:nvSpPr>
          <p:cNvPr id="30"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1220725"/>
            <a:ext cx="4938074" cy="4304390"/>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31" name="Rectangle 25">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Segnaposto contenuto 2">
            <a:extLst>
              <a:ext uri="{FF2B5EF4-FFF2-40B4-BE49-F238E27FC236}">
                <a16:creationId xmlns:a16="http://schemas.microsoft.com/office/drawing/2014/main" id="{0DA98487-EC74-4C3A-8BCE-02E17EDD20D1}"/>
              </a:ext>
            </a:extLst>
          </p:cNvPr>
          <p:cNvGraphicFramePr>
            <a:graphicFrameLocks noGrp="1"/>
          </p:cNvGraphicFramePr>
          <p:nvPr>
            <p:ph idx="1"/>
          </p:nvPr>
        </p:nvGraphicFramePr>
        <p:xfrm>
          <a:off x="4206479" y="1581150"/>
          <a:ext cx="4211240" cy="3580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1260519"/>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28"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8" y="857250"/>
            <a:ext cx="419604" cy="278223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defTabSz="342900"/>
            <a:endParaRPr lang="en-US" sz="1350">
              <a:solidFill>
                <a:prstClr val="white"/>
              </a:solidFill>
              <a:latin typeface="Century Gothic" panose="020B0502020202020204"/>
            </a:endParaRPr>
          </a:p>
        </p:txBody>
      </p:sp>
      <p:sp>
        <p:nvSpPr>
          <p:cNvPr id="29" name="Freeform: Shape 22">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3743183" cy="51435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30" name="Rectangle 24">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title"/>
          </p:nvPr>
        </p:nvSpPr>
        <p:spPr>
          <a:xfrm>
            <a:off x="489858" y="2091690"/>
            <a:ext cx="2642159" cy="3353116"/>
          </a:xfrm>
        </p:spPr>
        <p:txBody>
          <a:bodyPr>
            <a:normAutofit/>
          </a:bodyPr>
          <a:lstStyle/>
          <a:p>
            <a:pPr algn="r"/>
            <a:r>
              <a:rPr lang="it-IT" b="1">
                <a:solidFill>
                  <a:schemeClr val="bg2"/>
                </a:solidFill>
              </a:rPr>
              <a:t>CIRCOLARE N. 24/2004 </a:t>
            </a:r>
            <a:br>
              <a:rPr lang="it-IT" b="1">
                <a:solidFill>
                  <a:schemeClr val="bg2"/>
                </a:solidFill>
              </a:rPr>
            </a:br>
            <a:r>
              <a:rPr lang="it-IT" b="1">
                <a:solidFill>
                  <a:schemeClr val="bg2"/>
                </a:solidFill>
              </a:rPr>
              <a:t>Chiarimenti e indicazioni operative </a:t>
            </a:r>
            <a:endParaRPr lang="it-IT">
              <a:solidFill>
                <a:schemeClr val="bg2"/>
              </a:solidFill>
            </a:endParaRPr>
          </a:p>
        </p:txBody>
      </p:sp>
      <p:sp>
        <p:nvSpPr>
          <p:cNvPr id="3" name="Segnaposto contenuto 2"/>
          <p:cNvSpPr>
            <a:spLocks noGrp="1"/>
          </p:cNvSpPr>
          <p:nvPr>
            <p:ph idx="1"/>
          </p:nvPr>
        </p:nvSpPr>
        <p:spPr>
          <a:xfrm>
            <a:off x="3903082" y="1844824"/>
            <a:ext cx="4702076" cy="4248472"/>
          </a:xfrm>
        </p:spPr>
        <p:txBody>
          <a:bodyPr>
            <a:normAutofit fontScale="85000" lnSpcReduction="20000"/>
          </a:bodyPr>
          <a:lstStyle/>
          <a:p>
            <a:pPr algn="just">
              <a:lnSpc>
                <a:spcPct val="90000"/>
              </a:lnSpc>
            </a:pPr>
            <a:r>
              <a:rPr lang="it-IT" sz="2100" b="1" dirty="0"/>
              <a:t>Conciliazione monocratica (art. 11)</a:t>
            </a:r>
            <a:endParaRPr lang="it-IT" sz="2100" dirty="0"/>
          </a:p>
          <a:p>
            <a:pPr algn="just">
              <a:lnSpc>
                <a:spcPct val="90000"/>
              </a:lnSpc>
            </a:pPr>
            <a:r>
              <a:rPr lang="it-IT" sz="2100" dirty="0"/>
              <a:t>La conciliazione monocratica rappresenta un istituto di sicuro impatto nell'ambito delle competenze delle Direzioni provinciali del lavoro, </a:t>
            </a:r>
            <a:r>
              <a:rPr lang="it-IT" sz="2100" b="1" dirty="0"/>
              <a:t>anche per lo svolgimento della attività ispettiva così come riformata dal </a:t>
            </a:r>
            <a:r>
              <a:rPr lang="it-IT" sz="2100" b="1" dirty="0" err="1"/>
              <a:t>D.Lgs.</a:t>
            </a:r>
            <a:r>
              <a:rPr lang="it-IT" sz="2100" b="1" dirty="0"/>
              <a:t> n. </a:t>
            </a:r>
            <a:r>
              <a:rPr lang="it-IT" sz="2100" dirty="0"/>
              <a:t>124/2004. </a:t>
            </a:r>
          </a:p>
          <a:p>
            <a:pPr algn="just">
              <a:lnSpc>
                <a:spcPct val="90000"/>
              </a:lnSpc>
            </a:pPr>
            <a:r>
              <a:rPr lang="it-IT" sz="2100" dirty="0"/>
              <a:t>La  conciliazione può trovare applicazione proprio in quanto la mera </a:t>
            </a:r>
            <a:r>
              <a:rPr lang="it-IT" sz="2100" b="1" dirty="0"/>
              <a:t>presentazione di una richiesta di intervento </a:t>
            </a:r>
            <a:r>
              <a:rPr lang="it-IT" sz="2100" dirty="0"/>
              <a:t>o il solo accesso in azienda, con riferimento alla conciliazione contestuale all'ispezione, </a:t>
            </a:r>
            <a:r>
              <a:rPr lang="it-IT" sz="2100" b="1" dirty="0"/>
              <a:t>non vincolano l'organo ispettivo </a:t>
            </a:r>
            <a:r>
              <a:rPr lang="it-IT" sz="2100" dirty="0"/>
              <a:t>in quanto non si è ancora proceduto ad alcun accertamento in ordine alla effettiva esistenza o alla veridicità delle situazioni e delle circostanze comunque rappresentate</a:t>
            </a:r>
            <a:r>
              <a:rPr lang="it-IT" sz="1425" dirty="0"/>
              <a:t>. </a:t>
            </a:r>
          </a:p>
        </p:txBody>
      </p:sp>
    </p:spTree>
    <p:extLst>
      <p:ext uri="{BB962C8B-B14F-4D97-AF65-F5344CB8AC3E}">
        <p14:creationId xmlns:p14="http://schemas.microsoft.com/office/powerpoint/2010/main" val="2700858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C6BC2-E9E2-4780-8A41-064073CD4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E70450CF-22E9-4B1D-B146-30FEE770C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902" y="1267730"/>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80238079-1F65-476A-BC6C-F2D3BD268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850"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3740C935-D2D3-4F63-A4DA-CD768BB3F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1910" y="1267730"/>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BE8D8045-0F80-4964-B591-0D599AB42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0855" y="1267730"/>
            <a:ext cx="1567331" cy="645295"/>
            <a:chOff x="5318306" y="1386268"/>
            <a:chExt cx="1567331" cy="645295"/>
          </a:xfrm>
        </p:grpSpPr>
        <p:cxnSp>
          <p:nvCxnSpPr>
            <p:cNvPr id="19" name="Straight Connector 18">
              <a:extLst>
                <a:ext uri="{FF2B5EF4-FFF2-40B4-BE49-F238E27FC236}">
                  <a16:creationId xmlns:a16="http://schemas.microsoft.com/office/drawing/2014/main" id="{AF8A5889-0EE6-4E19-98FE-29F79E987B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0FE4C3-64BE-4A2B-818D-4D84479344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670D04-30D8-487E-A3F4-0655E48016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1A856DE3-B9AB-43F7-A80F-CB9F149A9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4" name="CasellaDiTesto 3">
            <a:extLst>
              <a:ext uri="{FF2B5EF4-FFF2-40B4-BE49-F238E27FC236}">
                <a16:creationId xmlns:a16="http://schemas.microsoft.com/office/drawing/2014/main" id="{952CE389-EF16-4CC0-A4D8-9C9F5CF9D46E}"/>
              </a:ext>
            </a:extLst>
          </p:cNvPr>
          <p:cNvSpPr txBox="1"/>
          <p:nvPr/>
        </p:nvSpPr>
        <p:spPr>
          <a:xfrm>
            <a:off x="6420018" y="1559768"/>
            <a:ext cx="2429121" cy="3135379"/>
          </a:xfrm>
          <a:prstGeom prst="rect">
            <a:avLst/>
          </a:prstGeom>
        </p:spPr>
        <p:txBody>
          <a:bodyPr vert="horz" lIns="91440" tIns="45720" rIns="91440" bIns="45720" rtlCol="0" anchor="ctr">
            <a:normAutofit/>
          </a:bodyPr>
          <a:lstStyle/>
          <a:p>
            <a:pPr algn="ctr" defTabSz="914400">
              <a:lnSpc>
                <a:spcPct val="83000"/>
              </a:lnSpc>
              <a:spcBef>
                <a:spcPct val="0"/>
              </a:spcBef>
              <a:spcAft>
                <a:spcPts val="600"/>
              </a:spcAft>
            </a:pPr>
            <a:r>
              <a:rPr lang="en-US" sz="3300" cap="all" spc="-100" dirty="0" err="1">
                <a:solidFill>
                  <a:srgbClr val="FFFFFF"/>
                </a:solidFill>
                <a:latin typeface="+mj-lt"/>
              </a:rPr>
              <a:t>Analisi</a:t>
            </a:r>
            <a:r>
              <a:rPr lang="en-US" sz="3300" cap="all" spc="-100" dirty="0">
                <a:solidFill>
                  <a:srgbClr val="FFFFFF"/>
                </a:solidFill>
                <a:latin typeface="+mj-lt"/>
              </a:rPr>
              <a:t> </a:t>
            </a:r>
            <a:r>
              <a:rPr lang="en-US" sz="3300" cap="all" spc="-100" dirty="0" err="1">
                <a:solidFill>
                  <a:srgbClr val="FFFFFF"/>
                </a:solidFill>
                <a:latin typeface="+mj-lt"/>
              </a:rPr>
              <a:t>degli</a:t>
            </a:r>
            <a:r>
              <a:rPr lang="en-US" sz="3300" cap="all" spc="-100" dirty="0">
                <a:solidFill>
                  <a:srgbClr val="FFFFFF"/>
                </a:solidFill>
                <a:latin typeface="+mj-lt"/>
              </a:rPr>
              <a:t> </a:t>
            </a:r>
            <a:r>
              <a:rPr lang="en-US" sz="3300" cap="all" spc="-100" dirty="0" err="1">
                <a:solidFill>
                  <a:srgbClr val="FFFFFF"/>
                </a:solidFill>
                <a:latin typeface="+mj-lt"/>
              </a:rPr>
              <a:t>indicatori</a:t>
            </a:r>
            <a:r>
              <a:rPr lang="en-US" sz="3300" cap="all" spc="-100" dirty="0">
                <a:solidFill>
                  <a:srgbClr val="FFFFFF"/>
                </a:solidFill>
                <a:latin typeface="+mj-lt"/>
              </a:rPr>
              <a:t> di </a:t>
            </a:r>
            <a:r>
              <a:rPr lang="en-US" sz="3300" cap="all" spc="-100" dirty="0" err="1">
                <a:solidFill>
                  <a:srgbClr val="FFFFFF"/>
                </a:solidFill>
                <a:latin typeface="+mj-lt"/>
              </a:rPr>
              <a:t>rischio</a:t>
            </a:r>
            <a:r>
              <a:rPr lang="en-US" sz="3300" cap="all" spc="-100" dirty="0">
                <a:solidFill>
                  <a:srgbClr val="FFFFFF"/>
                </a:solidFill>
                <a:latin typeface="+mj-lt"/>
              </a:rPr>
              <a:t> </a:t>
            </a:r>
            <a:r>
              <a:rPr lang="en-US" sz="3300" cap="all" spc="-100" dirty="0" err="1">
                <a:solidFill>
                  <a:srgbClr val="FFFFFF"/>
                </a:solidFill>
                <a:latin typeface="+mj-lt"/>
              </a:rPr>
              <a:t>specifici</a:t>
            </a:r>
            <a:r>
              <a:rPr lang="en-US" sz="3300" cap="all" spc="-100" dirty="0">
                <a:solidFill>
                  <a:srgbClr val="FFFFFF"/>
                </a:solidFill>
                <a:latin typeface="+mj-lt"/>
              </a:rPr>
              <a:t> del </a:t>
            </a:r>
            <a:r>
              <a:rPr lang="en-US" sz="3300" cap="all" spc="-100" dirty="0" err="1">
                <a:solidFill>
                  <a:srgbClr val="FFFFFF"/>
                </a:solidFill>
                <a:latin typeface="+mj-lt"/>
              </a:rPr>
              <a:t>territorio</a:t>
            </a:r>
            <a:endParaRPr lang="en-US" sz="3300" cap="all" spc="-100" dirty="0">
              <a:solidFill>
                <a:srgbClr val="FFFFFF"/>
              </a:solidFill>
              <a:latin typeface="+mj-lt"/>
            </a:endParaRPr>
          </a:p>
        </p:txBody>
      </p:sp>
      <p:sp useBgFill="1">
        <p:nvSpPr>
          <p:cNvPr id="25" name="Rectangle 24">
            <a:extLst>
              <a:ext uri="{FF2B5EF4-FFF2-40B4-BE49-F238E27FC236}">
                <a16:creationId xmlns:a16="http://schemas.microsoft.com/office/drawing/2014/main" id="{8B4B154C-0A60-41BF-B149-21BD6D9B9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00" y="0"/>
            <a:ext cx="61265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DC1BCB1-67D2-4359-8F92-3A69D16DD1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14488" y="0"/>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8800E080-59F0-4F83-B2C9-C7330EFDF5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0213" y="-1172"/>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F506867-1785-46B5-8ECF-33F482D02C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68943" y="-1172"/>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5" name="Immagine 4">
            <a:extLst>
              <a:ext uri="{FF2B5EF4-FFF2-40B4-BE49-F238E27FC236}">
                <a16:creationId xmlns:a16="http://schemas.microsoft.com/office/drawing/2014/main" id="{2DDCBC5E-DBEF-4C9D-BFB1-1310C4652ADB}"/>
              </a:ext>
            </a:extLst>
          </p:cNvPr>
          <p:cNvPicPr>
            <a:picLocks noChangeAspect="1"/>
          </p:cNvPicPr>
          <p:nvPr/>
        </p:nvPicPr>
        <p:blipFill>
          <a:blip r:embed="rId3"/>
          <a:stretch>
            <a:fillRect/>
          </a:stretch>
        </p:blipFill>
        <p:spPr>
          <a:xfrm>
            <a:off x="482394" y="1144957"/>
            <a:ext cx="5182039" cy="4560194"/>
          </a:xfrm>
          <a:prstGeom prst="rect">
            <a:avLst/>
          </a:prstGeom>
        </p:spPr>
      </p:pic>
      <p:cxnSp>
        <p:nvCxnSpPr>
          <p:cNvPr id="33" name="Straight Connector 32">
            <a:extLst>
              <a:ext uri="{FF2B5EF4-FFF2-40B4-BE49-F238E27FC236}">
                <a16:creationId xmlns:a16="http://schemas.microsoft.com/office/drawing/2014/main" id="{A8A8A2B6-6C82-4F71-BD0A-2E57CD2317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0213" y="644123"/>
            <a:ext cx="126873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Segnaposto piè di pagina 1">
            <a:extLst>
              <a:ext uri="{FF2B5EF4-FFF2-40B4-BE49-F238E27FC236}">
                <a16:creationId xmlns:a16="http://schemas.microsoft.com/office/drawing/2014/main" id="{3D6DF9A6-35E8-4F04-A803-136B534A37C9}"/>
              </a:ext>
            </a:extLst>
          </p:cNvPr>
          <p:cNvSpPr>
            <a:spLocks noGrp="1"/>
          </p:cNvSpPr>
          <p:nvPr>
            <p:ph type="ftr" sz="quarter" idx="11"/>
          </p:nvPr>
        </p:nvSpPr>
        <p:spPr>
          <a:xfrm>
            <a:off x="480171" y="6391656"/>
            <a:ext cx="4389120" cy="228600"/>
          </a:xfrm>
        </p:spPr>
        <p:txBody>
          <a:bodyPr vert="horz" lIns="91440" tIns="45720" rIns="91440" bIns="45720" rtlCol="0" anchor="ctr">
            <a:normAutofit/>
          </a:bodyPr>
          <a:lstStyle/>
          <a:p>
            <a:pPr algn="l" defTabSz="914400">
              <a:spcAft>
                <a:spcPts val="600"/>
              </a:spcAft>
            </a:pPr>
            <a:r>
              <a:rPr lang="en-US" kern="1200">
                <a:solidFill>
                  <a:schemeClr val="tx1">
                    <a:lumMod val="75000"/>
                    <a:lumOff val="25000"/>
                  </a:schemeClr>
                </a:solidFill>
                <a:latin typeface="+mn-lt"/>
                <a:ea typeface="+mn-ea"/>
                <a:cs typeface="+mn-cs"/>
              </a:rPr>
              <a:t>ISPETTORATO DEL LAVORO DI RIMINI - DR DARIO PANEBIANCO - </a:t>
            </a:r>
          </a:p>
        </p:txBody>
      </p:sp>
      <p:sp>
        <p:nvSpPr>
          <p:cNvPr id="3" name="Segnaposto numero diapositiva 2">
            <a:extLst>
              <a:ext uri="{FF2B5EF4-FFF2-40B4-BE49-F238E27FC236}">
                <a16:creationId xmlns:a16="http://schemas.microsoft.com/office/drawing/2014/main" id="{19C1BCDA-3ED4-4C5A-B10C-30BBC3586703}"/>
              </a:ext>
            </a:extLst>
          </p:cNvPr>
          <p:cNvSpPr>
            <a:spLocks noGrp="1"/>
          </p:cNvSpPr>
          <p:nvPr>
            <p:ph type="sldNum" sz="quarter" idx="12"/>
          </p:nvPr>
        </p:nvSpPr>
        <p:spPr>
          <a:xfrm>
            <a:off x="8094759" y="6392314"/>
            <a:ext cx="754380" cy="228600"/>
          </a:xfrm>
        </p:spPr>
        <p:txBody>
          <a:bodyPr vert="horz" lIns="91440" tIns="45720" rIns="91440" bIns="45720" rtlCol="0" anchor="b">
            <a:normAutofit/>
          </a:bodyPr>
          <a:lstStyle/>
          <a:p>
            <a:pPr defTabSz="914400">
              <a:spcAft>
                <a:spcPts val="600"/>
              </a:spcAft>
            </a:pPr>
            <a:fld id="{76E5D3A4-A4A6-46EA-AD04-6C2974792153}" type="slidenum">
              <a:rPr lang="en-US">
                <a:solidFill>
                  <a:srgbClr val="FFFFFF"/>
                </a:solidFill>
              </a:rPr>
              <a:pPr defTabSz="914400">
                <a:spcAft>
                  <a:spcPts val="600"/>
                </a:spcAft>
              </a:pPr>
              <a:t>3</a:t>
            </a:fld>
            <a:endParaRPr lang="en-US">
              <a:solidFill>
                <a:srgbClr val="FFFFFF"/>
              </a:solidFill>
            </a:endParaRPr>
          </a:p>
        </p:txBody>
      </p:sp>
    </p:spTree>
    <p:extLst>
      <p:ext uri="{BB962C8B-B14F-4D97-AF65-F5344CB8AC3E}">
        <p14:creationId xmlns:p14="http://schemas.microsoft.com/office/powerpoint/2010/main" val="2657378697"/>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84584" y="1196788"/>
            <a:ext cx="7053542" cy="1050398"/>
          </a:xfrm>
        </p:spPr>
        <p:txBody>
          <a:bodyPr>
            <a:normAutofit/>
          </a:bodyPr>
          <a:lstStyle/>
          <a:p>
            <a:r>
              <a:rPr lang="it-IT" dirty="0"/>
              <a:t>In quali casi </a:t>
            </a:r>
            <a:r>
              <a:rPr lang="it-IT" b="1" dirty="0"/>
              <a:t>può attivarsi </a:t>
            </a:r>
            <a:r>
              <a:rPr lang="it-IT" dirty="0"/>
              <a:t>: </a:t>
            </a:r>
          </a:p>
        </p:txBody>
      </p:sp>
      <p:graphicFrame>
        <p:nvGraphicFramePr>
          <p:cNvPr id="5" name="Segnaposto contenuto 2">
            <a:extLst>
              <a:ext uri="{FF2B5EF4-FFF2-40B4-BE49-F238E27FC236}">
                <a16:creationId xmlns:a16="http://schemas.microsoft.com/office/drawing/2014/main" id="{CA957A46-09D8-4E48-850A-19CA11B687B1}"/>
              </a:ext>
            </a:extLst>
          </p:cNvPr>
          <p:cNvGraphicFramePr>
            <a:graphicFrameLocks noGrp="1"/>
          </p:cNvGraphicFramePr>
          <p:nvPr>
            <p:ph idx="1"/>
            <p:extLst>
              <p:ext uri="{D42A27DB-BD31-4B8C-83A1-F6EECF244321}">
                <p14:modId xmlns:p14="http://schemas.microsoft.com/office/powerpoint/2010/main" val="1985520213"/>
              </p:ext>
            </p:extLst>
          </p:nvPr>
        </p:nvGraphicFramePr>
        <p:xfrm>
          <a:off x="484583" y="2462314"/>
          <a:ext cx="7053264" cy="3042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1472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0BDA80-627C-422A-AFFD-B7F1DC0F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3489985" cy="51435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defTabSz="342900"/>
            <a:endParaRPr lang="en-US" sz="1350">
              <a:solidFill>
                <a:srgbClr val="EA6312"/>
              </a:solidFill>
              <a:latin typeface="Century Gothic" panose="020B0502020202020204"/>
            </a:endParaRPr>
          </a:p>
        </p:txBody>
      </p:sp>
      <p:sp>
        <p:nvSpPr>
          <p:cNvPr id="2" name="Titolo 1"/>
          <p:cNvSpPr>
            <a:spLocks noGrp="1"/>
          </p:cNvSpPr>
          <p:nvPr>
            <p:ph type="title"/>
          </p:nvPr>
        </p:nvSpPr>
        <p:spPr>
          <a:xfrm>
            <a:off x="484584" y="1375410"/>
            <a:ext cx="2761537" cy="4168139"/>
          </a:xfrm>
        </p:spPr>
        <p:txBody>
          <a:bodyPr anchor="ctr">
            <a:normAutofit/>
          </a:bodyPr>
          <a:lstStyle/>
          <a:p>
            <a:pPr algn="r"/>
            <a:r>
              <a:rPr lang="it-IT" b="1">
                <a:solidFill>
                  <a:srgbClr val="FFFFFF"/>
                </a:solidFill>
              </a:rPr>
              <a:t>non è invece possibile procedere</a:t>
            </a:r>
            <a:endParaRPr lang="it-IT">
              <a:solidFill>
                <a:srgbClr val="FFFFFF"/>
              </a:solidFill>
            </a:endParaRPr>
          </a:p>
        </p:txBody>
      </p:sp>
      <p:sp>
        <p:nvSpPr>
          <p:cNvPr id="3" name="Segnaposto contenuto 2"/>
          <p:cNvSpPr>
            <a:spLocks noGrp="1"/>
          </p:cNvSpPr>
          <p:nvPr>
            <p:ph idx="1"/>
          </p:nvPr>
        </p:nvSpPr>
        <p:spPr>
          <a:xfrm>
            <a:off x="3826499" y="1375411"/>
            <a:ext cx="3710891" cy="4168139"/>
          </a:xfrm>
        </p:spPr>
        <p:txBody>
          <a:bodyPr anchor="ctr">
            <a:normAutofit/>
          </a:bodyPr>
          <a:lstStyle/>
          <a:p>
            <a:pPr algn="just"/>
            <a:r>
              <a:rPr lang="it-IT" dirty="0"/>
              <a:t>Nel caso </a:t>
            </a:r>
            <a:r>
              <a:rPr lang="it-IT" b="1" dirty="0"/>
              <a:t>di rapporti certificati </a:t>
            </a:r>
            <a:r>
              <a:rPr lang="it-IT" dirty="0"/>
              <a:t>in quanto, in questo caso, chi intende presentare ricorso giurisdizionale contro la certificazione deve previamente rivolgersi obbligatoriamente alla commissione di certificazione per espletare un tentativo di conciliazione ai sensi dell'articolo 410 c.p.c. </a:t>
            </a:r>
          </a:p>
        </p:txBody>
      </p:sp>
    </p:spTree>
    <p:extLst>
      <p:ext uri="{BB962C8B-B14F-4D97-AF65-F5344CB8AC3E}">
        <p14:creationId xmlns:p14="http://schemas.microsoft.com/office/powerpoint/2010/main" val="192752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entury Gothic" panose="020B0502020202020204"/>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952423"/>
            <a:ext cx="2604045" cy="619449"/>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defTabSz="685800">
              <a:defRPr/>
            </a:pPr>
            <a:endParaRPr lang="en-US" sz="1350">
              <a:solidFill>
                <a:prstClr val="black"/>
              </a:solidFill>
              <a:latin typeface="Century Gothic" panose="020B0502020202020204"/>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2178801"/>
            <a:ext cx="9144313" cy="3821950"/>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olo 1"/>
          <p:cNvSpPr>
            <a:spLocks noGrp="1"/>
          </p:cNvSpPr>
          <p:nvPr>
            <p:ph type="title"/>
          </p:nvPr>
        </p:nvSpPr>
        <p:spPr>
          <a:xfrm>
            <a:off x="827484" y="1196788"/>
            <a:ext cx="6710642" cy="1050398"/>
          </a:xfrm>
        </p:spPr>
        <p:txBody>
          <a:bodyPr anchor="ctr">
            <a:normAutofit/>
          </a:bodyPr>
          <a:lstStyle/>
          <a:p>
            <a:pPr>
              <a:lnSpc>
                <a:spcPct val="90000"/>
              </a:lnSpc>
            </a:pPr>
            <a:r>
              <a:rPr lang="it-IT" sz="2175">
                <a:solidFill>
                  <a:srgbClr val="FFFFFF"/>
                </a:solidFill>
              </a:rPr>
              <a:t>le forme in cui la conciliazione monocratica può concretamente svilupparsi </a:t>
            </a:r>
          </a:p>
        </p:txBody>
      </p:sp>
      <p:sp>
        <p:nvSpPr>
          <p:cNvPr id="3" name="Segnaposto contenuto 2"/>
          <p:cNvSpPr>
            <a:spLocks noGrp="1"/>
          </p:cNvSpPr>
          <p:nvPr>
            <p:ph idx="1"/>
          </p:nvPr>
        </p:nvSpPr>
        <p:spPr>
          <a:xfrm>
            <a:off x="827484" y="2929891"/>
            <a:ext cx="6709906" cy="2613659"/>
          </a:xfrm>
        </p:spPr>
        <p:txBody>
          <a:bodyPr>
            <a:normAutofit/>
          </a:bodyPr>
          <a:lstStyle/>
          <a:p>
            <a:pPr algn="just"/>
            <a:r>
              <a:rPr lang="it-IT" sz="1800" b="1" dirty="0"/>
              <a:t>Preventiva</a:t>
            </a:r>
            <a:r>
              <a:rPr lang="it-IT" sz="1800" dirty="0"/>
              <a:t>:  a fronte di una richiesta di intervento ispettivo da parte del lavoratore o dell'organizzazione sindacale che lo rappresenta, la DPL territorialmente competente, "mediante un proprio funzionario, anche con qualifica ispettiva", </a:t>
            </a:r>
            <a:r>
              <a:rPr lang="it-IT" sz="1800" b="1" dirty="0"/>
              <a:t>ha la facoltà di procedere alla convocazione degli interessati per effettuare un tentativo di conciliazione fra prestatore e datore di lavoro quando emergono "elementi per una soluzione conciliativa della controversia" </a:t>
            </a:r>
          </a:p>
        </p:txBody>
      </p:sp>
    </p:spTree>
    <p:extLst>
      <p:ext uri="{BB962C8B-B14F-4D97-AF65-F5344CB8AC3E}">
        <p14:creationId xmlns:p14="http://schemas.microsoft.com/office/powerpoint/2010/main" val="2244826608"/>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entury Gothic" panose="020B0502020202020204"/>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952423"/>
            <a:ext cx="2604045" cy="619449"/>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defTabSz="685800">
              <a:defRPr/>
            </a:pPr>
            <a:endParaRPr lang="en-US" sz="1350">
              <a:solidFill>
                <a:prstClr val="black"/>
              </a:solidFill>
              <a:latin typeface="Century Gothic" panose="020B0502020202020204"/>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2178801"/>
            <a:ext cx="9144313" cy="3821950"/>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olo 1"/>
          <p:cNvSpPr>
            <a:spLocks noGrp="1"/>
          </p:cNvSpPr>
          <p:nvPr>
            <p:ph type="title"/>
          </p:nvPr>
        </p:nvSpPr>
        <p:spPr>
          <a:xfrm>
            <a:off x="827484" y="1196788"/>
            <a:ext cx="6710642" cy="1050398"/>
          </a:xfrm>
        </p:spPr>
        <p:txBody>
          <a:bodyPr anchor="ctr">
            <a:normAutofit fontScale="90000"/>
          </a:bodyPr>
          <a:lstStyle/>
          <a:p>
            <a:r>
              <a:rPr lang="it-IT">
                <a:solidFill>
                  <a:srgbClr val="FFFFFF"/>
                </a:solidFill>
              </a:rPr>
              <a:t>Art 11 c.6 </a:t>
            </a:r>
            <a:br>
              <a:rPr lang="it-IT">
                <a:solidFill>
                  <a:srgbClr val="FFFFFF"/>
                </a:solidFill>
              </a:rPr>
            </a:br>
            <a:endParaRPr lang="it-IT">
              <a:solidFill>
                <a:srgbClr val="FFFFFF"/>
              </a:solidFill>
            </a:endParaRPr>
          </a:p>
        </p:txBody>
      </p:sp>
      <p:sp>
        <p:nvSpPr>
          <p:cNvPr id="3" name="Segnaposto contenuto 2"/>
          <p:cNvSpPr>
            <a:spLocks noGrp="1"/>
          </p:cNvSpPr>
          <p:nvPr>
            <p:ph idx="1"/>
          </p:nvPr>
        </p:nvSpPr>
        <p:spPr>
          <a:xfrm>
            <a:off x="827484" y="2929891"/>
            <a:ext cx="6709906" cy="2613659"/>
          </a:xfrm>
        </p:spPr>
        <p:txBody>
          <a:bodyPr>
            <a:normAutofit/>
          </a:bodyPr>
          <a:lstStyle/>
          <a:p>
            <a:pPr algn="just"/>
            <a:r>
              <a:rPr lang="it-IT" sz="1800" b="1" dirty="0"/>
              <a:t>Contestuale : </a:t>
            </a:r>
            <a:r>
              <a:rPr lang="it-IT" sz="1800" dirty="0"/>
              <a:t>nel corso dell'espletamento di un accesso ispettivo, nell'ambito dell'attività di vigilanza, </a:t>
            </a:r>
            <a:r>
              <a:rPr lang="it-IT" sz="1800" b="1" dirty="0"/>
              <a:t>il personale ispettivo può procedere a raccogliere il consenso delle parti </a:t>
            </a:r>
            <a:r>
              <a:rPr lang="it-IT" sz="1800" dirty="0"/>
              <a:t>per effettuare un tentativo di conciliazione sulle questioni evidenziate dalle quali emergono "elementi per una soluzione conciliativa della controversia", </a:t>
            </a:r>
            <a:r>
              <a:rPr lang="it-IT" sz="1800" b="1" dirty="0"/>
              <a:t>dandone notizia alla DPL di appartenenza mediante apposita relazione </a:t>
            </a:r>
            <a:r>
              <a:rPr lang="it-IT" sz="1800" dirty="0"/>
              <a:t>ai fini dell'attivazione della procedura conciliativa. </a:t>
            </a:r>
          </a:p>
        </p:txBody>
      </p:sp>
    </p:spTree>
    <p:extLst>
      <p:ext uri="{BB962C8B-B14F-4D97-AF65-F5344CB8AC3E}">
        <p14:creationId xmlns:p14="http://schemas.microsoft.com/office/powerpoint/2010/main" val="1221313689"/>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entury Gothic" panose="020B0502020202020204"/>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952423"/>
            <a:ext cx="2604045" cy="619449"/>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defTabSz="685800">
              <a:defRPr/>
            </a:pPr>
            <a:endParaRPr lang="en-US" sz="1350">
              <a:solidFill>
                <a:prstClr val="black"/>
              </a:solidFill>
              <a:latin typeface="Century Gothic" panose="020B0502020202020204"/>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2178801"/>
            <a:ext cx="9144313" cy="3821950"/>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olo 1"/>
          <p:cNvSpPr>
            <a:spLocks noGrp="1"/>
          </p:cNvSpPr>
          <p:nvPr>
            <p:ph type="title"/>
          </p:nvPr>
        </p:nvSpPr>
        <p:spPr>
          <a:xfrm>
            <a:off x="827484" y="1196788"/>
            <a:ext cx="6710642" cy="1050398"/>
          </a:xfrm>
        </p:spPr>
        <p:txBody>
          <a:bodyPr anchor="ctr">
            <a:normAutofit fontScale="90000"/>
          </a:bodyPr>
          <a:lstStyle/>
          <a:p>
            <a:r>
              <a:rPr lang="it-IT">
                <a:solidFill>
                  <a:srgbClr val="FFFFFF"/>
                </a:solidFill>
              </a:rPr>
              <a:t>Oggetto della conciliazione monocratica</a:t>
            </a:r>
          </a:p>
        </p:txBody>
      </p:sp>
      <p:sp>
        <p:nvSpPr>
          <p:cNvPr id="3" name="Segnaposto contenuto 2"/>
          <p:cNvSpPr>
            <a:spLocks noGrp="1"/>
          </p:cNvSpPr>
          <p:nvPr>
            <p:ph idx="1"/>
          </p:nvPr>
        </p:nvSpPr>
        <p:spPr>
          <a:xfrm>
            <a:off x="827484" y="2929891"/>
            <a:ext cx="6709906" cy="2613659"/>
          </a:xfrm>
        </p:spPr>
        <p:txBody>
          <a:bodyPr>
            <a:normAutofit/>
          </a:bodyPr>
          <a:lstStyle/>
          <a:p>
            <a:pPr marL="0" indent="0" algn="just">
              <a:buNone/>
            </a:pPr>
            <a:r>
              <a:rPr lang="it-IT" sz="1800" dirty="0"/>
              <a:t>- se le questioni che rilevano </a:t>
            </a:r>
            <a:r>
              <a:rPr lang="it-IT" sz="1800" b="1" dirty="0"/>
              <a:t>attengono a diritti patrimoniali del lavoratore</a:t>
            </a:r>
            <a:r>
              <a:rPr lang="it-IT" sz="1800" dirty="0"/>
              <a:t>, siano essi, indifferentemente, di origine contrattuale o legale. </a:t>
            </a:r>
          </a:p>
          <a:p>
            <a:pPr marL="0" indent="0" algn="just">
              <a:buNone/>
            </a:pPr>
            <a:r>
              <a:rPr lang="it-IT" sz="1800" dirty="0"/>
              <a:t>- anche in occasione di richieste di </a:t>
            </a:r>
            <a:r>
              <a:rPr lang="it-IT" sz="1800" b="1" dirty="0"/>
              <a:t>intervento plurime o multiple</a:t>
            </a:r>
            <a:r>
              <a:rPr lang="it-IT" sz="1800" dirty="0"/>
              <a:t>, vale a dire che coinvolgano più lavoratori, purché le singole posizioni individuali vengano considerate separatamente, ciascuna per la propria specifica. </a:t>
            </a:r>
          </a:p>
        </p:txBody>
      </p:sp>
    </p:spTree>
    <p:extLst>
      <p:ext uri="{BB962C8B-B14F-4D97-AF65-F5344CB8AC3E}">
        <p14:creationId xmlns:p14="http://schemas.microsoft.com/office/powerpoint/2010/main" val="2383391690"/>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entury Gothic" panose="020B0502020202020204"/>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952423"/>
            <a:ext cx="2604045" cy="619449"/>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defTabSz="685800">
              <a:defRPr/>
            </a:pPr>
            <a:endParaRPr lang="en-US" sz="1350">
              <a:solidFill>
                <a:prstClr val="black"/>
              </a:solidFill>
              <a:latin typeface="Century Gothic" panose="020B0502020202020204"/>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2178801"/>
            <a:ext cx="9144313" cy="3821950"/>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olo 1"/>
          <p:cNvSpPr>
            <a:spLocks noGrp="1"/>
          </p:cNvSpPr>
          <p:nvPr>
            <p:ph type="title"/>
          </p:nvPr>
        </p:nvSpPr>
        <p:spPr>
          <a:xfrm>
            <a:off x="827484" y="1196788"/>
            <a:ext cx="6710642" cy="1050398"/>
          </a:xfrm>
        </p:spPr>
        <p:txBody>
          <a:bodyPr anchor="ctr">
            <a:normAutofit/>
          </a:bodyPr>
          <a:lstStyle/>
          <a:p>
            <a:r>
              <a:rPr lang="it-IT">
                <a:solidFill>
                  <a:srgbClr val="FFFFFF"/>
                </a:solidFill>
              </a:rPr>
              <a:t>Chi è IL CONCILIATORE ?</a:t>
            </a:r>
          </a:p>
        </p:txBody>
      </p:sp>
      <p:sp>
        <p:nvSpPr>
          <p:cNvPr id="3" name="Segnaposto contenuto 2"/>
          <p:cNvSpPr>
            <a:spLocks noGrp="1"/>
          </p:cNvSpPr>
          <p:nvPr>
            <p:ph idx="1"/>
          </p:nvPr>
        </p:nvSpPr>
        <p:spPr>
          <a:xfrm>
            <a:off x="827484" y="2929891"/>
            <a:ext cx="6709906" cy="2613659"/>
          </a:xfrm>
        </p:spPr>
        <p:txBody>
          <a:bodyPr>
            <a:normAutofit fontScale="92500"/>
          </a:bodyPr>
          <a:lstStyle/>
          <a:p>
            <a:pPr algn="just"/>
            <a:r>
              <a:rPr lang="it-IT" sz="1800" dirty="0"/>
              <a:t>I "conciliatori monocratici" sono scelti sia </a:t>
            </a:r>
            <a:r>
              <a:rPr lang="it-IT" sz="1800" b="1" dirty="0"/>
              <a:t>tra i funzionari anche ispettivi con adeguata e specifica professionalità maturata in tale ambito</a:t>
            </a:r>
            <a:r>
              <a:rPr lang="it-IT" sz="1800" dirty="0"/>
              <a:t>, in quanto idonei a trattare la fattispecie da conciliare nell'ottica di </a:t>
            </a:r>
            <a:r>
              <a:rPr lang="it-IT" sz="1800" b="1" dirty="0"/>
              <a:t>un possibile seguito ispettivo</a:t>
            </a:r>
            <a:r>
              <a:rPr lang="it-IT" sz="1800" dirty="0"/>
              <a:t>. </a:t>
            </a:r>
          </a:p>
          <a:p>
            <a:pPr algn="just"/>
            <a:r>
              <a:rPr lang="it-IT" sz="1800" dirty="0"/>
              <a:t>Valutata dal Direttore la possibilità di esperire la procedura, il funzionario assegnatario provvede a convocare le parti innanzi a sé, nel più </a:t>
            </a:r>
            <a:r>
              <a:rPr lang="it-IT" sz="1800" b="1" dirty="0"/>
              <a:t>breve tempo possibile</a:t>
            </a:r>
            <a:r>
              <a:rPr lang="it-IT" sz="1800" dirty="0"/>
              <a:t>, tenuto conto delle </a:t>
            </a:r>
            <a:r>
              <a:rPr lang="it-IT" sz="1800" b="1" dirty="0"/>
              <a:t>finalità deflattive dell'istituto</a:t>
            </a:r>
            <a:r>
              <a:rPr lang="it-IT" sz="1800" dirty="0"/>
              <a:t>. </a:t>
            </a:r>
          </a:p>
        </p:txBody>
      </p:sp>
    </p:spTree>
    <p:extLst>
      <p:ext uri="{BB962C8B-B14F-4D97-AF65-F5344CB8AC3E}">
        <p14:creationId xmlns:p14="http://schemas.microsoft.com/office/powerpoint/2010/main" val="3353066031"/>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entury Gothic" panose="020B0502020202020204"/>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952423"/>
            <a:ext cx="2604045" cy="619449"/>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defTabSz="685800">
              <a:defRPr/>
            </a:pPr>
            <a:endParaRPr lang="en-US" sz="1350">
              <a:solidFill>
                <a:prstClr val="black"/>
              </a:solidFill>
              <a:latin typeface="Century Gothic" panose="020B0502020202020204"/>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2178801"/>
            <a:ext cx="9144313" cy="3821950"/>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olo 1"/>
          <p:cNvSpPr>
            <a:spLocks noGrp="1"/>
          </p:cNvSpPr>
          <p:nvPr>
            <p:ph type="title"/>
          </p:nvPr>
        </p:nvSpPr>
        <p:spPr>
          <a:xfrm>
            <a:off x="827484" y="1196788"/>
            <a:ext cx="6710642" cy="1050398"/>
          </a:xfrm>
        </p:spPr>
        <p:txBody>
          <a:bodyPr anchor="ctr">
            <a:normAutofit/>
          </a:bodyPr>
          <a:lstStyle/>
          <a:p>
            <a:r>
              <a:rPr lang="it-IT">
                <a:solidFill>
                  <a:srgbClr val="FFFFFF"/>
                </a:solidFill>
              </a:rPr>
              <a:t>Le parti </a:t>
            </a:r>
          </a:p>
        </p:txBody>
      </p:sp>
      <p:sp>
        <p:nvSpPr>
          <p:cNvPr id="3" name="Segnaposto contenuto 2"/>
          <p:cNvSpPr>
            <a:spLocks noGrp="1"/>
          </p:cNvSpPr>
          <p:nvPr>
            <p:ph idx="1"/>
          </p:nvPr>
        </p:nvSpPr>
        <p:spPr>
          <a:xfrm>
            <a:off x="827483" y="2929891"/>
            <a:ext cx="7515225" cy="3070859"/>
          </a:xfrm>
        </p:spPr>
        <p:txBody>
          <a:bodyPr>
            <a:normAutofit/>
          </a:bodyPr>
          <a:lstStyle/>
          <a:p>
            <a:pPr algn="just"/>
            <a:r>
              <a:rPr lang="it-IT" sz="1800" b="1" dirty="0"/>
              <a:t>Art 11 C.2 </a:t>
            </a:r>
            <a:r>
              <a:rPr lang="it-IT" sz="1800" dirty="0"/>
              <a:t>Le parti convocate </a:t>
            </a:r>
            <a:r>
              <a:rPr lang="it-IT" sz="1800" b="1" dirty="0"/>
              <a:t>possono farsi assistere </a:t>
            </a:r>
            <a:r>
              <a:rPr lang="it-IT" sz="1800" dirty="0"/>
              <a:t>anche da associazioni o organizzazioni sindacali ovvero da professionisti cui abbiano conferito specifico mandato.</a:t>
            </a:r>
          </a:p>
          <a:p>
            <a:pPr algn="just"/>
            <a:r>
              <a:rPr lang="it-IT" sz="1800" b="1" dirty="0" err="1"/>
              <a:t>Circ</a:t>
            </a:r>
            <a:r>
              <a:rPr lang="it-IT" sz="1800" b="1" dirty="0"/>
              <a:t> 24/2004 </a:t>
            </a:r>
            <a:r>
              <a:rPr lang="it-IT" sz="1800" dirty="0"/>
              <a:t>Nella lettera di convocazione, inviata con raccomandata, si provvede ad avvertire le parti circa </a:t>
            </a:r>
            <a:r>
              <a:rPr lang="it-IT" sz="1800" b="1" dirty="0"/>
              <a:t>la possibilità </a:t>
            </a:r>
            <a:r>
              <a:rPr lang="it-IT" sz="1800" dirty="0"/>
              <a:t>di farsi assistere durante la procedura di conciliazione da propri rappresentanti sindacali, ovvero da consulenti del lavoro o dagli altri professionisti abilitati di cui alla legge n. 12/1979, cui abbiano conferito un mandato specifico. </a:t>
            </a:r>
          </a:p>
        </p:txBody>
      </p:sp>
    </p:spTree>
    <p:extLst>
      <p:ext uri="{BB962C8B-B14F-4D97-AF65-F5344CB8AC3E}">
        <p14:creationId xmlns:p14="http://schemas.microsoft.com/office/powerpoint/2010/main" val="633601508"/>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entury Gothic" panose="020B0502020202020204"/>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952423"/>
            <a:ext cx="2604045" cy="619449"/>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defTabSz="685800">
              <a:defRPr/>
            </a:pPr>
            <a:endParaRPr lang="en-US" sz="1350">
              <a:solidFill>
                <a:prstClr val="black"/>
              </a:solidFill>
              <a:latin typeface="Century Gothic" panose="020B0502020202020204"/>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2178801"/>
            <a:ext cx="9144313" cy="3821950"/>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olo 1"/>
          <p:cNvSpPr>
            <a:spLocks noGrp="1"/>
          </p:cNvSpPr>
          <p:nvPr>
            <p:ph type="title"/>
          </p:nvPr>
        </p:nvSpPr>
        <p:spPr>
          <a:xfrm>
            <a:off x="827484" y="1196788"/>
            <a:ext cx="6710642" cy="1050398"/>
          </a:xfrm>
        </p:spPr>
        <p:txBody>
          <a:bodyPr anchor="ctr">
            <a:normAutofit/>
          </a:bodyPr>
          <a:lstStyle/>
          <a:p>
            <a:r>
              <a:rPr lang="it-IT">
                <a:solidFill>
                  <a:srgbClr val="FFFFFF"/>
                </a:solidFill>
              </a:rPr>
              <a:t>Il verbale </a:t>
            </a:r>
          </a:p>
        </p:txBody>
      </p:sp>
      <p:sp>
        <p:nvSpPr>
          <p:cNvPr id="3" name="Segnaposto contenuto 2"/>
          <p:cNvSpPr>
            <a:spLocks noGrp="1"/>
          </p:cNvSpPr>
          <p:nvPr>
            <p:ph idx="1"/>
          </p:nvPr>
        </p:nvSpPr>
        <p:spPr>
          <a:xfrm>
            <a:off x="827484" y="2929891"/>
            <a:ext cx="7200900" cy="3163405"/>
          </a:xfrm>
        </p:spPr>
        <p:txBody>
          <a:bodyPr>
            <a:normAutofit lnSpcReduction="10000"/>
          </a:bodyPr>
          <a:lstStyle/>
          <a:p>
            <a:pPr algn="just">
              <a:lnSpc>
                <a:spcPct val="90000"/>
              </a:lnSpc>
            </a:pPr>
            <a:r>
              <a:rPr lang="it-IT" sz="1800" b="1" dirty="0"/>
              <a:t>Art 11 C 3 In caso di accordo, al verbale sottoscritto dalle parti non trovano applicazione le disposizioni di cui all'articolo 2113, commi primo, secondo e terzo del codice civile.</a:t>
            </a:r>
          </a:p>
          <a:p>
            <a:pPr algn="just">
              <a:lnSpc>
                <a:spcPct val="90000"/>
              </a:lnSpc>
            </a:pPr>
            <a:r>
              <a:rPr lang="it-IT" sz="1800" b="1" dirty="0" err="1"/>
              <a:t>Circ</a:t>
            </a:r>
            <a:r>
              <a:rPr lang="it-IT" sz="1800" b="1" dirty="0"/>
              <a:t> 24 /2004 </a:t>
            </a:r>
            <a:r>
              <a:rPr lang="it-IT" sz="1800" dirty="0"/>
              <a:t>In caso di accordo, il verbale, sottoscritto dal funzionario, </a:t>
            </a:r>
            <a:r>
              <a:rPr lang="it-IT" sz="1800" b="1" dirty="0"/>
              <a:t>acquisisce piena efficacia ed estingue il procedimento ispettivo</a:t>
            </a:r>
            <a:r>
              <a:rPr lang="it-IT" sz="1800" dirty="0"/>
              <a:t>, a condizione che il datore di lavoro provveda al </a:t>
            </a:r>
            <a:r>
              <a:rPr lang="it-IT" sz="1800" b="1" dirty="0"/>
              <a:t>pagamento integrale</a:t>
            </a:r>
            <a:r>
              <a:rPr lang="it-IT" sz="1800" dirty="0"/>
              <a:t>, nel termine stabilito nel verbale di accordo, sia delle somme dovute a qualsiasi titolo al lavoratore, sia al </a:t>
            </a:r>
            <a:r>
              <a:rPr lang="it-IT" sz="1800" b="1" dirty="0"/>
              <a:t>versamento totale dei contributi previdenziali e dei premi assicurativi determinati </a:t>
            </a:r>
            <a:r>
              <a:rPr lang="it-IT" sz="1800" dirty="0"/>
              <a:t>sulla base della legislazione vigente ma con riferimento alle somme concordate in sede di conciliazione. </a:t>
            </a:r>
          </a:p>
        </p:txBody>
      </p:sp>
    </p:spTree>
    <p:extLst>
      <p:ext uri="{BB962C8B-B14F-4D97-AF65-F5344CB8AC3E}">
        <p14:creationId xmlns:p14="http://schemas.microsoft.com/office/powerpoint/2010/main" val="3794031248"/>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entury Gothic" panose="020B0502020202020204"/>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952423"/>
            <a:ext cx="2604045" cy="619449"/>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defTabSz="685800">
              <a:defRPr/>
            </a:pPr>
            <a:endParaRPr lang="en-US" sz="1350">
              <a:solidFill>
                <a:prstClr val="black"/>
              </a:solidFill>
              <a:latin typeface="Century Gothic" panose="020B0502020202020204"/>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2178801"/>
            <a:ext cx="9144313" cy="3821950"/>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olo 1"/>
          <p:cNvSpPr>
            <a:spLocks noGrp="1"/>
          </p:cNvSpPr>
          <p:nvPr>
            <p:ph type="title"/>
          </p:nvPr>
        </p:nvSpPr>
        <p:spPr>
          <a:xfrm>
            <a:off x="827484" y="1196788"/>
            <a:ext cx="6710642" cy="1050398"/>
          </a:xfrm>
        </p:spPr>
        <p:txBody>
          <a:bodyPr anchor="ctr">
            <a:normAutofit fontScale="90000"/>
          </a:bodyPr>
          <a:lstStyle/>
          <a:p>
            <a:r>
              <a:rPr lang="it-IT">
                <a:solidFill>
                  <a:srgbClr val="FFFFFF"/>
                </a:solidFill>
              </a:rPr>
              <a:t>Contenuto del verbale di accordo </a:t>
            </a:r>
          </a:p>
        </p:txBody>
      </p:sp>
      <p:sp>
        <p:nvSpPr>
          <p:cNvPr id="3" name="Segnaposto contenuto 2"/>
          <p:cNvSpPr>
            <a:spLocks noGrp="1"/>
          </p:cNvSpPr>
          <p:nvPr>
            <p:ph idx="1"/>
          </p:nvPr>
        </p:nvSpPr>
        <p:spPr>
          <a:xfrm>
            <a:off x="827484" y="2929891"/>
            <a:ext cx="6709906" cy="2613659"/>
          </a:xfrm>
        </p:spPr>
        <p:txBody>
          <a:bodyPr>
            <a:normAutofit/>
          </a:bodyPr>
          <a:lstStyle/>
          <a:p>
            <a:pPr algn="just"/>
            <a:r>
              <a:rPr lang="it-IT" sz="1800" dirty="0"/>
              <a:t>Deve prevedere il riconoscimento di un periodo lavorativo </a:t>
            </a:r>
          </a:p>
          <a:p>
            <a:pPr algn="just"/>
            <a:r>
              <a:rPr lang="it-IT" sz="1800" dirty="0"/>
              <a:t>Non possono concludersi conciliazioni a carattere novativo che si risolvano in una dazione di una somma a mero titolo transattivo ( c.d.  saldo e stralcio) </a:t>
            </a:r>
          </a:p>
          <a:p>
            <a:pPr algn="just"/>
            <a:r>
              <a:rPr lang="it-IT" sz="1800" dirty="0"/>
              <a:t>Non può essere sottoscritto se appare volto ad eludere la tutela pubblicistica prevista a favore dei lavoratori </a:t>
            </a:r>
          </a:p>
          <a:p>
            <a:pPr algn="just"/>
            <a:r>
              <a:rPr lang="it-IT" sz="1800" dirty="0"/>
              <a:t>Ovvero a precostituire false posizioni previdenziali. </a:t>
            </a:r>
          </a:p>
        </p:txBody>
      </p:sp>
    </p:spTree>
    <p:extLst>
      <p:ext uri="{BB962C8B-B14F-4D97-AF65-F5344CB8AC3E}">
        <p14:creationId xmlns:p14="http://schemas.microsoft.com/office/powerpoint/2010/main" val="119714493"/>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999"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2" name="Titolo 1"/>
          <p:cNvSpPr>
            <a:spLocks noGrp="1"/>
          </p:cNvSpPr>
          <p:nvPr>
            <p:ph type="title"/>
          </p:nvPr>
        </p:nvSpPr>
        <p:spPr>
          <a:xfrm>
            <a:off x="486697" y="1654813"/>
            <a:ext cx="2629121" cy="3506547"/>
          </a:xfrm>
        </p:spPr>
        <p:txBody>
          <a:bodyPr anchor="ctr">
            <a:normAutofit/>
          </a:bodyPr>
          <a:lstStyle/>
          <a:p>
            <a:r>
              <a:rPr lang="it-IT" sz="2700">
                <a:solidFill>
                  <a:srgbClr val="F2F2F2"/>
                </a:solidFill>
              </a:rPr>
              <a:t>Cosa estingue il procedimento ispettivo </a:t>
            </a:r>
            <a:br>
              <a:rPr lang="it-IT" sz="2700">
                <a:solidFill>
                  <a:srgbClr val="F2F2F2"/>
                </a:solidFill>
              </a:rPr>
            </a:br>
            <a:r>
              <a:rPr lang="it-IT" sz="2700">
                <a:solidFill>
                  <a:srgbClr val="F2F2F2"/>
                </a:solidFill>
              </a:rPr>
              <a:t>(Art 11 c 4) </a:t>
            </a:r>
          </a:p>
        </p:txBody>
      </p:sp>
      <p:sp>
        <p:nvSpPr>
          <p:cNvPr id="22" name="Rectangle 21">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857250"/>
            <a:ext cx="5664708"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useBgFill="1">
        <p:nvSpPr>
          <p:cNvPr id="24"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1220725"/>
            <a:ext cx="4938074" cy="4304390"/>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26" name="Rectangle 25">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6" name="Segnaposto contenuto 2">
            <a:extLst>
              <a:ext uri="{FF2B5EF4-FFF2-40B4-BE49-F238E27FC236}">
                <a16:creationId xmlns:a16="http://schemas.microsoft.com/office/drawing/2014/main" id="{9C533E8A-AE33-4622-B564-229AA0227D77}"/>
              </a:ext>
            </a:extLst>
          </p:cNvPr>
          <p:cNvGraphicFramePr>
            <a:graphicFrameLocks noGrp="1"/>
          </p:cNvGraphicFramePr>
          <p:nvPr>
            <p:ph idx="1"/>
          </p:nvPr>
        </p:nvGraphicFramePr>
        <p:xfrm>
          <a:off x="4206479" y="1581150"/>
          <a:ext cx="4211240" cy="3580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449770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3E7D9B5-5550-4BEB-993F-94B8B23B54D5}"/>
              </a:ext>
            </a:extLst>
          </p:cNvPr>
          <p:cNvPicPr>
            <a:picLocks noChangeAspect="1"/>
          </p:cNvPicPr>
          <p:nvPr/>
        </p:nvPicPr>
        <p:blipFill>
          <a:blip r:embed="rId2"/>
          <a:stretch>
            <a:fillRect/>
          </a:stretch>
        </p:blipFill>
        <p:spPr>
          <a:xfrm>
            <a:off x="557129" y="643467"/>
            <a:ext cx="8029740" cy="5571066"/>
          </a:xfrm>
          <a:prstGeom prst="rect">
            <a:avLst/>
          </a:prstGeom>
        </p:spPr>
      </p:pic>
      <p:sp>
        <p:nvSpPr>
          <p:cNvPr id="2" name="Segnaposto piè di pagina 1">
            <a:extLst>
              <a:ext uri="{FF2B5EF4-FFF2-40B4-BE49-F238E27FC236}">
                <a16:creationId xmlns:a16="http://schemas.microsoft.com/office/drawing/2014/main" id="{9ADAE653-E471-4462-854C-FD06F9EB70DE}"/>
              </a:ext>
            </a:extLst>
          </p:cNvPr>
          <p:cNvSpPr>
            <a:spLocks noGrp="1"/>
          </p:cNvSpPr>
          <p:nvPr>
            <p:ph type="ftr" sz="quarter" idx="11"/>
          </p:nvPr>
        </p:nvSpPr>
        <p:spPr>
          <a:xfrm>
            <a:off x="2617470" y="6307672"/>
            <a:ext cx="3909060" cy="274320"/>
          </a:xfrm>
        </p:spPr>
        <p:txBody>
          <a:bodyPr>
            <a:normAutofit/>
          </a:bodyPr>
          <a:lstStyle/>
          <a:p>
            <a:pPr>
              <a:spcAft>
                <a:spcPts val="600"/>
              </a:spcAft>
            </a:pPr>
            <a:r>
              <a:rPr lang="it-IT"/>
              <a:t>ISPETTORATO DEL LAVORO DI RIMINI - DR DARIO PANEBIANCO - </a:t>
            </a:r>
          </a:p>
        </p:txBody>
      </p:sp>
      <p:sp>
        <p:nvSpPr>
          <p:cNvPr id="3" name="Segnaposto numero diapositiva 2">
            <a:extLst>
              <a:ext uri="{FF2B5EF4-FFF2-40B4-BE49-F238E27FC236}">
                <a16:creationId xmlns:a16="http://schemas.microsoft.com/office/drawing/2014/main" id="{E9E7C7CD-85F4-4328-BE6E-0803C5E5E20C}"/>
              </a:ext>
            </a:extLst>
          </p:cNvPr>
          <p:cNvSpPr>
            <a:spLocks noGrp="1"/>
          </p:cNvSpPr>
          <p:nvPr>
            <p:ph type="sldNum" sz="quarter" idx="12"/>
          </p:nvPr>
        </p:nvSpPr>
        <p:spPr>
          <a:xfrm>
            <a:off x="7852410" y="6307672"/>
            <a:ext cx="1097280" cy="274320"/>
          </a:xfrm>
        </p:spPr>
        <p:txBody>
          <a:bodyPr>
            <a:normAutofit/>
          </a:bodyPr>
          <a:lstStyle/>
          <a:p>
            <a:pPr>
              <a:spcAft>
                <a:spcPts val="600"/>
              </a:spcAft>
            </a:pPr>
            <a:fld id="{76E5D3A4-A4A6-46EA-AD04-6C2974792153}" type="slidenum">
              <a:rPr lang="it-IT" smtClean="0"/>
              <a:pPr>
                <a:spcAft>
                  <a:spcPts val="600"/>
                </a:spcAft>
              </a:pPr>
              <a:t>4</a:t>
            </a:fld>
            <a:endParaRPr lang="it-IT"/>
          </a:p>
        </p:txBody>
      </p:sp>
      <p:sp>
        <p:nvSpPr>
          <p:cNvPr id="5" name="Freccia a destra 4">
            <a:extLst>
              <a:ext uri="{FF2B5EF4-FFF2-40B4-BE49-F238E27FC236}">
                <a16:creationId xmlns:a16="http://schemas.microsoft.com/office/drawing/2014/main" id="{FE12E2DE-CF60-438C-A987-FE266B89A284}"/>
              </a:ext>
            </a:extLst>
          </p:cNvPr>
          <p:cNvSpPr/>
          <p:nvPr/>
        </p:nvSpPr>
        <p:spPr>
          <a:xfrm>
            <a:off x="179512" y="3356992"/>
            <a:ext cx="50405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92BB8952-C3D3-4E8C-84DC-ADD3DD398277}"/>
              </a:ext>
            </a:extLst>
          </p:cNvPr>
          <p:cNvPicPr>
            <a:picLocks noChangeAspect="1"/>
          </p:cNvPicPr>
          <p:nvPr/>
        </p:nvPicPr>
        <p:blipFill>
          <a:blip r:embed="rId3"/>
          <a:stretch>
            <a:fillRect/>
          </a:stretch>
        </p:blipFill>
        <p:spPr>
          <a:xfrm>
            <a:off x="159267" y="2708920"/>
            <a:ext cx="524301" cy="79255"/>
          </a:xfrm>
          <a:prstGeom prst="rect">
            <a:avLst/>
          </a:prstGeom>
        </p:spPr>
      </p:pic>
      <p:pic>
        <p:nvPicPr>
          <p:cNvPr id="7" name="Immagine 6">
            <a:extLst>
              <a:ext uri="{FF2B5EF4-FFF2-40B4-BE49-F238E27FC236}">
                <a16:creationId xmlns:a16="http://schemas.microsoft.com/office/drawing/2014/main" id="{F69F0C29-299D-48AF-9AFB-74D69E990443}"/>
              </a:ext>
            </a:extLst>
          </p:cNvPr>
          <p:cNvPicPr>
            <a:picLocks noChangeAspect="1"/>
          </p:cNvPicPr>
          <p:nvPr/>
        </p:nvPicPr>
        <p:blipFill>
          <a:blip r:embed="rId3"/>
          <a:stretch>
            <a:fillRect/>
          </a:stretch>
        </p:blipFill>
        <p:spPr>
          <a:xfrm>
            <a:off x="159266" y="2924944"/>
            <a:ext cx="524301" cy="79255"/>
          </a:xfrm>
          <a:prstGeom prst="rect">
            <a:avLst/>
          </a:prstGeom>
        </p:spPr>
      </p:pic>
    </p:spTree>
    <p:extLst>
      <p:ext uri="{BB962C8B-B14F-4D97-AF65-F5344CB8AC3E}">
        <p14:creationId xmlns:p14="http://schemas.microsoft.com/office/powerpoint/2010/main" val="2746626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8" y="857250"/>
            <a:ext cx="419604" cy="278223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defTabSz="342900"/>
            <a:endParaRPr lang="en-US" sz="1350">
              <a:solidFill>
                <a:prstClr val="white"/>
              </a:solidFill>
              <a:latin typeface="Century Gothic" panose="020B0502020202020204"/>
            </a:endParaRPr>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3743183" cy="51435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title"/>
          </p:nvPr>
        </p:nvSpPr>
        <p:spPr>
          <a:xfrm>
            <a:off x="489858" y="2091690"/>
            <a:ext cx="2642159" cy="3353116"/>
          </a:xfrm>
        </p:spPr>
        <p:txBody>
          <a:bodyPr>
            <a:normAutofit/>
          </a:bodyPr>
          <a:lstStyle/>
          <a:p>
            <a:pPr algn="r">
              <a:lnSpc>
                <a:spcPct val="90000"/>
              </a:lnSpc>
            </a:pPr>
            <a:r>
              <a:rPr lang="it-IT" sz="2925" b="1">
                <a:solidFill>
                  <a:schemeClr val="bg2"/>
                </a:solidFill>
              </a:rPr>
              <a:t>I versamenti dei contributi previdenziali e assicurativi</a:t>
            </a:r>
            <a:r>
              <a:rPr lang="it-IT" sz="2925">
                <a:solidFill>
                  <a:schemeClr val="bg2"/>
                </a:solidFill>
              </a:rPr>
              <a:t> (Art 11 c 4, circ Inps 132/2004, Inail 86/2004)  </a:t>
            </a:r>
          </a:p>
        </p:txBody>
      </p:sp>
      <p:sp>
        <p:nvSpPr>
          <p:cNvPr id="3" name="Segnaposto contenuto 2"/>
          <p:cNvSpPr>
            <a:spLocks noGrp="1"/>
          </p:cNvSpPr>
          <p:nvPr>
            <p:ph idx="1"/>
          </p:nvPr>
        </p:nvSpPr>
        <p:spPr>
          <a:xfrm>
            <a:off x="3903082" y="2091690"/>
            <a:ext cx="4702076" cy="3353116"/>
          </a:xfrm>
        </p:spPr>
        <p:txBody>
          <a:bodyPr>
            <a:normAutofit/>
          </a:bodyPr>
          <a:lstStyle/>
          <a:p>
            <a:r>
              <a:rPr lang="it-IT" b="1" dirty="0"/>
              <a:t>I contributi si determinano secondo le norme in vigore ,</a:t>
            </a:r>
            <a:endParaRPr lang="it-IT" b="1"/>
          </a:p>
          <a:p>
            <a:r>
              <a:rPr lang="it-IT" b="1" dirty="0"/>
              <a:t>sempre nel rispetto di almeno i minimali di legge </a:t>
            </a:r>
            <a:endParaRPr lang="it-IT" b="1"/>
          </a:p>
          <a:p>
            <a:r>
              <a:rPr lang="it-IT" b="1" dirty="0"/>
              <a:t>riferiti alle somme concordate in sede conciliativa,</a:t>
            </a:r>
            <a:endParaRPr lang="it-IT" b="1"/>
          </a:p>
          <a:p>
            <a:r>
              <a:rPr lang="it-IT" b="1" dirty="0"/>
              <a:t>in relazione al periodo lavorativo riconosciuto dalle parti</a:t>
            </a:r>
            <a:endParaRPr lang="it-IT" b="1"/>
          </a:p>
          <a:p>
            <a:pPr marL="0" indent="0">
              <a:buNone/>
            </a:pPr>
            <a:r>
              <a:rPr lang="it-IT" b="1" dirty="0"/>
              <a:t>Al fine di verificare l'avvenuto versamento dei contributi previdenziali e assicurativi, il verbale viene trasmesso agli enti previdenziali interessati. </a:t>
            </a:r>
            <a:endParaRPr lang="it-IT" b="1"/>
          </a:p>
        </p:txBody>
      </p:sp>
    </p:spTree>
    <p:extLst>
      <p:ext uri="{BB962C8B-B14F-4D97-AF65-F5344CB8AC3E}">
        <p14:creationId xmlns:p14="http://schemas.microsoft.com/office/powerpoint/2010/main" val="2637460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857250"/>
            <a:ext cx="9141714" cy="51435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2228850"/>
            <a:ext cx="0" cy="24003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6454408" y="5528310"/>
            <a:ext cx="745301" cy="5715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857250"/>
            <a:ext cx="9144000" cy="5142310"/>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olo 1">
            <a:extLst>
              <a:ext uri="{FF2B5EF4-FFF2-40B4-BE49-F238E27FC236}">
                <a16:creationId xmlns:a16="http://schemas.microsoft.com/office/drawing/2014/main" id="{7B87C86F-0C15-437E-8A12-BB4FE22160F4}"/>
              </a:ext>
            </a:extLst>
          </p:cNvPr>
          <p:cNvSpPr>
            <a:spLocks noGrp="1"/>
          </p:cNvSpPr>
          <p:nvPr>
            <p:ph type="title"/>
          </p:nvPr>
        </p:nvSpPr>
        <p:spPr>
          <a:xfrm>
            <a:off x="604647" y="1460754"/>
            <a:ext cx="2641019" cy="3936492"/>
          </a:xfrm>
        </p:spPr>
        <p:txBody>
          <a:bodyPr anchor="ctr">
            <a:normAutofit/>
          </a:bodyPr>
          <a:lstStyle/>
          <a:p>
            <a:pPr algn="ctr"/>
            <a:r>
              <a:rPr lang="it-IT" sz="2925"/>
              <a:t>Vantaggi della risoluzione del conflitto in sede di conciliazione per le parti </a:t>
            </a:r>
          </a:p>
        </p:txBody>
      </p:sp>
      <p:sp>
        <p:nvSpPr>
          <p:cNvPr id="3" name="Segnaposto contenuto 2">
            <a:extLst>
              <a:ext uri="{FF2B5EF4-FFF2-40B4-BE49-F238E27FC236}">
                <a16:creationId xmlns:a16="http://schemas.microsoft.com/office/drawing/2014/main" id="{1917EAE0-490F-4BAA-979A-3437AC9E7BFD}"/>
              </a:ext>
            </a:extLst>
          </p:cNvPr>
          <p:cNvSpPr>
            <a:spLocks noGrp="1"/>
          </p:cNvSpPr>
          <p:nvPr>
            <p:ph idx="1"/>
          </p:nvPr>
        </p:nvSpPr>
        <p:spPr>
          <a:xfrm>
            <a:off x="3731896" y="1460754"/>
            <a:ext cx="4799948" cy="3936493"/>
          </a:xfrm>
        </p:spPr>
        <p:txBody>
          <a:bodyPr anchor="ctr">
            <a:normAutofit/>
          </a:bodyPr>
          <a:lstStyle/>
          <a:p>
            <a:pPr marL="0" indent="0">
              <a:buNone/>
            </a:pPr>
            <a:r>
              <a:rPr lang="it-IT" dirty="0"/>
              <a:t>La circ. </a:t>
            </a:r>
            <a:r>
              <a:rPr lang="it-IT" b="1" dirty="0"/>
              <a:t>36 del 2009  </a:t>
            </a:r>
            <a:r>
              <a:rPr lang="it-IT" dirty="0"/>
              <a:t>investe il funzionario della necessità di illustrare alle parti, anche </a:t>
            </a:r>
            <a:r>
              <a:rPr lang="it-IT" b="1" dirty="0"/>
              <a:t>separatamente le possibili </a:t>
            </a:r>
            <a:r>
              <a:rPr lang="it-IT" dirty="0"/>
              <a:t>conseguenze dell’avvio del procedimento ispettivo:</a:t>
            </a:r>
            <a:endParaRPr lang="it-IT"/>
          </a:p>
          <a:p>
            <a:r>
              <a:rPr lang="it-IT" dirty="0"/>
              <a:t>Effettiva tutela per il lavoratore: può recuperare quanto richiesto o quantomeno quanto concordato in sede transattiva</a:t>
            </a:r>
            <a:endParaRPr lang="it-IT"/>
          </a:p>
          <a:p>
            <a:r>
              <a:rPr lang="it-IT" dirty="0"/>
              <a:t>Per il datore di lavoro: limitare il quantum richiesto dal lavoratore, evitare l’avvio dell’attività ispettiva e le eventuali sanzioni amministrative ( anche sulla contribuzione previdenziale ed assistenziale  ) </a:t>
            </a:r>
            <a:endParaRPr lang="it-IT"/>
          </a:p>
          <a:p>
            <a:pPr marL="0" indent="0">
              <a:buNone/>
            </a:pPr>
            <a:endParaRPr lang="it-IT" dirty="0"/>
          </a:p>
        </p:txBody>
      </p:sp>
    </p:spTree>
    <p:extLst>
      <p:ext uri="{BB962C8B-B14F-4D97-AF65-F5344CB8AC3E}">
        <p14:creationId xmlns:p14="http://schemas.microsoft.com/office/powerpoint/2010/main" val="3037576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857250"/>
            <a:ext cx="9141714" cy="51435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2228850"/>
            <a:ext cx="0" cy="24003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6454408" y="5528310"/>
            <a:ext cx="745301" cy="5715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857250"/>
            <a:ext cx="9144000" cy="5142310"/>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olo 1"/>
          <p:cNvSpPr>
            <a:spLocks noGrp="1"/>
          </p:cNvSpPr>
          <p:nvPr>
            <p:ph type="title"/>
          </p:nvPr>
        </p:nvSpPr>
        <p:spPr>
          <a:xfrm>
            <a:off x="604647" y="1460754"/>
            <a:ext cx="2641019" cy="3936492"/>
          </a:xfrm>
        </p:spPr>
        <p:txBody>
          <a:bodyPr anchor="ctr">
            <a:normAutofit/>
          </a:bodyPr>
          <a:lstStyle/>
          <a:p>
            <a:pPr algn="ctr"/>
            <a:r>
              <a:rPr lang="it-IT" dirty="0"/>
              <a:t>Vantaggi per la parte pubblica</a:t>
            </a:r>
          </a:p>
        </p:txBody>
      </p:sp>
      <p:sp>
        <p:nvSpPr>
          <p:cNvPr id="3" name="Segnaposto contenuto 2"/>
          <p:cNvSpPr>
            <a:spLocks noGrp="1"/>
          </p:cNvSpPr>
          <p:nvPr>
            <p:ph idx="1"/>
          </p:nvPr>
        </p:nvSpPr>
        <p:spPr>
          <a:xfrm>
            <a:off x="3731896" y="1460754"/>
            <a:ext cx="4799948" cy="3936493"/>
          </a:xfrm>
        </p:spPr>
        <p:txBody>
          <a:bodyPr anchor="ctr">
            <a:normAutofit/>
          </a:bodyPr>
          <a:lstStyle/>
          <a:p>
            <a:pPr algn="just">
              <a:lnSpc>
                <a:spcPct val="90000"/>
              </a:lnSpc>
            </a:pPr>
            <a:r>
              <a:rPr lang="it-IT" dirty="0"/>
              <a:t>la deflazione del carico di lavoro degli Ispettorati </a:t>
            </a:r>
          </a:p>
          <a:p>
            <a:pPr algn="just">
              <a:lnSpc>
                <a:spcPct val="90000"/>
              </a:lnSpc>
            </a:pPr>
            <a:r>
              <a:rPr lang="it-IT" dirty="0"/>
              <a:t>e di conseguenza il miglior impiego delle risorse ispettive da destinare ad iniziative di vigilanza di maggior respiro </a:t>
            </a:r>
          </a:p>
          <a:p>
            <a:pPr algn="just">
              <a:lnSpc>
                <a:spcPct val="90000"/>
              </a:lnSpc>
            </a:pPr>
            <a:r>
              <a:rPr lang="it-IT" dirty="0"/>
              <a:t>la deflazione del carico di lavoro dei Tribunali </a:t>
            </a:r>
          </a:p>
          <a:p>
            <a:pPr algn="just">
              <a:lnSpc>
                <a:spcPct val="90000"/>
              </a:lnSpc>
            </a:pPr>
            <a:r>
              <a:rPr lang="it-IT" dirty="0"/>
              <a:t>Per gli Istituti il veloce recupero dei contributi previdenziali e assicurativi </a:t>
            </a:r>
          </a:p>
          <a:p>
            <a:pPr marL="0" indent="0" algn="just">
              <a:lnSpc>
                <a:spcPct val="90000"/>
              </a:lnSpc>
              <a:buNone/>
            </a:pPr>
            <a:r>
              <a:rPr lang="it-IT" dirty="0"/>
              <a:t>(sui quali non vengono applicate le sanzioni civili ma solo  l’addebito delle somme aggiuntive come chiarito dalla circ. Inps 6/2007 alla stregua della denuncia spontanea. Trattasi pertanto  di una </a:t>
            </a:r>
            <a:r>
              <a:rPr lang="it-IT" b="1" dirty="0"/>
              <a:t>omissione contributiva </a:t>
            </a:r>
            <a:r>
              <a:rPr lang="it-IT" dirty="0"/>
              <a:t>prima di contestazioni o di richieste da parte degli enti impositori e non di </a:t>
            </a:r>
            <a:r>
              <a:rPr lang="it-IT" b="1" dirty="0"/>
              <a:t>una evasione </a:t>
            </a:r>
            <a:r>
              <a:rPr lang="it-IT" dirty="0"/>
              <a:t>come chiarito anche dalla circ. 36/2009) </a:t>
            </a:r>
          </a:p>
          <a:p>
            <a:pPr>
              <a:lnSpc>
                <a:spcPct val="90000"/>
              </a:lnSpc>
            </a:pPr>
            <a:endParaRPr lang="it-IT" dirty="0"/>
          </a:p>
        </p:txBody>
      </p:sp>
    </p:spTree>
    <p:extLst>
      <p:ext uri="{BB962C8B-B14F-4D97-AF65-F5344CB8AC3E}">
        <p14:creationId xmlns:p14="http://schemas.microsoft.com/office/powerpoint/2010/main" val="13044944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28"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8" y="857250"/>
            <a:ext cx="419604" cy="278223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defTabSz="342900"/>
            <a:endParaRPr lang="en-US" sz="1350">
              <a:solidFill>
                <a:prstClr val="white"/>
              </a:solidFill>
              <a:latin typeface="Century Gothic" panose="020B0502020202020204"/>
            </a:endParaRPr>
          </a:p>
        </p:txBody>
      </p:sp>
      <p:sp>
        <p:nvSpPr>
          <p:cNvPr id="29" name="Freeform: Shape 22">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3743183" cy="51435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
        <p:nvSpPr>
          <p:cNvPr id="30" name="Rectangle 24">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85725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150D27BB-E951-4A1F-A960-C2636B0E71DD}"/>
              </a:ext>
            </a:extLst>
          </p:cNvPr>
          <p:cNvSpPr>
            <a:spLocks noGrp="1"/>
          </p:cNvSpPr>
          <p:nvPr>
            <p:ph type="title"/>
          </p:nvPr>
        </p:nvSpPr>
        <p:spPr>
          <a:xfrm>
            <a:off x="489858" y="2091690"/>
            <a:ext cx="2642159" cy="3353116"/>
          </a:xfrm>
        </p:spPr>
        <p:txBody>
          <a:bodyPr>
            <a:normAutofit/>
          </a:bodyPr>
          <a:lstStyle/>
          <a:p>
            <a:pPr algn="r">
              <a:lnSpc>
                <a:spcPct val="90000"/>
              </a:lnSpc>
            </a:pPr>
            <a:r>
              <a:rPr lang="it-IT" sz="2175">
                <a:solidFill>
                  <a:schemeClr val="bg2"/>
                </a:solidFill>
              </a:rPr>
              <a:t>Esito </a:t>
            </a:r>
            <a:r>
              <a:rPr lang="it-IT" sz="2175" b="1">
                <a:solidFill>
                  <a:schemeClr val="bg2"/>
                </a:solidFill>
              </a:rPr>
              <a:t>positivo</a:t>
            </a:r>
            <a:r>
              <a:rPr lang="it-IT" sz="2175">
                <a:solidFill>
                  <a:schemeClr val="bg2"/>
                </a:solidFill>
              </a:rPr>
              <a:t> della conciliazione </a:t>
            </a:r>
            <a:br>
              <a:rPr lang="it-IT" sz="2175">
                <a:solidFill>
                  <a:schemeClr val="bg2"/>
                </a:solidFill>
              </a:rPr>
            </a:br>
            <a:r>
              <a:rPr lang="it-IT" sz="2175">
                <a:solidFill>
                  <a:schemeClr val="bg2"/>
                </a:solidFill>
              </a:rPr>
              <a:t>Art 11 dlgs 124/2004 come modificato dall’art. 38 l.183/2010  c.d. «collegato lavoro» alla legge finanziaria 2010</a:t>
            </a:r>
          </a:p>
        </p:txBody>
      </p:sp>
      <p:sp>
        <p:nvSpPr>
          <p:cNvPr id="3" name="Segnaposto contenuto 2">
            <a:extLst>
              <a:ext uri="{FF2B5EF4-FFF2-40B4-BE49-F238E27FC236}">
                <a16:creationId xmlns:a16="http://schemas.microsoft.com/office/drawing/2014/main" id="{FB451B23-652F-4D9F-A6F5-74972EB62226}"/>
              </a:ext>
            </a:extLst>
          </p:cNvPr>
          <p:cNvSpPr>
            <a:spLocks noGrp="1"/>
          </p:cNvSpPr>
          <p:nvPr>
            <p:ph idx="1"/>
          </p:nvPr>
        </p:nvSpPr>
        <p:spPr>
          <a:xfrm>
            <a:off x="3903082" y="2091690"/>
            <a:ext cx="4702076" cy="3353116"/>
          </a:xfrm>
        </p:spPr>
        <p:txBody>
          <a:bodyPr>
            <a:normAutofit/>
          </a:bodyPr>
          <a:lstStyle/>
          <a:p>
            <a:pPr marL="0" indent="0">
              <a:lnSpc>
                <a:spcPct val="90000"/>
              </a:lnSpc>
              <a:buNone/>
            </a:pPr>
            <a:endParaRPr lang="it-IT" sz="1275" dirty="0"/>
          </a:p>
          <a:p>
            <a:pPr>
              <a:lnSpc>
                <a:spcPct val="90000"/>
              </a:lnSpc>
            </a:pPr>
            <a:r>
              <a:rPr lang="it-IT" sz="1350" dirty="0"/>
              <a:t>Il verbale di conciliazione produce gli effetti di un accordo inoppugnabile</a:t>
            </a:r>
          </a:p>
          <a:p>
            <a:pPr>
              <a:lnSpc>
                <a:spcPct val="90000"/>
              </a:lnSpc>
            </a:pPr>
            <a:r>
              <a:rPr lang="it-IT" sz="1350" dirty="0"/>
              <a:t> la mancata ottemperanza all’obbligo del versamento </a:t>
            </a:r>
            <a:r>
              <a:rPr lang="it-IT" sz="1350" b="1" dirty="0"/>
              <a:t>delle somme dovute a titolo di retribuzione consente al lavoratore l’attivazione della procedura esecutiva</a:t>
            </a:r>
            <a:r>
              <a:rPr lang="it-IT" sz="1350" dirty="0"/>
              <a:t> innanzi all’organo giudiziario . Il verbale di conciliazione rientra tra i titoli esecutivi stragiudiziali, in quanto ai sensi dell’art. 474 c.2 n. 3 c.p.c. tra « gli atti ricevuti da pubblico ufficiale autorizzato dalla legge a riceverli».  </a:t>
            </a:r>
          </a:p>
          <a:p>
            <a:pPr>
              <a:lnSpc>
                <a:spcPct val="90000"/>
              </a:lnSpc>
            </a:pPr>
            <a:r>
              <a:rPr lang="it-IT" sz="1350" dirty="0"/>
              <a:t>Con decreto del giudice competente acquista valore di titolo esecutivo.</a:t>
            </a:r>
          </a:p>
          <a:p>
            <a:pPr marL="0" indent="0">
              <a:lnSpc>
                <a:spcPct val="90000"/>
              </a:lnSpc>
              <a:buNone/>
            </a:pPr>
            <a:r>
              <a:rPr lang="it-IT" sz="1275" dirty="0"/>
              <a:t> </a:t>
            </a:r>
          </a:p>
        </p:txBody>
      </p:sp>
    </p:spTree>
    <p:extLst>
      <p:ext uri="{BB962C8B-B14F-4D97-AF65-F5344CB8AC3E}">
        <p14:creationId xmlns:p14="http://schemas.microsoft.com/office/powerpoint/2010/main" val="12772619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L’esito del tentativo di conciliazione sarà negativo qualora:</a:t>
            </a:r>
          </a:p>
        </p:txBody>
      </p:sp>
      <p:graphicFrame>
        <p:nvGraphicFramePr>
          <p:cNvPr id="5" name="Segnaposto contenuto 2">
            <a:extLst>
              <a:ext uri="{FF2B5EF4-FFF2-40B4-BE49-F238E27FC236}">
                <a16:creationId xmlns:a16="http://schemas.microsoft.com/office/drawing/2014/main" id="{F671E3D6-364E-4FE6-ADB4-360F59FA760D}"/>
              </a:ext>
            </a:extLst>
          </p:cNvPr>
          <p:cNvGraphicFramePr>
            <a:graphicFrameLocks noGrp="1"/>
          </p:cNvGraphicFramePr>
          <p:nvPr>
            <p:ph idx="1"/>
          </p:nvPr>
        </p:nvGraphicFramePr>
        <p:xfrm>
          <a:off x="774219" y="2854140"/>
          <a:ext cx="6709906" cy="3146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31043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0BDA80-627C-422A-AFFD-B7F1DC0F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3489985" cy="51435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defTabSz="342900"/>
            <a:endParaRPr lang="en-US" sz="1350">
              <a:solidFill>
                <a:srgbClr val="EA6312"/>
              </a:solidFill>
              <a:latin typeface="Century Gothic" panose="020B0502020202020204"/>
            </a:endParaRPr>
          </a:p>
        </p:txBody>
      </p:sp>
      <p:sp>
        <p:nvSpPr>
          <p:cNvPr id="2" name="Titolo 1"/>
          <p:cNvSpPr>
            <a:spLocks noGrp="1"/>
          </p:cNvSpPr>
          <p:nvPr>
            <p:ph type="title"/>
          </p:nvPr>
        </p:nvSpPr>
        <p:spPr>
          <a:xfrm>
            <a:off x="484584" y="1375410"/>
            <a:ext cx="2761537" cy="4168139"/>
          </a:xfrm>
        </p:spPr>
        <p:txBody>
          <a:bodyPr anchor="ctr">
            <a:normAutofit/>
          </a:bodyPr>
          <a:lstStyle/>
          <a:p>
            <a:pPr algn="r"/>
            <a:r>
              <a:rPr lang="it-IT" sz="2925">
                <a:solidFill>
                  <a:srgbClr val="FFFFFF"/>
                </a:solidFill>
              </a:rPr>
              <a:t>Conseguenze del mancato accordo </a:t>
            </a:r>
          </a:p>
        </p:txBody>
      </p:sp>
      <p:sp>
        <p:nvSpPr>
          <p:cNvPr id="3" name="Segnaposto contenuto 2"/>
          <p:cNvSpPr>
            <a:spLocks noGrp="1"/>
          </p:cNvSpPr>
          <p:nvPr>
            <p:ph idx="1"/>
          </p:nvPr>
        </p:nvSpPr>
        <p:spPr>
          <a:xfrm>
            <a:off x="3826499" y="1375411"/>
            <a:ext cx="3710891" cy="4168139"/>
          </a:xfrm>
        </p:spPr>
        <p:txBody>
          <a:bodyPr anchor="ctr">
            <a:normAutofit/>
          </a:bodyPr>
          <a:lstStyle/>
          <a:p>
            <a:pPr marL="0" indent="0" algn="just">
              <a:buNone/>
            </a:pPr>
            <a:r>
              <a:rPr lang="it-IT" sz="1425" b="1" dirty="0"/>
              <a:t>Art 11 C 5 Nella ipotesi di mancato accordo ovvero di assenza di una o di entrambe le parti convocate, attestata da apposito verbale, la direzione provinciale del lavoro dà seguito agli accertamenti ispettivi. </a:t>
            </a:r>
          </a:p>
          <a:p>
            <a:pPr marL="0" indent="0" algn="just">
              <a:buNone/>
            </a:pPr>
            <a:r>
              <a:rPr lang="it-IT" sz="1425" b="1" dirty="0"/>
              <a:t>Circ. 36/2009 chiarisce che se il mancato accordo dipende dal comportamento </a:t>
            </a:r>
          </a:p>
          <a:p>
            <a:pPr algn="just">
              <a:buFontTx/>
              <a:buChar char="-"/>
            </a:pPr>
            <a:r>
              <a:rPr lang="it-IT" sz="1425" dirty="0"/>
              <a:t>del lavoratore non consegue necessariamente l’accesso ispettivo, soprattutto in assenza di utili elementi al riscontro dei fatti denunciati. </a:t>
            </a:r>
          </a:p>
          <a:p>
            <a:pPr algn="just">
              <a:buFontTx/>
              <a:buChar char="-"/>
            </a:pPr>
            <a:r>
              <a:rPr lang="it-IT" sz="1425" dirty="0"/>
              <a:t>Del datore indisponibile a conciliare o non presente sebbene ritualmente convocato si procede ad accesso ispettivo nel breve tempo. </a:t>
            </a:r>
          </a:p>
          <a:p>
            <a:pPr algn="just">
              <a:buFontTx/>
              <a:buChar char="-"/>
            </a:pPr>
            <a:endParaRPr lang="it-IT" sz="1425" b="1" dirty="0"/>
          </a:p>
          <a:p>
            <a:endParaRPr lang="it-IT" sz="1425" dirty="0"/>
          </a:p>
        </p:txBody>
      </p:sp>
    </p:spTree>
    <p:extLst>
      <p:ext uri="{BB962C8B-B14F-4D97-AF65-F5344CB8AC3E}">
        <p14:creationId xmlns:p14="http://schemas.microsoft.com/office/powerpoint/2010/main" val="335009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stockxpertcom_id5270151_size1[1]"/>
          <p:cNvPicPr>
            <a:picLocks noChangeAspect="1" noChangeArrowheads="1"/>
          </p:cNvPicPr>
          <p:nvPr/>
        </p:nvPicPr>
        <p:blipFill>
          <a:blip r:embed="rId3"/>
          <a:srcRect/>
          <a:stretch>
            <a:fillRect/>
          </a:stretch>
        </p:blipFill>
        <p:spPr bwMode="auto">
          <a:xfrm>
            <a:off x="1763688" y="1196752"/>
            <a:ext cx="5745960" cy="3168352"/>
          </a:xfrm>
          <a:prstGeom prst="rect">
            <a:avLst/>
          </a:prstGeom>
          <a:noFill/>
          <a:ln w="9525">
            <a:noFill/>
            <a:miter lim="800000"/>
            <a:headEnd/>
            <a:tailEnd/>
          </a:ln>
        </p:spPr>
      </p:pic>
      <p:sp>
        <p:nvSpPr>
          <p:cNvPr id="8" name="CasellaDiTesto 7"/>
          <p:cNvSpPr txBox="1"/>
          <p:nvPr/>
        </p:nvSpPr>
        <p:spPr>
          <a:xfrm>
            <a:off x="323528" y="4869160"/>
            <a:ext cx="8352928" cy="1323439"/>
          </a:xfrm>
          <a:prstGeom prst="rect">
            <a:avLst/>
          </a:prstGeom>
          <a:noFill/>
        </p:spPr>
        <p:txBody>
          <a:bodyPr wrap="square" rtlCol="0">
            <a:spAutoFit/>
          </a:bodyPr>
          <a:lstStyle/>
          <a:p>
            <a:pPr algn="ctr"/>
            <a:r>
              <a:rPr lang="it-IT" sz="8000" b="1" dirty="0">
                <a:solidFill>
                  <a:srgbClr val="0070C0"/>
                </a:solidFill>
                <a:latin typeface="Freestyle Script" pitchFamily="66" charset="0"/>
              </a:rPr>
              <a:t>… domande?</a:t>
            </a:r>
          </a:p>
        </p:txBody>
      </p:sp>
      <p:sp>
        <p:nvSpPr>
          <p:cNvPr id="2" name="Segnaposto piè di pagina 1">
            <a:extLst>
              <a:ext uri="{FF2B5EF4-FFF2-40B4-BE49-F238E27FC236}">
                <a16:creationId xmlns:a16="http://schemas.microsoft.com/office/drawing/2014/main" id="{7271EDA9-ADE3-4A79-BFF1-D75402BB8F76}"/>
              </a:ext>
            </a:extLst>
          </p:cNvPr>
          <p:cNvSpPr>
            <a:spLocks noGrp="1"/>
          </p:cNvSpPr>
          <p:nvPr>
            <p:ph type="ftr" sz="quarter" idx="11"/>
          </p:nvPr>
        </p:nvSpPr>
        <p:spPr/>
        <p:txBody>
          <a:bodyPr/>
          <a:lstStyle/>
          <a:p>
            <a:r>
              <a:rPr lang="it-IT"/>
              <a:t>ISPETTORATO DEL LAVORO DI RIMINI - DR DARIO PANEBIANCO - </a:t>
            </a:r>
          </a:p>
        </p:txBody>
      </p:sp>
      <p:sp>
        <p:nvSpPr>
          <p:cNvPr id="3" name="Segnaposto numero diapositiva 2">
            <a:extLst>
              <a:ext uri="{FF2B5EF4-FFF2-40B4-BE49-F238E27FC236}">
                <a16:creationId xmlns:a16="http://schemas.microsoft.com/office/drawing/2014/main" id="{6DA15A6A-9AE3-4380-A4C5-9EAA4322F51D}"/>
              </a:ext>
            </a:extLst>
          </p:cNvPr>
          <p:cNvSpPr>
            <a:spLocks noGrp="1"/>
          </p:cNvSpPr>
          <p:nvPr>
            <p:ph type="sldNum" sz="quarter" idx="12"/>
          </p:nvPr>
        </p:nvSpPr>
        <p:spPr/>
        <p:txBody>
          <a:bodyPr/>
          <a:lstStyle/>
          <a:p>
            <a:fld id="{76E5D3A4-A4A6-46EA-AD04-6C2974792153}" type="slidenum">
              <a:rPr lang="it-IT" smtClean="0"/>
              <a:t>46</a:t>
            </a:fld>
            <a:endParaRPr lang="it-IT"/>
          </a:p>
        </p:txBody>
      </p:sp>
    </p:spTree>
    <p:extLst>
      <p:ext uri="{BB962C8B-B14F-4D97-AF65-F5344CB8AC3E}">
        <p14:creationId xmlns:p14="http://schemas.microsoft.com/office/powerpoint/2010/main" val="804262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83568" y="2780927"/>
            <a:ext cx="7776864" cy="1323439"/>
          </a:xfrm>
          <a:prstGeom prst="rect">
            <a:avLst/>
          </a:prstGeom>
          <a:noFill/>
        </p:spPr>
        <p:txBody>
          <a:bodyPr wrap="square" rtlCol="0">
            <a:spAutoFit/>
          </a:bodyPr>
          <a:lstStyle/>
          <a:p>
            <a:pPr algn="ctr"/>
            <a:r>
              <a:rPr lang="it-IT" sz="8000" b="1" dirty="0">
                <a:solidFill>
                  <a:srgbClr val="0070C0"/>
                </a:solidFill>
                <a:latin typeface="Freestyle Script" pitchFamily="66" charset="0"/>
              </a:rPr>
              <a:t>… grazie per l’attenzione.</a:t>
            </a:r>
          </a:p>
        </p:txBody>
      </p:sp>
      <p:sp>
        <p:nvSpPr>
          <p:cNvPr id="2" name="Segnaposto piè di pagina 1">
            <a:extLst>
              <a:ext uri="{FF2B5EF4-FFF2-40B4-BE49-F238E27FC236}">
                <a16:creationId xmlns:a16="http://schemas.microsoft.com/office/drawing/2014/main" id="{6317FA0C-BFFF-4E8F-BF74-E7F761695CA6}"/>
              </a:ext>
            </a:extLst>
          </p:cNvPr>
          <p:cNvSpPr>
            <a:spLocks noGrp="1"/>
          </p:cNvSpPr>
          <p:nvPr>
            <p:ph type="ftr" sz="quarter" idx="11"/>
          </p:nvPr>
        </p:nvSpPr>
        <p:spPr/>
        <p:txBody>
          <a:bodyPr/>
          <a:lstStyle/>
          <a:p>
            <a:r>
              <a:rPr lang="it-IT"/>
              <a:t>ISPETTORATO DEL LAVORO DI RIMINI - DR DARIO PANEBIANCO - </a:t>
            </a:r>
          </a:p>
        </p:txBody>
      </p:sp>
      <p:sp>
        <p:nvSpPr>
          <p:cNvPr id="3" name="Segnaposto numero diapositiva 2">
            <a:extLst>
              <a:ext uri="{FF2B5EF4-FFF2-40B4-BE49-F238E27FC236}">
                <a16:creationId xmlns:a16="http://schemas.microsoft.com/office/drawing/2014/main" id="{51EAF375-56FF-4A59-898B-0AC283A9AD1A}"/>
              </a:ext>
            </a:extLst>
          </p:cNvPr>
          <p:cNvSpPr>
            <a:spLocks noGrp="1"/>
          </p:cNvSpPr>
          <p:nvPr>
            <p:ph type="sldNum" sz="quarter" idx="12"/>
          </p:nvPr>
        </p:nvSpPr>
        <p:spPr/>
        <p:txBody>
          <a:bodyPr/>
          <a:lstStyle/>
          <a:p>
            <a:fld id="{76E5D3A4-A4A6-46EA-AD04-6C2974792153}" type="slidenum">
              <a:rPr lang="it-IT" smtClean="0"/>
              <a:t>47</a:t>
            </a:fld>
            <a:endParaRPr lang="it-IT"/>
          </a:p>
        </p:txBody>
      </p:sp>
    </p:spTree>
    <p:extLst>
      <p:ext uri="{BB962C8B-B14F-4D97-AF65-F5344CB8AC3E}">
        <p14:creationId xmlns:p14="http://schemas.microsoft.com/office/powerpoint/2010/main" val="30294246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7D54E1CB-70B4-4EE7-B0AB-EDABB9E0A2D6}"/>
              </a:ext>
            </a:extLst>
          </p:cNvPr>
          <p:cNvSpPr>
            <a:spLocks noGrp="1"/>
          </p:cNvSpPr>
          <p:nvPr>
            <p:ph type="ftr" sz="quarter" idx="11"/>
          </p:nvPr>
        </p:nvSpPr>
        <p:spPr/>
        <p:txBody>
          <a:bodyPr/>
          <a:lstStyle/>
          <a:p>
            <a:r>
              <a:rPr lang="it-IT"/>
              <a:t>ISPETTORATO DEL LAVORO DI RIMINI - DR DARIO PANEBIANCO - </a:t>
            </a:r>
          </a:p>
        </p:txBody>
      </p:sp>
      <p:sp>
        <p:nvSpPr>
          <p:cNvPr id="3" name="Segnaposto numero diapositiva 2">
            <a:extLst>
              <a:ext uri="{FF2B5EF4-FFF2-40B4-BE49-F238E27FC236}">
                <a16:creationId xmlns:a16="http://schemas.microsoft.com/office/drawing/2014/main" id="{22FB59F9-9A01-404F-897F-7566D276E9E5}"/>
              </a:ext>
            </a:extLst>
          </p:cNvPr>
          <p:cNvSpPr>
            <a:spLocks noGrp="1"/>
          </p:cNvSpPr>
          <p:nvPr>
            <p:ph type="sldNum" sz="quarter" idx="12"/>
          </p:nvPr>
        </p:nvSpPr>
        <p:spPr/>
        <p:txBody>
          <a:bodyPr/>
          <a:lstStyle/>
          <a:p>
            <a:fld id="{76E5D3A4-A4A6-46EA-AD04-6C2974792153}" type="slidenum">
              <a:rPr lang="it-IT" smtClean="0"/>
              <a:t>5</a:t>
            </a:fld>
            <a:endParaRPr lang="it-IT"/>
          </a:p>
        </p:txBody>
      </p:sp>
      <p:sp>
        <p:nvSpPr>
          <p:cNvPr id="5" name="Rettangolo 4">
            <a:extLst>
              <a:ext uri="{FF2B5EF4-FFF2-40B4-BE49-F238E27FC236}">
                <a16:creationId xmlns:a16="http://schemas.microsoft.com/office/drawing/2014/main" id="{EB8917CA-105B-4A98-BA51-A86E8697345B}"/>
              </a:ext>
            </a:extLst>
          </p:cNvPr>
          <p:cNvSpPr/>
          <p:nvPr/>
        </p:nvSpPr>
        <p:spPr>
          <a:xfrm>
            <a:off x="2843808" y="1325578"/>
            <a:ext cx="4536504" cy="1754326"/>
          </a:xfrm>
          <a:prstGeom prst="rect">
            <a:avLst/>
          </a:prstGeom>
        </p:spPr>
        <p:txBody>
          <a:bodyPr wrap="square">
            <a:spAutoFit/>
          </a:bodyPr>
          <a:lstStyle/>
          <a:p>
            <a:pPr algn="ctr"/>
            <a:r>
              <a:rPr lang="it-IT" sz="5400" b="1" dirty="0">
                <a:ln w="22225">
                  <a:solidFill>
                    <a:schemeClr val="accent2"/>
                  </a:solidFill>
                  <a:prstDash val="solid"/>
                </a:ln>
                <a:solidFill>
                  <a:schemeClr val="accent2">
                    <a:lumMod val="40000"/>
                    <a:lumOff val="60000"/>
                  </a:schemeClr>
                </a:solidFill>
              </a:rPr>
              <a:t>Richieste di intervento</a:t>
            </a:r>
          </a:p>
        </p:txBody>
      </p:sp>
      <p:sp>
        <p:nvSpPr>
          <p:cNvPr id="7" name="Rettangolo 6">
            <a:extLst>
              <a:ext uri="{FF2B5EF4-FFF2-40B4-BE49-F238E27FC236}">
                <a16:creationId xmlns:a16="http://schemas.microsoft.com/office/drawing/2014/main" id="{7C3C4563-BD4D-4FAE-B8DA-CADECF323F2D}"/>
              </a:ext>
            </a:extLst>
          </p:cNvPr>
          <p:cNvSpPr/>
          <p:nvPr/>
        </p:nvSpPr>
        <p:spPr>
          <a:xfrm>
            <a:off x="2865510" y="3778096"/>
            <a:ext cx="5881739" cy="1754326"/>
          </a:xfrm>
          <a:prstGeom prst="rect">
            <a:avLst/>
          </a:prstGeom>
          <a:noFill/>
        </p:spPr>
        <p:txBody>
          <a:bodyPr wrap="none" lIns="91440" tIns="45720" rIns="91440" bIns="45720">
            <a:spAutoFit/>
          </a:bodyPr>
          <a:lstStyle/>
          <a:p>
            <a:pPr algn="ctr"/>
            <a:r>
              <a:rPr lang="it-IT" sz="5400" b="1" cap="none" spc="0" dirty="0">
                <a:ln w="22225">
                  <a:solidFill>
                    <a:schemeClr val="accent2"/>
                  </a:solidFill>
                  <a:prstDash val="solid"/>
                </a:ln>
                <a:solidFill>
                  <a:schemeClr val="accent2">
                    <a:lumMod val="40000"/>
                    <a:lumOff val="60000"/>
                  </a:schemeClr>
                </a:solidFill>
                <a:effectLst/>
              </a:rPr>
              <a:t>Visite di iniziativa</a:t>
            </a:r>
          </a:p>
          <a:p>
            <a:pPr algn="ctr"/>
            <a:r>
              <a:rPr lang="it-IT" sz="5400" b="1" cap="none" spc="0" dirty="0">
                <a:ln w="22225">
                  <a:solidFill>
                    <a:schemeClr val="accent2"/>
                  </a:solidFill>
                  <a:prstDash val="solid"/>
                </a:ln>
                <a:solidFill>
                  <a:schemeClr val="accent2">
                    <a:lumMod val="40000"/>
                    <a:lumOff val="60000"/>
                  </a:schemeClr>
                </a:solidFill>
                <a:effectLst/>
              </a:rPr>
              <a:t> programmata</a:t>
            </a:r>
          </a:p>
        </p:txBody>
      </p:sp>
      <p:cxnSp>
        <p:nvCxnSpPr>
          <p:cNvPr id="10" name="Connettore 2 9">
            <a:extLst>
              <a:ext uri="{FF2B5EF4-FFF2-40B4-BE49-F238E27FC236}">
                <a16:creationId xmlns:a16="http://schemas.microsoft.com/office/drawing/2014/main" id="{22EB6142-ADCA-42DF-A02B-DB10C284625F}"/>
              </a:ext>
            </a:extLst>
          </p:cNvPr>
          <p:cNvCxnSpPr>
            <a:cxnSpLocks/>
          </p:cNvCxnSpPr>
          <p:nvPr/>
        </p:nvCxnSpPr>
        <p:spPr>
          <a:xfrm flipV="1">
            <a:off x="554846" y="2361301"/>
            <a:ext cx="2160000" cy="661784"/>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pic>
        <p:nvPicPr>
          <p:cNvPr id="14" name="Immagine 13">
            <a:extLst>
              <a:ext uri="{FF2B5EF4-FFF2-40B4-BE49-F238E27FC236}">
                <a16:creationId xmlns:a16="http://schemas.microsoft.com/office/drawing/2014/main" id="{CFDC73BC-91AE-4CC6-A5D6-1860BE0BA631}"/>
              </a:ext>
            </a:extLst>
          </p:cNvPr>
          <p:cNvPicPr>
            <a:picLocks noChangeAspect="1"/>
          </p:cNvPicPr>
          <p:nvPr/>
        </p:nvPicPr>
        <p:blipFill>
          <a:blip r:embed="rId2"/>
          <a:stretch>
            <a:fillRect/>
          </a:stretch>
        </p:blipFill>
        <p:spPr>
          <a:xfrm rot="2794492">
            <a:off x="492274" y="3694768"/>
            <a:ext cx="2298391" cy="816935"/>
          </a:xfrm>
          <a:prstGeom prst="rect">
            <a:avLst/>
          </a:prstGeom>
        </p:spPr>
      </p:pic>
    </p:spTree>
    <p:extLst>
      <p:ext uri="{BB962C8B-B14F-4D97-AF65-F5344CB8AC3E}">
        <p14:creationId xmlns:p14="http://schemas.microsoft.com/office/powerpoint/2010/main" val="4859457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E757FFC5-1B9E-41D6-8A1C-FB5F9D5D0F50}"/>
              </a:ext>
            </a:extLst>
          </p:cNvPr>
          <p:cNvPicPr>
            <a:picLocks noChangeAspect="1"/>
          </p:cNvPicPr>
          <p:nvPr/>
        </p:nvPicPr>
        <p:blipFill>
          <a:blip r:embed="rId2"/>
          <a:stretch>
            <a:fillRect/>
          </a:stretch>
        </p:blipFill>
        <p:spPr>
          <a:xfrm>
            <a:off x="482600" y="1384300"/>
            <a:ext cx="8178799" cy="4089399"/>
          </a:xfrm>
          <a:prstGeom prst="rect">
            <a:avLst/>
          </a:prstGeom>
        </p:spPr>
      </p:pic>
      <p:sp>
        <p:nvSpPr>
          <p:cNvPr id="2" name="Segnaposto piè di pagina 1">
            <a:extLst>
              <a:ext uri="{FF2B5EF4-FFF2-40B4-BE49-F238E27FC236}">
                <a16:creationId xmlns:a16="http://schemas.microsoft.com/office/drawing/2014/main" id="{DF09084D-46B9-4C47-907B-BAFFD67C490C}"/>
              </a:ext>
            </a:extLst>
          </p:cNvPr>
          <p:cNvSpPr>
            <a:spLocks noGrp="1"/>
          </p:cNvSpPr>
          <p:nvPr>
            <p:ph type="ftr" sz="quarter" idx="11"/>
          </p:nvPr>
        </p:nvSpPr>
        <p:spPr>
          <a:xfrm>
            <a:off x="2617470" y="6307672"/>
            <a:ext cx="3909060" cy="274320"/>
          </a:xfrm>
        </p:spPr>
        <p:txBody>
          <a:bodyPr>
            <a:normAutofit/>
          </a:bodyPr>
          <a:lstStyle/>
          <a:p>
            <a:pPr>
              <a:spcAft>
                <a:spcPts val="600"/>
              </a:spcAft>
            </a:pPr>
            <a:r>
              <a:rPr lang="it-IT"/>
              <a:t>ISPETTORATO DEL LAVORO DI RIMINI - DR DARIO PANEBIANCO - </a:t>
            </a:r>
          </a:p>
        </p:txBody>
      </p:sp>
      <p:sp>
        <p:nvSpPr>
          <p:cNvPr id="3" name="Segnaposto numero diapositiva 2">
            <a:extLst>
              <a:ext uri="{FF2B5EF4-FFF2-40B4-BE49-F238E27FC236}">
                <a16:creationId xmlns:a16="http://schemas.microsoft.com/office/drawing/2014/main" id="{9D7CA0A5-6098-4366-8D48-5E61442C1698}"/>
              </a:ext>
            </a:extLst>
          </p:cNvPr>
          <p:cNvSpPr>
            <a:spLocks noGrp="1"/>
          </p:cNvSpPr>
          <p:nvPr>
            <p:ph type="sldNum" sz="quarter" idx="12"/>
          </p:nvPr>
        </p:nvSpPr>
        <p:spPr>
          <a:xfrm>
            <a:off x="7852410" y="6307672"/>
            <a:ext cx="1097280" cy="274320"/>
          </a:xfrm>
        </p:spPr>
        <p:txBody>
          <a:bodyPr>
            <a:normAutofit/>
          </a:bodyPr>
          <a:lstStyle/>
          <a:p>
            <a:pPr>
              <a:spcAft>
                <a:spcPts val="600"/>
              </a:spcAft>
            </a:pPr>
            <a:fld id="{76E5D3A4-A4A6-46EA-AD04-6C2974792153}" type="slidenum">
              <a:rPr lang="it-IT" smtClean="0"/>
              <a:pPr>
                <a:spcAft>
                  <a:spcPts val="600"/>
                </a:spcAft>
              </a:pPr>
              <a:t>6</a:t>
            </a:fld>
            <a:endParaRPr lang="it-IT"/>
          </a:p>
        </p:txBody>
      </p:sp>
      <p:sp>
        <p:nvSpPr>
          <p:cNvPr id="5" name="Rettangolo 4">
            <a:extLst>
              <a:ext uri="{FF2B5EF4-FFF2-40B4-BE49-F238E27FC236}">
                <a16:creationId xmlns:a16="http://schemas.microsoft.com/office/drawing/2014/main" id="{1A3444A7-7753-49AB-B78C-FCC72F7E9803}"/>
              </a:ext>
            </a:extLst>
          </p:cNvPr>
          <p:cNvSpPr/>
          <p:nvPr/>
        </p:nvSpPr>
        <p:spPr>
          <a:xfrm>
            <a:off x="2285999" y="292135"/>
            <a:ext cx="4572000" cy="954107"/>
          </a:xfrm>
          <a:prstGeom prst="rect">
            <a:avLst/>
          </a:prstGeom>
        </p:spPr>
        <p:txBody>
          <a:bodyPr>
            <a:spAutoFit/>
          </a:bodyPr>
          <a:lstStyle/>
          <a:p>
            <a:pPr algn="ctr"/>
            <a:r>
              <a:rPr lang="it-IT" sz="2800" b="1" dirty="0">
                <a:ln w="22225">
                  <a:solidFill>
                    <a:schemeClr val="accent2"/>
                  </a:solidFill>
                  <a:prstDash val="solid"/>
                </a:ln>
                <a:solidFill>
                  <a:schemeClr val="accent2">
                    <a:lumMod val="40000"/>
                    <a:lumOff val="60000"/>
                  </a:schemeClr>
                </a:solidFill>
              </a:rPr>
              <a:t>Visite di iniziativa</a:t>
            </a:r>
          </a:p>
          <a:p>
            <a:pPr algn="ctr"/>
            <a:r>
              <a:rPr lang="it-IT" sz="2800" b="1" dirty="0">
                <a:ln w="22225">
                  <a:solidFill>
                    <a:schemeClr val="accent2"/>
                  </a:solidFill>
                  <a:prstDash val="solid"/>
                </a:ln>
                <a:solidFill>
                  <a:schemeClr val="accent2">
                    <a:lumMod val="40000"/>
                    <a:lumOff val="60000"/>
                  </a:schemeClr>
                </a:solidFill>
              </a:rPr>
              <a:t> programmata</a:t>
            </a:r>
          </a:p>
        </p:txBody>
      </p:sp>
    </p:spTree>
    <p:extLst>
      <p:ext uri="{BB962C8B-B14F-4D97-AF65-F5344CB8AC3E}">
        <p14:creationId xmlns:p14="http://schemas.microsoft.com/office/powerpoint/2010/main" val="223258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ISPETTORATO DEL LAVORO DI RIMINI - DR DARIO PANEBIANCO - </a:t>
            </a:r>
          </a:p>
        </p:txBody>
      </p:sp>
      <p:sp>
        <p:nvSpPr>
          <p:cNvPr id="3" name="Segnaposto numero diapositiva 2"/>
          <p:cNvSpPr>
            <a:spLocks noGrp="1"/>
          </p:cNvSpPr>
          <p:nvPr>
            <p:ph type="sldNum" sz="quarter" idx="12"/>
          </p:nvPr>
        </p:nvSpPr>
        <p:spPr/>
        <p:txBody>
          <a:bodyPr/>
          <a:lstStyle/>
          <a:p>
            <a:fld id="{76E5D3A4-A4A6-46EA-AD04-6C2974792153}" type="slidenum">
              <a:rPr lang="it-IT" smtClean="0"/>
              <a:t>7</a:t>
            </a:fld>
            <a:endParaRPr lang="it-IT"/>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7655" y="1412776"/>
            <a:ext cx="6016641" cy="4680520"/>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9415" y="242441"/>
            <a:ext cx="3341687"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5"/>
          <p:cNvSpPr/>
          <p:nvPr/>
        </p:nvSpPr>
        <p:spPr>
          <a:xfrm>
            <a:off x="1347655" y="5157192"/>
            <a:ext cx="6075702"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Montaggio/smontaggio palchi</a:t>
            </a:r>
          </a:p>
        </p:txBody>
      </p:sp>
    </p:spTree>
    <p:extLst>
      <p:ext uri="{BB962C8B-B14F-4D97-AF65-F5344CB8AC3E}">
        <p14:creationId xmlns:p14="http://schemas.microsoft.com/office/powerpoint/2010/main" val="458849235"/>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ISPETTORATO DEL LAVORO DI RIMINI - DR DARIO PANEBIANCO - </a:t>
            </a:r>
          </a:p>
        </p:txBody>
      </p:sp>
      <p:sp>
        <p:nvSpPr>
          <p:cNvPr id="3" name="Segnaposto numero diapositiva 2"/>
          <p:cNvSpPr>
            <a:spLocks noGrp="1"/>
          </p:cNvSpPr>
          <p:nvPr>
            <p:ph type="sldNum" sz="quarter" idx="12"/>
          </p:nvPr>
        </p:nvSpPr>
        <p:spPr/>
        <p:txBody>
          <a:bodyPr/>
          <a:lstStyle/>
          <a:p>
            <a:fld id="{76E5D3A4-A4A6-46EA-AD04-6C2974792153}" type="slidenum">
              <a:rPr lang="it-IT" smtClean="0"/>
              <a:t>8</a:t>
            </a:fld>
            <a:endParaRPr lang="it-IT"/>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688" y="1305694"/>
            <a:ext cx="8109235" cy="4622264"/>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32656"/>
            <a:ext cx="3341687"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5"/>
          <p:cNvSpPr/>
          <p:nvPr/>
        </p:nvSpPr>
        <p:spPr>
          <a:xfrm>
            <a:off x="2040830" y="5229200"/>
            <a:ext cx="4572000" cy="553998"/>
          </a:xfrm>
          <a:prstGeom prst="rect">
            <a:avLst/>
          </a:prstGeom>
        </p:spPr>
        <p:txBody>
          <a:bodyPr>
            <a:spAutoFit/>
          </a:bodyPr>
          <a:lstStyle/>
          <a:p>
            <a:pPr lvl="0" algn="ctr"/>
            <a:r>
              <a:rPr lang="it-IT" sz="3000" b="1" spc="50" dirty="0">
                <a:ln w="11430"/>
                <a:gradFill>
                  <a:gsLst>
                    <a:gs pos="25000">
                      <a:srgbClr val="2683C6">
                        <a:satMod val="155000"/>
                      </a:srgbClr>
                    </a:gs>
                    <a:gs pos="100000">
                      <a:srgbClr val="2683C6">
                        <a:shade val="45000"/>
                        <a:satMod val="165000"/>
                      </a:srgbClr>
                    </a:gs>
                  </a:gsLst>
                  <a:lin ang="5400000"/>
                </a:gradFill>
                <a:effectLst>
                  <a:outerShdw blurRad="76200" dist="50800" dir="5400000" algn="tl" rotWithShape="0">
                    <a:srgbClr val="000000">
                      <a:alpha val="65000"/>
                    </a:srgbClr>
                  </a:outerShdw>
                </a:effectLst>
              </a:rPr>
              <a:t>Allestimenti fieristici</a:t>
            </a:r>
          </a:p>
        </p:txBody>
      </p:sp>
    </p:spTree>
    <p:extLst>
      <p:ext uri="{BB962C8B-B14F-4D97-AF65-F5344CB8AC3E}">
        <p14:creationId xmlns:p14="http://schemas.microsoft.com/office/powerpoint/2010/main" val="3320535885"/>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88" name="Rectangle 61">
            <a:extLst>
              <a:ext uri="{FF2B5EF4-FFF2-40B4-BE49-F238E27FC236}">
                <a16:creationId xmlns:a16="http://schemas.microsoft.com/office/drawing/2014/main" id="{1B5D6631-F74B-410E-B60D-7C97D6D77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Rectangle 63">
            <a:extLst>
              <a:ext uri="{FF2B5EF4-FFF2-40B4-BE49-F238E27FC236}">
                <a16:creationId xmlns:a16="http://schemas.microsoft.com/office/drawing/2014/main" id="{6F300CB1-0412-47A2-BA30-07135C98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902" y="1267730"/>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90" name="Rectangle 65">
            <a:extLst>
              <a:ext uri="{FF2B5EF4-FFF2-40B4-BE49-F238E27FC236}">
                <a16:creationId xmlns:a16="http://schemas.microsoft.com/office/drawing/2014/main" id="{C1AC820A-F7A7-46F3-933A-2CCC7201D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850"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91" name="Rectangle 67">
            <a:extLst>
              <a:ext uri="{FF2B5EF4-FFF2-40B4-BE49-F238E27FC236}">
                <a16:creationId xmlns:a16="http://schemas.microsoft.com/office/drawing/2014/main" id="{8DAFCA3D-277C-4C06-BC17-5108F3A70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1910" y="1267730"/>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2" name="Group 69">
            <a:extLst>
              <a:ext uri="{FF2B5EF4-FFF2-40B4-BE49-F238E27FC236}">
                <a16:creationId xmlns:a16="http://schemas.microsoft.com/office/drawing/2014/main" id="{5457DF47-900A-447E-9B61-2B94B7495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0855" y="1267730"/>
            <a:ext cx="1567331" cy="645295"/>
            <a:chOff x="5318306" y="1386268"/>
            <a:chExt cx="1567331" cy="645295"/>
          </a:xfrm>
        </p:grpSpPr>
        <p:cxnSp>
          <p:nvCxnSpPr>
            <p:cNvPr id="71" name="Straight Connector 70">
              <a:extLst>
                <a:ext uri="{FF2B5EF4-FFF2-40B4-BE49-F238E27FC236}">
                  <a16:creationId xmlns:a16="http://schemas.microsoft.com/office/drawing/2014/main" id="{84772325-EEFF-4BA8-841C-29A78A2E43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D3094C5-7785-41DD-B095-217D26651E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D3CF66E-289D-4AB8-85D9-C0B9AE18B6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93" name="Rectangle 74">
            <a:extLst>
              <a:ext uri="{FF2B5EF4-FFF2-40B4-BE49-F238E27FC236}">
                <a16:creationId xmlns:a16="http://schemas.microsoft.com/office/drawing/2014/main" id="{C112C723-5B71-471A-9F60-70CABB570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5" name="CasellaDiTesto 4">
            <a:extLst>
              <a:ext uri="{FF2B5EF4-FFF2-40B4-BE49-F238E27FC236}">
                <a16:creationId xmlns:a16="http://schemas.microsoft.com/office/drawing/2014/main" id="{FBB764C5-FA58-40FF-86AB-C9E79619098E}"/>
              </a:ext>
            </a:extLst>
          </p:cNvPr>
          <p:cNvSpPr txBox="1"/>
          <p:nvPr/>
        </p:nvSpPr>
        <p:spPr>
          <a:xfrm>
            <a:off x="6247242" y="966774"/>
            <a:ext cx="2748923" cy="3728374"/>
          </a:xfrm>
          <a:prstGeom prst="rect">
            <a:avLst/>
          </a:prstGeom>
        </p:spPr>
        <p:txBody>
          <a:bodyPr vert="horz" lIns="91440" tIns="45720" rIns="91440" bIns="45720" rtlCol="0" anchor="ctr">
            <a:normAutofit/>
          </a:bodyPr>
          <a:lstStyle/>
          <a:p>
            <a:pPr algn="ctr" defTabSz="914400">
              <a:lnSpc>
                <a:spcPct val="83000"/>
              </a:lnSpc>
              <a:spcBef>
                <a:spcPct val="0"/>
              </a:spcBef>
              <a:spcAft>
                <a:spcPts val="600"/>
              </a:spcAft>
            </a:pPr>
            <a:r>
              <a:rPr lang="en-US" sz="2400" cap="all" spc="-100" dirty="0">
                <a:solidFill>
                  <a:srgbClr val="FFFFFF"/>
                </a:solidFill>
                <a:latin typeface="+mj-lt"/>
              </a:rPr>
              <a:t>COLLABORAZIONE</a:t>
            </a:r>
            <a:r>
              <a:rPr lang="en-US" sz="4200" cap="all" spc="-100" dirty="0">
                <a:solidFill>
                  <a:srgbClr val="FFFFFF"/>
                </a:solidFill>
                <a:latin typeface="+mj-lt"/>
              </a:rPr>
              <a:t> CON ENTI TERZI</a:t>
            </a:r>
          </a:p>
        </p:txBody>
      </p:sp>
      <p:sp>
        <p:nvSpPr>
          <p:cNvPr id="94" name="Rectangle 76">
            <a:extLst>
              <a:ext uri="{FF2B5EF4-FFF2-40B4-BE49-F238E27FC236}">
                <a16:creationId xmlns:a16="http://schemas.microsoft.com/office/drawing/2014/main" id="{7D74B5CB-8989-41DE-8C57-309B1AC23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00" y="0"/>
            <a:ext cx="61265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78">
            <a:extLst>
              <a:ext uri="{FF2B5EF4-FFF2-40B4-BE49-F238E27FC236}">
                <a16:creationId xmlns:a16="http://schemas.microsoft.com/office/drawing/2014/main" id="{75FC98E9-CCED-466C-9F5E-CD4D6D7EA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02" y="643464"/>
            <a:ext cx="5181931"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7" name="Immagine 6" descr="Immagine che contiene persona, esterni, uomo, acqua&#10;&#10;Descrizione generata automaticamente">
            <a:extLst>
              <a:ext uri="{FF2B5EF4-FFF2-40B4-BE49-F238E27FC236}">
                <a16:creationId xmlns:a16="http://schemas.microsoft.com/office/drawing/2014/main" id="{A4AE99C1-5CEA-4AAB-BBA4-5972EFBF2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66" r="23708" b="1"/>
          <a:stretch/>
        </p:blipFill>
        <p:spPr>
          <a:xfrm>
            <a:off x="167224" y="1378104"/>
            <a:ext cx="2876306" cy="3050118"/>
          </a:xfrm>
          <a:prstGeom prst="rect">
            <a:avLst/>
          </a:prstGeom>
          <a:ln>
            <a:noFill/>
          </a:ln>
        </p:spPr>
      </p:pic>
      <p:sp>
        <p:nvSpPr>
          <p:cNvPr id="96" name="Rectangle 80">
            <a:extLst>
              <a:ext uri="{FF2B5EF4-FFF2-40B4-BE49-F238E27FC236}">
                <a16:creationId xmlns:a16="http://schemas.microsoft.com/office/drawing/2014/main" id="{A79C3081-6189-4E56-9B4F-B227A3DD8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3377" y="640856"/>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7" name="Straight Connector 82">
            <a:extLst>
              <a:ext uri="{FF2B5EF4-FFF2-40B4-BE49-F238E27FC236}">
                <a16:creationId xmlns:a16="http://schemas.microsoft.com/office/drawing/2014/main" id="{E5FEA33E-9AA0-4794-B17A-00AD65A294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39102"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84">
            <a:extLst>
              <a:ext uri="{FF2B5EF4-FFF2-40B4-BE49-F238E27FC236}">
                <a16:creationId xmlns:a16="http://schemas.microsoft.com/office/drawing/2014/main" id="{C24F0374-FF22-411A-ADD9-D72872033C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07832"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5BCA7AC-8224-4DFE-8D12-8287C7B055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39102" y="1286150"/>
            <a:ext cx="126873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Segnaposto piè di pagina 1">
            <a:extLst>
              <a:ext uri="{FF2B5EF4-FFF2-40B4-BE49-F238E27FC236}">
                <a16:creationId xmlns:a16="http://schemas.microsoft.com/office/drawing/2014/main" id="{270456D7-046C-47BA-8326-FD75C839A637}"/>
              </a:ext>
            </a:extLst>
          </p:cNvPr>
          <p:cNvSpPr>
            <a:spLocks noGrp="1"/>
          </p:cNvSpPr>
          <p:nvPr>
            <p:ph type="ftr" sz="quarter" idx="11"/>
          </p:nvPr>
        </p:nvSpPr>
        <p:spPr>
          <a:xfrm>
            <a:off x="531243" y="6391656"/>
            <a:ext cx="4389120" cy="228600"/>
          </a:xfrm>
        </p:spPr>
        <p:txBody>
          <a:bodyPr vert="horz" lIns="91440" tIns="45720" rIns="91440" bIns="45720" rtlCol="0" anchor="ctr">
            <a:normAutofit/>
          </a:bodyPr>
          <a:lstStyle/>
          <a:p>
            <a:pPr algn="l" defTabSz="914400">
              <a:spcAft>
                <a:spcPts val="600"/>
              </a:spcAft>
            </a:pPr>
            <a:r>
              <a:rPr lang="en-US" kern="1200">
                <a:solidFill>
                  <a:prstClr val="black">
                    <a:lumMod val="75000"/>
                    <a:lumOff val="25000"/>
                  </a:prstClr>
                </a:solidFill>
                <a:latin typeface="+mn-lt"/>
                <a:ea typeface="+mn-ea"/>
                <a:cs typeface="+mn-cs"/>
              </a:rPr>
              <a:t>ISPETTORATO DEL LAVORO DI RIMINI - DR DARIO PANEBIANCO - </a:t>
            </a:r>
          </a:p>
        </p:txBody>
      </p:sp>
      <p:sp>
        <p:nvSpPr>
          <p:cNvPr id="3" name="Segnaposto numero diapositiva 2">
            <a:extLst>
              <a:ext uri="{FF2B5EF4-FFF2-40B4-BE49-F238E27FC236}">
                <a16:creationId xmlns:a16="http://schemas.microsoft.com/office/drawing/2014/main" id="{153FDD9E-677A-4520-8761-1BD9F6ED1970}"/>
              </a:ext>
            </a:extLst>
          </p:cNvPr>
          <p:cNvSpPr>
            <a:spLocks noGrp="1"/>
          </p:cNvSpPr>
          <p:nvPr>
            <p:ph type="sldNum" sz="quarter" idx="12"/>
          </p:nvPr>
        </p:nvSpPr>
        <p:spPr>
          <a:xfrm>
            <a:off x="8094759" y="6392314"/>
            <a:ext cx="754380" cy="228600"/>
          </a:xfrm>
        </p:spPr>
        <p:txBody>
          <a:bodyPr vert="horz" lIns="91440" tIns="45720" rIns="91440" bIns="45720" rtlCol="0" anchor="b">
            <a:normAutofit/>
          </a:bodyPr>
          <a:lstStyle/>
          <a:p>
            <a:pPr defTabSz="914400">
              <a:spcAft>
                <a:spcPts val="600"/>
              </a:spcAft>
            </a:pPr>
            <a:fld id="{76E5D3A4-A4A6-46EA-AD04-6C2974792153}" type="slidenum">
              <a:rPr lang="en-US">
                <a:solidFill>
                  <a:srgbClr val="FFFFFF"/>
                </a:solidFill>
              </a:rPr>
              <a:pPr defTabSz="914400">
                <a:spcAft>
                  <a:spcPts val="600"/>
                </a:spcAft>
              </a:pPr>
              <a:t>9</a:t>
            </a:fld>
            <a:endParaRPr lang="en-US">
              <a:solidFill>
                <a:srgbClr val="FFFFFF"/>
              </a:solidFill>
            </a:endParaRPr>
          </a:p>
        </p:txBody>
      </p:sp>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1878" y="2163482"/>
            <a:ext cx="3003798" cy="4005064"/>
          </a:xfrm>
          <a:prstGeom prst="rect">
            <a:avLst/>
          </a:prstGeom>
        </p:spPr>
      </p:pic>
    </p:spTree>
    <p:extLst>
      <p:ext uri="{BB962C8B-B14F-4D97-AF65-F5344CB8AC3E}">
        <p14:creationId xmlns:p14="http://schemas.microsoft.com/office/powerpoint/2010/main" val="1595575563"/>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Sapone">
  <a:themeElements>
    <a:clrScheme name="Sapone">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3060</Words>
  <Application>Microsoft Office PowerPoint</Application>
  <PresentationFormat>Presentazione su schermo (4:3)</PresentationFormat>
  <Paragraphs>220</Paragraphs>
  <Slides>47</Slides>
  <Notes>6</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47</vt:i4>
      </vt:variant>
    </vt:vector>
  </HeadingPairs>
  <TitlesOfParts>
    <vt:vector size="57" baseType="lpstr">
      <vt:lpstr>Arial</vt:lpstr>
      <vt:lpstr>Calibri</vt:lpstr>
      <vt:lpstr>Century Gothic</vt:lpstr>
      <vt:lpstr>Corbel</vt:lpstr>
      <vt:lpstr>Freestyle Script</vt:lpstr>
      <vt:lpstr>Garamond</vt:lpstr>
      <vt:lpstr>Wingdings 2</vt:lpstr>
      <vt:lpstr>Wingdings 3</vt:lpstr>
      <vt:lpstr>Sapone</vt:lpstr>
      <vt:lpstr>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CONCILIAZIONE MONOCRATICA PREVENTIVA   Art 11 D. LGS. 124/2004</vt:lpstr>
      <vt:lpstr>Presentazione standard di PowerPoint</vt:lpstr>
      <vt:lpstr>Fonti  </vt:lpstr>
      <vt:lpstr>Dlgs 124/2004 Art.11 La conciliazione monocratica   </vt:lpstr>
      <vt:lpstr>Circ. 37 /2012</vt:lpstr>
      <vt:lpstr>Informare il lavoratore in sede di R.I.  </vt:lpstr>
      <vt:lpstr>CIRCOLARE N. 24/2004  Chiarimenti e indicazioni operative </vt:lpstr>
      <vt:lpstr>In quali casi può attivarsi : </vt:lpstr>
      <vt:lpstr>non è invece possibile procedere</vt:lpstr>
      <vt:lpstr>le forme in cui la conciliazione monocratica può concretamente svilupparsi </vt:lpstr>
      <vt:lpstr>Art 11 c.6  </vt:lpstr>
      <vt:lpstr>Oggetto della conciliazione monocratica</vt:lpstr>
      <vt:lpstr>Chi è IL CONCILIATORE ?</vt:lpstr>
      <vt:lpstr>Le parti </vt:lpstr>
      <vt:lpstr>Il verbale </vt:lpstr>
      <vt:lpstr>Contenuto del verbale di accordo </vt:lpstr>
      <vt:lpstr>Cosa estingue il procedimento ispettivo  (Art 11 c 4) </vt:lpstr>
      <vt:lpstr>I versamenti dei contributi previdenziali e assicurativi (Art 11 c 4, circ Inps 132/2004, Inail 86/2004)  </vt:lpstr>
      <vt:lpstr>Vantaggi della risoluzione del conflitto in sede di conciliazione per le parti </vt:lpstr>
      <vt:lpstr>Vantaggi per la parte pubblica</vt:lpstr>
      <vt:lpstr>Esito positivo della conciliazione  Art 11 dlgs 124/2004 come modificato dall’art. 38 l.183/2010  c.d. «collegato lavoro» alla legge finanziaria 2010</vt:lpstr>
      <vt:lpstr>L’esito del tentativo di conciliazione sarà negativo qualora:</vt:lpstr>
      <vt:lpstr>Conseguenze del mancato accordo </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DARIO PANEBIANCO</dc:creator>
  <cp:lastModifiedBy>Panebianco Dario</cp:lastModifiedBy>
  <cp:revision>32</cp:revision>
  <dcterms:created xsi:type="dcterms:W3CDTF">2019-10-06T09:33:49Z</dcterms:created>
  <dcterms:modified xsi:type="dcterms:W3CDTF">2021-11-23T14:28:02Z</dcterms:modified>
</cp:coreProperties>
</file>