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47" r:id="rId1"/>
  </p:sldMasterIdLst>
  <p:notesMasterIdLst>
    <p:notesMasterId r:id="rId32"/>
  </p:notesMasterIdLst>
  <p:handoutMasterIdLst>
    <p:handoutMasterId r:id="rId33"/>
  </p:handoutMasterIdLst>
  <p:sldIdLst>
    <p:sldId id="257" r:id="rId2"/>
    <p:sldId id="258" r:id="rId3"/>
    <p:sldId id="259" r:id="rId4"/>
    <p:sldId id="261" r:id="rId5"/>
    <p:sldId id="262" r:id="rId6"/>
    <p:sldId id="319" r:id="rId7"/>
    <p:sldId id="320" r:id="rId8"/>
    <p:sldId id="321" r:id="rId9"/>
    <p:sldId id="316" r:id="rId10"/>
    <p:sldId id="317" r:id="rId11"/>
    <p:sldId id="287" r:id="rId12"/>
    <p:sldId id="289" r:id="rId13"/>
    <p:sldId id="275" r:id="rId14"/>
    <p:sldId id="277" r:id="rId15"/>
    <p:sldId id="324" r:id="rId16"/>
    <p:sldId id="341" r:id="rId17"/>
    <p:sldId id="276" r:id="rId18"/>
    <p:sldId id="443" r:id="rId19"/>
    <p:sldId id="444" r:id="rId20"/>
    <p:sldId id="445" r:id="rId21"/>
    <p:sldId id="446" r:id="rId22"/>
    <p:sldId id="448" r:id="rId23"/>
    <p:sldId id="438" r:id="rId24"/>
    <p:sldId id="447" r:id="rId25"/>
    <p:sldId id="449" r:id="rId26"/>
    <p:sldId id="450" r:id="rId27"/>
    <p:sldId id="451" r:id="rId28"/>
    <p:sldId id="452" r:id="rId29"/>
    <p:sldId id="453" r:id="rId30"/>
    <p:sldId id="454" r:id="rId31"/>
  </p:sldIdLst>
  <p:sldSz cx="12992100" cy="9740900"/>
  <p:notesSz cx="6670675" cy="97774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449262"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000000"/>
        </a:solidFill>
        <a:effectLst/>
        <a:uFillTx/>
        <a:latin typeface="+mn-lt"/>
        <a:ea typeface="+mn-ea"/>
        <a:cs typeface="+mn-cs"/>
        <a:sym typeface="Times New Roman"/>
      </a:defRPr>
    </a:lvl1pPr>
    <a:lvl2pPr marL="0" marR="0" indent="457200" algn="ctr" defTabSz="449262"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000000"/>
        </a:solidFill>
        <a:effectLst/>
        <a:uFillTx/>
        <a:latin typeface="+mn-lt"/>
        <a:ea typeface="+mn-ea"/>
        <a:cs typeface="+mn-cs"/>
        <a:sym typeface="Times New Roman"/>
      </a:defRPr>
    </a:lvl2pPr>
    <a:lvl3pPr marL="0" marR="0" indent="914400" algn="ctr" defTabSz="449262"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000000"/>
        </a:solidFill>
        <a:effectLst/>
        <a:uFillTx/>
        <a:latin typeface="+mn-lt"/>
        <a:ea typeface="+mn-ea"/>
        <a:cs typeface="+mn-cs"/>
        <a:sym typeface="Times New Roman"/>
      </a:defRPr>
    </a:lvl3pPr>
    <a:lvl4pPr marL="0" marR="0" indent="1371600" algn="ctr" defTabSz="449262"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000000"/>
        </a:solidFill>
        <a:effectLst/>
        <a:uFillTx/>
        <a:latin typeface="+mn-lt"/>
        <a:ea typeface="+mn-ea"/>
        <a:cs typeface="+mn-cs"/>
        <a:sym typeface="Times New Roman"/>
      </a:defRPr>
    </a:lvl4pPr>
    <a:lvl5pPr marL="0" marR="0" indent="1828800" algn="ctr" defTabSz="449262"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000000"/>
        </a:solidFill>
        <a:effectLst/>
        <a:uFillTx/>
        <a:latin typeface="+mn-lt"/>
        <a:ea typeface="+mn-ea"/>
        <a:cs typeface="+mn-cs"/>
        <a:sym typeface="Times New Roman"/>
      </a:defRPr>
    </a:lvl5pPr>
    <a:lvl6pPr marL="0" marR="0" indent="0" algn="ctr" defTabSz="449262"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000000"/>
        </a:solidFill>
        <a:effectLst/>
        <a:uFillTx/>
        <a:latin typeface="+mn-lt"/>
        <a:ea typeface="+mn-ea"/>
        <a:cs typeface="+mn-cs"/>
        <a:sym typeface="Times New Roman"/>
      </a:defRPr>
    </a:lvl6pPr>
    <a:lvl7pPr marL="0" marR="0" indent="0" algn="ctr" defTabSz="449262"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000000"/>
        </a:solidFill>
        <a:effectLst/>
        <a:uFillTx/>
        <a:latin typeface="+mn-lt"/>
        <a:ea typeface="+mn-ea"/>
        <a:cs typeface="+mn-cs"/>
        <a:sym typeface="Times New Roman"/>
      </a:defRPr>
    </a:lvl7pPr>
    <a:lvl8pPr marL="0" marR="0" indent="0" algn="ctr" defTabSz="449262"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000000"/>
        </a:solidFill>
        <a:effectLst/>
        <a:uFillTx/>
        <a:latin typeface="+mn-lt"/>
        <a:ea typeface="+mn-ea"/>
        <a:cs typeface="+mn-cs"/>
        <a:sym typeface="Times New Roman"/>
      </a:defRPr>
    </a:lvl8pPr>
    <a:lvl9pPr marL="0" marR="0" indent="0" algn="ctr" defTabSz="449262"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000000"/>
        </a:solidFill>
        <a:effectLst/>
        <a:uFillTx/>
        <a:latin typeface="+mn-lt"/>
        <a:ea typeface="+mn-ea"/>
        <a:cs typeface="+mn-cs"/>
        <a:sym typeface="Times New Roman"/>
      </a:defRPr>
    </a:lvl9pPr>
  </p:defaultTextStyle>
  <p:extLst>
    <p:ext uri="{EFAFB233-063F-42B5-8137-9DF3F51BA10A}">
      <p15:sldGuideLst xmlns:p15="http://schemas.microsoft.com/office/powerpoint/2012/main">
        <p15:guide id="1" orient="horz" pos="2637" userDrawn="1">
          <p15:clr>
            <a:srgbClr val="A4A3A4"/>
          </p15:clr>
        </p15:guide>
        <p15:guide id="2" pos="393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63B6"/>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D"/>
          </a:solidFill>
        </a:fill>
      </a:tcStyle>
    </a:wholeTbl>
    <a:band2H>
      <a:tcTxStyle/>
      <a:tcStyle>
        <a:tcBdr/>
        <a:fill>
          <a:solidFill>
            <a:srgbClr val="E6F6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8140" autoAdjust="0"/>
    <p:restoredTop sz="94558"/>
  </p:normalViewPr>
  <p:slideViewPr>
    <p:cSldViewPr snapToGrid="0" snapToObjects="1">
      <p:cViewPr varScale="1">
        <p:scale>
          <a:sx n="48" d="100"/>
          <a:sy n="48" d="100"/>
        </p:scale>
        <p:origin x="510" y="54"/>
      </p:cViewPr>
      <p:guideLst>
        <p:guide orient="horz" pos="2637"/>
        <p:guide pos="393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890626" cy="488870"/>
          </a:xfrm>
          <a:prstGeom prst="rect">
            <a:avLst/>
          </a:prstGeom>
        </p:spPr>
        <p:txBody>
          <a:bodyPr vert="horz" lIns="89777" tIns="44889" rIns="89777" bIns="44889" rtlCol="0"/>
          <a:lstStyle>
            <a:lvl1pPr algn="l">
              <a:defRPr sz="1200"/>
            </a:lvl1pPr>
          </a:lstStyle>
          <a:p>
            <a:endParaRPr lang="it-IT"/>
          </a:p>
        </p:txBody>
      </p:sp>
      <p:sp>
        <p:nvSpPr>
          <p:cNvPr id="3" name="Segnaposto data 2"/>
          <p:cNvSpPr>
            <a:spLocks noGrp="1"/>
          </p:cNvSpPr>
          <p:nvPr>
            <p:ph type="dt" sz="quarter" idx="1"/>
          </p:nvPr>
        </p:nvSpPr>
        <p:spPr>
          <a:xfrm>
            <a:off x="3778505" y="0"/>
            <a:ext cx="2890626" cy="488870"/>
          </a:xfrm>
          <a:prstGeom prst="rect">
            <a:avLst/>
          </a:prstGeom>
        </p:spPr>
        <p:txBody>
          <a:bodyPr vert="horz" lIns="89777" tIns="44889" rIns="89777" bIns="44889" rtlCol="0"/>
          <a:lstStyle>
            <a:lvl1pPr algn="r">
              <a:defRPr sz="1200"/>
            </a:lvl1pPr>
          </a:lstStyle>
          <a:p>
            <a:fld id="{45BD2D52-9441-F04D-947D-B2FCBEED3B8C}" type="datetimeFigureOut">
              <a:rPr lang="it-IT" smtClean="0"/>
              <a:t>24/11/2021</a:t>
            </a:fld>
            <a:endParaRPr lang="it-IT"/>
          </a:p>
        </p:txBody>
      </p:sp>
      <p:sp>
        <p:nvSpPr>
          <p:cNvPr id="4" name="Segnaposto piè di pagina 3"/>
          <p:cNvSpPr>
            <a:spLocks noGrp="1"/>
          </p:cNvSpPr>
          <p:nvPr>
            <p:ph type="ftr" sz="quarter" idx="2"/>
          </p:nvPr>
        </p:nvSpPr>
        <p:spPr>
          <a:xfrm>
            <a:off x="1" y="9286846"/>
            <a:ext cx="2890626" cy="488870"/>
          </a:xfrm>
          <a:prstGeom prst="rect">
            <a:avLst/>
          </a:prstGeom>
        </p:spPr>
        <p:txBody>
          <a:bodyPr vert="horz" lIns="89777" tIns="44889" rIns="89777" bIns="44889" rtlCol="0" anchor="b"/>
          <a:lstStyle>
            <a:lvl1pPr algn="l">
              <a:defRPr sz="1200"/>
            </a:lvl1pPr>
          </a:lstStyle>
          <a:p>
            <a:endParaRPr lang="it-IT"/>
          </a:p>
        </p:txBody>
      </p:sp>
      <p:sp>
        <p:nvSpPr>
          <p:cNvPr id="5" name="Segnaposto numero diapositiva 4"/>
          <p:cNvSpPr>
            <a:spLocks noGrp="1"/>
          </p:cNvSpPr>
          <p:nvPr>
            <p:ph type="sldNum" sz="quarter" idx="3"/>
          </p:nvPr>
        </p:nvSpPr>
        <p:spPr>
          <a:xfrm>
            <a:off x="3778505" y="9286846"/>
            <a:ext cx="2890626" cy="488870"/>
          </a:xfrm>
          <a:prstGeom prst="rect">
            <a:avLst/>
          </a:prstGeom>
        </p:spPr>
        <p:txBody>
          <a:bodyPr vert="horz" lIns="89777" tIns="44889" rIns="89777" bIns="44889" rtlCol="0" anchor="b"/>
          <a:lstStyle>
            <a:lvl1pPr algn="r">
              <a:defRPr sz="1200"/>
            </a:lvl1pPr>
          </a:lstStyle>
          <a:p>
            <a:fld id="{F1B02491-0F5B-EC45-86A3-9607F0FBF7D4}" type="slidenum">
              <a:rPr lang="it-IT" smtClean="0"/>
              <a:t>‹N›</a:t>
            </a:fld>
            <a:endParaRPr lang="it-IT"/>
          </a:p>
        </p:txBody>
      </p:sp>
    </p:spTree>
    <p:extLst>
      <p:ext uri="{BB962C8B-B14F-4D97-AF65-F5344CB8AC3E}">
        <p14:creationId xmlns:p14="http://schemas.microsoft.com/office/powerpoint/2010/main" val="40074332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 name="Shape 61"/>
          <p:cNvSpPr>
            <a:spLocks noGrp="1" noRot="1" noChangeAspect="1"/>
          </p:cNvSpPr>
          <p:nvPr>
            <p:ph type="sldImg"/>
          </p:nvPr>
        </p:nvSpPr>
        <p:spPr>
          <a:xfrm>
            <a:off x="890588" y="733425"/>
            <a:ext cx="4889500" cy="3667125"/>
          </a:xfrm>
          <a:prstGeom prst="rect">
            <a:avLst/>
          </a:prstGeom>
        </p:spPr>
        <p:txBody>
          <a:bodyPr lIns="89777" tIns="44889" rIns="89777" bIns="44889"/>
          <a:lstStyle/>
          <a:p>
            <a:endParaRPr/>
          </a:p>
        </p:txBody>
      </p:sp>
      <p:sp>
        <p:nvSpPr>
          <p:cNvPr id="62" name="Shape 62"/>
          <p:cNvSpPr>
            <a:spLocks noGrp="1"/>
          </p:cNvSpPr>
          <p:nvPr>
            <p:ph type="body" sz="quarter" idx="1"/>
          </p:nvPr>
        </p:nvSpPr>
        <p:spPr>
          <a:xfrm>
            <a:off x="889425" y="4644272"/>
            <a:ext cx="4891828" cy="4399836"/>
          </a:xfrm>
          <a:prstGeom prst="rect">
            <a:avLst/>
          </a:prstGeom>
        </p:spPr>
        <p:txBody>
          <a:bodyPr lIns="89777" tIns="44889" rIns="89777" bIns="44889"/>
          <a:lstStyle/>
          <a:p>
            <a:endParaRPr/>
          </a:p>
        </p:txBody>
      </p:sp>
    </p:spTree>
    <p:extLst>
      <p:ext uri="{BB962C8B-B14F-4D97-AF65-F5344CB8AC3E}">
        <p14:creationId xmlns:p14="http://schemas.microsoft.com/office/powerpoint/2010/main" val="566043373"/>
      </p:ext>
    </p:extLst>
  </p:cSld>
  <p:clrMap bg1="lt1" tx1="dk1" bg2="lt2" tx2="dk2" accent1="accent1" accent2="accent2" accent3="accent3" accent4="accent4" accent5="accent5" accent6="accent6" hlink="hlink" folHlink="folHlink"/>
  <p:hf hdr="0" ftr="0" dt="0"/>
  <p:notesStyle>
    <a:lvl1pPr defTabSz="449262" latinLnBrk="0">
      <a:spcBef>
        <a:spcPts val="400"/>
      </a:spcBef>
      <a:defRPr sz="1200">
        <a:latin typeface="+mn-lt"/>
        <a:ea typeface="+mn-ea"/>
        <a:cs typeface="+mn-cs"/>
        <a:sym typeface="Times New Roman"/>
      </a:defRPr>
    </a:lvl1pPr>
    <a:lvl2pPr indent="228600" defTabSz="449262" latinLnBrk="0">
      <a:spcBef>
        <a:spcPts val="400"/>
      </a:spcBef>
      <a:defRPr sz="1200">
        <a:latin typeface="+mn-lt"/>
        <a:ea typeface="+mn-ea"/>
        <a:cs typeface="+mn-cs"/>
        <a:sym typeface="Times New Roman"/>
      </a:defRPr>
    </a:lvl2pPr>
    <a:lvl3pPr indent="457200" defTabSz="449262" latinLnBrk="0">
      <a:spcBef>
        <a:spcPts val="400"/>
      </a:spcBef>
      <a:defRPr sz="1200">
        <a:latin typeface="+mn-lt"/>
        <a:ea typeface="+mn-ea"/>
        <a:cs typeface="+mn-cs"/>
        <a:sym typeface="Times New Roman"/>
      </a:defRPr>
    </a:lvl3pPr>
    <a:lvl4pPr indent="685800" defTabSz="449262" latinLnBrk="0">
      <a:spcBef>
        <a:spcPts val="400"/>
      </a:spcBef>
      <a:defRPr sz="1200">
        <a:latin typeface="+mn-lt"/>
        <a:ea typeface="+mn-ea"/>
        <a:cs typeface="+mn-cs"/>
        <a:sym typeface="Times New Roman"/>
      </a:defRPr>
    </a:lvl4pPr>
    <a:lvl5pPr indent="914400" defTabSz="449262" latinLnBrk="0">
      <a:spcBef>
        <a:spcPts val="400"/>
      </a:spcBef>
      <a:defRPr sz="1200">
        <a:latin typeface="+mn-lt"/>
        <a:ea typeface="+mn-ea"/>
        <a:cs typeface="+mn-cs"/>
        <a:sym typeface="Times New Roman"/>
      </a:defRPr>
    </a:lvl5pPr>
    <a:lvl6pPr indent="1143000" defTabSz="449262" latinLnBrk="0">
      <a:spcBef>
        <a:spcPts val="400"/>
      </a:spcBef>
      <a:defRPr sz="1200">
        <a:latin typeface="+mn-lt"/>
        <a:ea typeface="+mn-ea"/>
        <a:cs typeface="+mn-cs"/>
        <a:sym typeface="Times New Roman"/>
      </a:defRPr>
    </a:lvl6pPr>
    <a:lvl7pPr indent="1371600" defTabSz="449262" latinLnBrk="0">
      <a:spcBef>
        <a:spcPts val="400"/>
      </a:spcBef>
      <a:defRPr sz="1200">
        <a:latin typeface="+mn-lt"/>
        <a:ea typeface="+mn-ea"/>
        <a:cs typeface="+mn-cs"/>
        <a:sym typeface="Times New Roman"/>
      </a:defRPr>
    </a:lvl7pPr>
    <a:lvl8pPr indent="1600200" defTabSz="449262" latinLnBrk="0">
      <a:spcBef>
        <a:spcPts val="400"/>
      </a:spcBef>
      <a:defRPr sz="1200">
        <a:latin typeface="+mn-lt"/>
        <a:ea typeface="+mn-ea"/>
        <a:cs typeface="+mn-cs"/>
        <a:sym typeface="Times New Roman"/>
      </a:defRPr>
    </a:lvl8pPr>
    <a:lvl9pPr indent="1828800" defTabSz="449262" latinLnBrk="0">
      <a:spcBef>
        <a:spcPts val="400"/>
      </a:spcBef>
      <a:defRPr sz="1200">
        <a:latin typeface="+mn-lt"/>
        <a:ea typeface="+mn-ea"/>
        <a:cs typeface="+mn-cs"/>
        <a:sym typeface="Times New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931343" y="896165"/>
            <a:ext cx="7431481" cy="7427436"/>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149301" y="1560118"/>
            <a:ext cx="10995565" cy="6242511"/>
          </a:xfrm>
        </p:spPr>
        <p:txBody>
          <a:bodyPr anchor="ctr">
            <a:noAutofit/>
          </a:bodyPr>
          <a:lstStyle>
            <a:lvl1pPr algn="ctr">
              <a:defRPr sz="10653" spc="852"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360408" y="8492675"/>
            <a:ext cx="8573351" cy="1054311"/>
          </a:xfrm>
        </p:spPr>
        <p:txBody>
          <a:bodyPr anchor="t">
            <a:normAutofit/>
          </a:bodyPr>
          <a:lstStyle>
            <a:lvl1pPr marL="0" indent="0" algn="ctr">
              <a:lnSpc>
                <a:spcPct val="100000"/>
              </a:lnSpc>
              <a:buNone/>
              <a:defRPr sz="2131" b="1" i="0" cap="all" spc="426" baseline="0">
                <a:solidFill>
                  <a:schemeClr val="tx2"/>
                </a:solidFill>
              </a:defRPr>
            </a:lvl1pPr>
            <a:lvl2pPr marL="487055" indent="0" algn="ctr">
              <a:buNone/>
              <a:defRPr sz="2131"/>
            </a:lvl2pPr>
            <a:lvl3pPr marL="974110" indent="0" algn="ctr">
              <a:buNone/>
              <a:defRPr sz="1918"/>
            </a:lvl3pPr>
            <a:lvl4pPr marL="1461165" indent="0" algn="ctr">
              <a:buNone/>
              <a:defRPr sz="1704"/>
            </a:lvl4pPr>
            <a:lvl5pPr marL="1948221" indent="0" algn="ctr">
              <a:buNone/>
              <a:defRPr sz="1704"/>
            </a:lvl5pPr>
            <a:lvl6pPr marL="2435276" indent="0" algn="ctr">
              <a:buNone/>
              <a:defRPr sz="1704"/>
            </a:lvl6pPr>
            <a:lvl7pPr marL="2922331" indent="0" algn="ctr">
              <a:buNone/>
              <a:defRPr sz="1704"/>
            </a:lvl7pPr>
            <a:lvl8pPr marL="3409386" indent="0" algn="ctr">
              <a:buNone/>
              <a:defRPr sz="1704"/>
            </a:lvl8pPr>
            <a:lvl9pPr marL="3896441" indent="0" algn="ctr">
              <a:buNone/>
              <a:defRPr sz="1704"/>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1149301" y="9055826"/>
            <a:ext cx="2482611" cy="494945"/>
          </a:xfrm>
        </p:spPr>
        <p:txBody>
          <a:bodyPr/>
          <a:lstStyle>
            <a:lvl1pPr>
              <a:defRPr baseline="0">
                <a:solidFill>
                  <a:schemeClr val="accent1">
                    <a:lumMod val="50000"/>
                  </a:schemeClr>
                </a:solidFill>
              </a:defRPr>
            </a:lvl1pPr>
          </a:lstStyle>
          <a:p>
            <a:fld id="{2626247A-3F6A-CD49-9040-7B1CBD67B72B}" type="datetimeFigureOut">
              <a:rPr lang="it-IT" smtClean="0"/>
              <a:t>24/11/2021</a:t>
            </a:fld>
            <a:endParaRPr lang="it-IT"/>
          </a:p>
        </p:txBody>
      </p:sp>
      <p:sp>
        <p:nvSpPr>
          <p:cNvPr id="5" name="Footer Placeholder 4"/>
          <p:cNvSpPr>
            <a:spLocks noGrp="1"/>
          </p:cNvSpPr>
          <p:nvPr>
            <p:ph type="ftr" sz="quarter" idx="11"/>
          </p:nvPr>
        </p:nvSpPr>
        <p:spPr>
          <a:xfrm>
            <a:off x="4454666" y="9055826"/>
            <a:ext cx="4384834" cy="491158"/>
          </a:xfrm>
        </p:spPr>
        <p:txBody>
          <a:bodyPr/>
          <a:lstStyle>
            <a:lvl1pPr>
              <a:defRPr baseline="0">
                <a:solidFill>
                  <a:schemeClr val="accent1">
                    <a:lumMod val="50000"/>
                  </a:schemeClr>
                </a:solidFill>
              </a:defRPr>
            </a:lvl1pPr>
          </a:lstStyle>
          <a:p>
            <a:endParaRPr lang="it-IT"/>
          </a:p>
        </p:txBody>
      </p:sp>
      <p:sp>
        <p:nvSpPr>
          <p:cNvPr id="6" name="Slide Number Placeholder 5"/>
          <p:cNvSpPr>
            <a:spLocks noGrp="1"/>
          </p:cNvSpPr>
          <p:nvPr>
            <p:ph type="sldNum" sz="quarter" idx="12"/>
          </p:nvPr>
        </p:nvSpPr>
        <p:spPr>
          <a:xfrm>
            <a:off x="9662255" y="9055826"/>
            <a:ext cx="2482611" cy="491158"/>
          </a:xfrm>
        </p:spPr>
        <p:txBody>
          <a:bodyPr/>
          <a:lstStyle>
            <a:lvl1pPr>
              <a:defRPr baseline="0">
                <a:solidFill>
                  <a:schemeClr val="accent1">
                    <a:lumMod val="50000"/>
                  </a:schemeClr>
                </a:solidFill>
              </a:defRPr>
            </a:lvl1pPr>
          </a:lstStyle>
          <a:p>
            <a:fld id="{86CB4B4D-7CA3-9044-876B-883B54F8677D}" type="slidenum">
              <a:rPr lang="it-IT" smtClean="0"/>
              <a:t>‹N›</a:t>
            </a:fld>
            <a:endParaRPr lang="it-IT"/>
          </a:p>
        </p:txBody>
      </p:sp>
      <p:sp>
        <p:nvSpPr>
          <p:cNvPr id="13" name="Rectangle 12"/>
          <p:cNvSpPr/>
          <p:nvPr/>
        </p:nvSpPr>
        <p:spPr>
          <a:xfrm>
            <a:off x="0" y="0"/>
            <a:ext cx="302066" cy="9740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302066" cy="9740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43392746"/>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2626247A-3F6A-CD49-9040-7B1CBD67B72B}" type="datetimeFigureOut">
              <a:rPr lang="it-IT" smtClean="0"/>
              <a:t>24/11/2021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91098104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99361" y="543130"/>
            <a:ext cx="2517617" cy="795464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339810" y="543130"/>
            <a:ext cx="8254355" cy="7954648"/>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2626247A-3F6A-CD49-9040-7B1CBD67B72B}" type="datetimeFigureOut">
              <a:rPr lang="it-IT" smtClean="0"/>
              <a:t>24/11/2021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112408611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Default">
    <p:spTree>
      <p:nvGrpSpPr>
        <p:cNvPr id="1" name=""/>
        <p:cNvGrpSpPr/>
        <p:nvPr/>
      </p:nvGrpSpPr>
      <p:grpSpPr>
        <a:xfrm>
          <a:off x="0" y="0"/>
          <a:ext cx="0" cy="0"/>
          <a:chOff x="0" y="0"/>
          <a:chExt cx="0" cy="0"/>
        </a:xfrm>
      </p:grpSpPr>
      <p:sp>
        <p:nvSpPr>
          <p:cNvPr id="12" name="Shape 12"/>
          <p:cNvSpPr>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203560962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2626247A-3F6A-CD49-9040-7B1CBD67B72B}" type="datetimeFigureOut">
              <a:rPr lang="it-IT" smtClean="0"/>
              <a:t>24/11/2021</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133285269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1" y="0"/>
            <a:ext cx="2999349" cy="97409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3455747" y="1525321"/>
            <a:ext cx="8724347" cy="5773276"/>
          </a:xfrm>
        </p:spPr>
        <p:txBody>
          <a:bodyPr anchor="b">
            <a:normAutofit/>
          </a:bodyPr>
          <a:lstStyle>
            <a:lvl1pPr>
              <a:defRPr sz="8949" spc="852" baseline="0">
                <a:solidFill>
                  <a:schemeClr val="tx2"/>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3455748" y="7328802"/>
            <a:ext cx="7478011" cy="1350964"/>
          </a:xfrm>
        </p:spPr>
        <p:txBody>
          <a:bodyPr>
            <a:normAutofit/>
          </a:bodyPr>
          <a:lstStyle>
            <a:lvl1pPr marL="0" indent="0">
              <a:lnSpc>
                <a:spcPct val="100000"/>
              </a:lnSpc>
              <a:buNone/>
              <a:defRPr sz="2131" b="1" i="0" cap="all" spc="426" baseline="0">
                <a:solidFill>
                  <a:schemeClr val="accent1"/>
                </a:solidFill>
              </a:defRPr>
            </a:lvl1pPr>
            <a:lvl2pPr marL="487055" indent="0">
              <a:buNone/>
              <a:defRPr sz="2131">
                <a:solidFill>
                  <a:schemeClr val="tx1">
                    <a:tint val="75000"/>
                  </a:schemeClr>
                </a:solidFill>
              </a:defRPr>
            </a:lvl2pPr>
            <a:lvl3pPr marL="974110" indent="0">
              <a:buNone/>
              <a:defRPr sz="1918">
                <a:solidFill>
                  <a:schemeClr val="tx1">
                    <a:tint val="75000"/>
                  </a:schemeClr>
                </a:solidFill>
              </a:defRPr>
            </a:lvl3pPr>
            <a:lvl4pPr marL="1461165" indent="0">
              <a:buNone/>
              <a:defRPr sz="1704">
                <a:solidFill>
                  <a:schemeClr val="tx1">
                    <a:tint val="75000"/>
                  </a:schemeClr>
                </a:solidFill>
              </a:defRPr>
            </a:lvl4pPr>
            <a:lvl5pPr marL="1948221" indent="0">
              <a:buNone/>
              <a:defRPr sz="1704">
                <a:solidFill>
                  <a:schemeClr val="tx1">
                    <a:tint val="75000"/>
                  </a:schemeClr>
                </a:solidFill>
              </a:defRPr>
            </a:lvl5pPr>
            <a:lvl6pPr marL="2435276" indent="0">
              <a:buNone/>
              <a:defRPr sz="1704">
                <a:solidFill>
                  <a:schemeClr val="tx1">
                    <a:tint val="75000"/>
                  </a:schemeClr>
                </a:solidFill>
              </a:defRPr>
            </a:lvl6pPr>
            <a:lvl7pPr marL="2922331" indent="0">
              <a:buNone/>
              <a:defRPr sz="1704">
                <a:solidFill>
                  <a:schemeClr val="tx1">
                    <a:tint val="75000"/>
                  </a:schemeClr>
                </a:solidFill>
              </a:defRPr>
            </a:lvl7pPr>
            <a:lvl8pPr marL="3409386" indent="0">
              <a:buNone/>
              <a:defRPr sz="1704">
                <a:solidFill>
                  <a:schemeClr val="tx1">
                    <a:tint val="75000"/>
                  </a:schemeClr>
                </a:solidFill>
              </a:defRPr>
            </a:lvl8pPr>
            <a:lvl9pPr marL="3896441" indent="0">
              <a:buNone/>
              <a:defRPr sz="1704">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a:xfrm>
            <a:off x="3448945" y="9055826"/>
            <a:ext cx="1591987" cy="494945"/>
          </a:xfrm>
        </p:spPr>
        <p:txBody>
          <a:bodyPr/>
          <a:lstStyle>
            <a:lvl1pPr>
              <a:defRPr baseline="0">
                <a:solidFill>
                  <a:schemeClr val="tx2"/>
                </a:solidFill>
              </a:defRPr>
            </a:lvl1pPr>
          </a:lstStyle>
          <a:p>
            <a:fld id="{2626247A-3F6A-CD49-9040-7B1CBD67B72B}" type="datetimeFigureOut">
              <a:rPr lang="it-IT" smtClean="0"/>
              <a:t>24/11/2021</a:t>
            </a:fld>
            <a:endParaRPr lang="it-IT"/>
          </a:p>
        </p:txBody>
      </p:sp>
      <p:sp>
        <p:nvSpPr>
          <p:cNvPr id="5" name="Footer Placeholder 4"/>
          <p:cNvSpPr>
            <a:spLocks noGrp="1"/>
          </p:cNvSpPr>
          <p:nvPr>
            <p:ph type="ftr" sz="quarter" idx="11"/>
          </p:nvPr>
        </p:nvSpPr>
        <p:spPr>
          <a:xfrm>
            <a:off x="5625502" y="9055826"/>
            <a:ext cx="4384834" cy="491158"/>
          </a:xfrm>
        </p:spPr>
        <p:txBody>
          <a:bodyPr/>
          <a:lstStyle>
            <a:lvl1pPr>
              <a:defRPr baseline="0">
                <a:solidFill>
                  <a:schemeClr val="tx2"/>
                </a:solidFill>
              </a:defRPr>
            </a:lvl1pPr>
          </a:lstStyle>
          <a:p>
            <a:endParaRPr lang="it-IT"/>
          </a:p>
        </p:txBody>
      </p:sp>
      <p:sp>
        <p:nvSpPr>
          <p:cNvPr id="6" name="Slide Number Placeholder 5"/>
          <p:cNvSpPr>
            <a:spLocks noGrp="1"/>
          </p:cNvSpPr>
          <p:nvPr>
            <p:ph type="sldNum" sz="quarter" idx="12"/>
          </p:nvPr>
        </p:nvSpPr>
        <p:spPr>
          <a:xfrm>
            <a:off x="10594906" y="9055826"/>
            <a:ext cx="1585188" cy="491158"/>
          </a:xfrm>
        </p:spPr>
        <p:txBody>
          <a:bodyPr/>
          <a:lstStyle>
            <a:lvl1pPr>
              <a:defRPr baseline="0">
                <a:solidFill>
                  <a:schemeClr val="tx2"/>
                </a:solidFill>
              </a:defRPr>
            </a:lvl1pPr>
          </a:lstStyle>
          <a:p>
            <a:fld id="{86CB4B4D-7CA3-9044-876B-883B54F8677D}" type="slidenum">
              <a:rPr lang="it-IT" smtClean="0"/>
              <a:t>‹N›</a:t>
            </a:fld>
            <a:endParaRPr lang="it-IT"/>
          </a:p>
        </p:txBody>
      </p:sp>
      <p:sp>
        <p:nvSpPr>
          <p:cNvPr id="16" name="Freeform 11"/>
          <p:cNvSpPr/>
          <p:nvPr/>
        </p:nvSpPr>
        <p:spPr bwMode="auto">
          <a:xfrm>
            <a:off x="931763" y="0"/>
            <a:ext cx="1754273" cy="97409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1" y="0"/>
            <a:ext cx="2999349" cy="97409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677526244"/>
      </p:ext>
    </p:extLst>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339810" y="3246966"/>
            <a:ext cx="5105895" cy="5141031"/>
          </a:xfrm>
        </p:spPr>
        <p:txBody>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7084056" y="3246966"/>
            <a:ext cx="5105895" cy="5141031"/>
          </a:xfrm>
        </p:spPr>
        <p:txBody>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2626247A-3F6A-CD49-9040-7B1CBD67B72B}" type="datetimeFigureOut">
              <a:rPr lang="it-IT" smtClean="0"/>
              <a:t>24/11/2021</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2603411312"/>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339811" y="541163"/>
            <a:ext cx="10840283" cy="212134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338186" y="3124296"/>
            <a:ext cx="5131880" cy="898425"/>
          </a:xfrm>
        </p:spPr>
        <p:txBody>
          <a:bodyPr anchor="b">
            <a:noAutofit/>
          </a:bodyPr>
          <a:lstStyle>
            <a:lvl1pPr marL="0" indent="0">
              <a:lnSpc>
                <a:spcPct val="100000"/>
              </a:lnSpc>
              <a:buNone/>
              <a:defRPr sz="2557" b="1" cap="all" spc="213" baseline="0">
                <a:solidFill>
                  <a:schemeClr val="tx2"/>
                </a:solidFill>
              </a:defRPr>
            </a:lvl1pPr>
            <a:lvl2pPr marL="487055" indent="0">
              <a:buNone/>
              <a:defRPr sz="2131" b="1"/>
            </a:lvl2pPr>
            <a:lvl3pPr marL="974110" indent="0">
              <a:buNone/>
              <a:defRPr sz="1918" b="1"/>
            </a:lvl3pPr>
            <a:lvl4pPr marL="1461165" indent="0">
              <a:buNone/>
              <a:defRPr sz="1704" b="1"/>
            </a:lvl4pPr>
            <a:lvl5pPr marL="1948221" indent="0">
              <a:buNone/>
              <a:defRPr sz="1704" b="1"/>
            </a:lvl5pPr>
            <a:lvl6pPr marL="2435276" indent="0">
              <a:buNone/>
              <a:defRPr sz="1704" b="1"/>
            </a:lvl6pPr>
            <a:lvl7pPr marL="2922331" indent="0">
              <a:buNone/>
              <a:defRPr sz="1704" b="1"/>
            </a:lvl7pPr>
            <a:lvl8pPr marL="3409386" indent="0">
              <a:buNone/>
              <a:defRPr sz="1704" b="1"/>
            </a:lvl8pPr>
            <a:lvl9pPr marL="3896441" indent="0">
              <a:buNone/>
              <a:defRPr sz="1704"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1338186" y="4132002"/>
            <a:ext cx="5131880" cy="4255995"/>
          </a:xfrm>
        </p:spPr>
        <p:txBody>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7069211" y="3124296"/>
            <a:ext cx="5131880" cy="898425"/>
          </a:xfrm>
        </p:spPr>
        <p:txBody>
          <a:bodyPr anchor="b">
            <a:noAutofit/>
          </a:bodyPr>
          <a:lstStyle>
            <a:lvl1pPr marL="0" indent="0">
              <a:lnSpc>
                <a:spcPct val="100000"/>
              </a:lnSpc>
              <a:buNone/>
              <a:defRPr sz="2557" b="1" cap="all" spc="213" baseline="0">
                <a:solidFill>
                  <a:schemeClr val="tx2"/>
                </a:solidFill>
              </a:defRPr>
            </a:lvl1pPr>
            <a:lvl2pPr marL="487055" indent="0">
              <a:buNone/>
              <a:defRPr sz="2131" b="1"/>
            </a:lvl2pPr>
            <a:lvl3pPr marL="974110" indent="0">
              <a:buNone/>
              <a:defRPr sz="1918" b="1"/>
            </a:lvl3pPr>
            <a:lvl4pPr marL="1461165" indent="0">
              <a:buNone/>
              <a:defRPr sz="1704" b="1"/>
            </a:lvl4pPr>
            <a:lvl5pPr marL="1948221" indent="0">
              <a:buNone/>
              <a:defRPr sz="1704" b="1"/>
            </a:lvl5pPr>
            <a:lvl6pPr marL="2435276" indent="0">
              <a:buNone/>
              <a:defRPr sz="1704" b="1"/>
            </a:lvl6pPr>
            <a:lvl7pPr marL="2922331" indent="0">
              <a:buNone/>
              <a:defRPr sz="1704" b="1"/>
            </a:lvl7pPr>
            <a:lvl8pPr marL="3409386" indent="0">
              <a:buNone/>
              <a:defRPr sz="1704" b="1"/>
            </a:lvl8pPr>
            <a:lvl9pPr marL="3896441" indent="0">
              <a:buNone/>
              <a:defRPr sz="1704"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7069211" y="4132002"/>
            <a:ext cx="5131880" cy="4255995"/>
          </a:xfrm>
        </p:spPr>
        <p:txBody>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2626247A-3F6A-CD49-9040-7B1CBD67B72B}" type="datetimeFigureOut">
              <a:rPr lang="it-IT" smtClean="0"/>
              <a:t>24/11/2021</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640717586"/>
      </p:ext>
    </p:extLst>
  </p:cSld>
  <p:clrMapOvr>
    <a:masterClrMapping/>
  </p:clrMapOvr>
  <p:hf hdr="0" ftr="0" dt="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2626247A-3F6A-CD49-9040-7B1CBD67B72B}" type="datetimeFigureOut">
              <a:rPr lang="it-IT" smtClean="0"/>
              <a:t>24/11/2021</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315787830"/>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26247A-3F6A-CD49-9040-7B1CBD67B72B}" type="datetimeFigureOut">
              <a:rPr lang="it-IT" smtClean="0"/>
              <a:t>24/11/2021</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9235102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Freeform 11" title="right scallop background shape"/>
          <p:cNvSpPr/>
          <p:nvPr/>
        </p:nvSpPr>
        <p:spPr bwMode="auto">
          <a:xfrm>
            <a:off x="7874769" y="0"/>
            <a:ext cx="5117332" cy="97409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885059" y="649394"/>
            <a:ext cx="3295035" cy="1699716"/>
          </a:xfrm>
        </p:spPr>
        <p:txBody>
          <a:bodyPr anchor="b">
            <a:normAutofit/>
          </a:bodyPr>
          <a:lstStyle>
            <a:lvl1pPr>
              <a:lnSpc>
                <a:spcPct val="100000"/>
              </a:lnSpc>
              <a:defRPr sz="2557" b="1" i="0" cap="all" spc="320" baseline="0">
                <a:solidFill>
                  <a:schemeClr val="accent1"/>
                </a:solidFill>
                <a:latin typeface="+mn-lt"/>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815257" y="1307276"/>
            <a:ext cx="6562565" cy="7080722"/>
          </a:xfrm>
        </p:spPr>
        <p:txBody>
          <a:bodyPr/>
          <a:lstStyle>
            <a:lvl1pPr>
              <a:defRPr sz="3409"/>
            </a:lvl1pPr>
            <a:lvl2pPr>
              <a:defRPr sz="2983"/>
            </a:lvl2pPr>
            <a:lvl3pPr>
              <a:defRPr sz="2557"/>
            </a:lvl3pPr>
            <a:lvl4pPr>
              <a:defRPr sz="2131"/>
            </a:lvl4pPr>
            <a:lvl5pPr>
              <a:defRPr sz="2131"/>
            </a:lvl5pPr>
            <a:lvl6pPr>
              <a:defRPr sz="2131"/>
            </a:lvl6pPr>
            <a:lvl7pPr>
              <a:defRPr sz="2131"/>
            </a:lvl7pPr>
            <a:lvl8pPr>
              <a:defRPr sz="2131"/>
            </a:lvl8pPr>
            <a:lvl9pPr>
              <a:defRPr sz="2131"/>
            </a:lvl9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8885059" y="2473342"/>
            <a:ext cx="3295035" cy="5914655"/>
          </a:xfrm>
        </p:spPr>
        <p:txBody>
          <a:bodyPr>
            <a:normAutofit/>
          </a:bodyPr>
          <a:lstStyle>
            <a:lvl1pPr marL="0" indent="0">
              <a:lnSpc>
                <a:spcPct val="110000"/>
              </a:lnSpc>
              <a:spcBef>
                <a:spcPts val="1704"/>
              </a:spcBef>
              <a:buNone/>
              <a:defRPr sz="1989" baseline="0">
                <a:solidFill>
                  <a:schemeClr val="bg2"/>
                </a:solidFill>
              </a:defRPr>
            </a:lvl1pPr>
            <a:lvl2pPr marL="487055" indent="0">
              <a:buNone/>
              <a:defRPr sz="1491"/>
            </a:lvl2pPr>
            <a:lvl3pPr marL="974110" indent="0">
              <a:buNone/>
              <a:defRPr sz="1278"/>
            </a:lvl3pPr>
            <a:lvl4pPr marL="1461165" indent="0">
              <a:buNone/>
              <a:defRPr sz="1065"/>
            </a:lvl4pPr>
            <a:lvl5pPr marL="1948221" indent="0">
              <a:buNone/>
              <a:defRPr sz="1065"/>
            </a:lvl5pPr>
            <a:lvl6pPr marL="2435276" indent="0">
              <a:buNone/>
              <a:defRPr sz="1065"/>
            </a:lvl6pPr>
            <a:lvl7pPr marL="2922331" indent="0">
              <a:buNone/>
              <a:defRPr sz="1065"/>
            </a:lvl7pPr>
            <a:lvl8pPr marL="3409386" indent="0">
              <a:buNone/>
              <a:defRPr sz="1065"/>
            </a:lvl8pPr>
            <a:lvl9pPr marL="3896441" indent="0">
              <a:buNone/>
              <a:defRPr sz="1065"/>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815258" y="9055826"/>
            <a:ext cx="1314294" cy="494945"/>
          </a:xfrm>
        </p:spPr>
        <p:txBody>
          <a:bodyPr/>
          <a:lstStyle/>
          <a:p>
            <a:fld id="{2626247A-3F6A-CD49-9040-7B1CBD67B72B}" type="datetimeFigureOut">
              <a:rPr lang="it-IT" smtClean="0"/>
              <a:t>24/11/2021</a:t>
            </a:fld>
            <a:endParaRPr lang="it-IT"/>
          </a:p>
        </p:txBody>
      </p:sp>
      <p:sp>
        <p:nvSpPr>
          <p:cNvPr id="6" name="Footer Placeholder 5"/>
          <p:cNvSpPr>
            <a:spLocks noGrp="1"/>
          </p:cNvSpPr>
          <p:nvPr>
            <p:ph type="ftr" sz="quarter" idx="11"/>
          </p:nvPr>
        </p:nvSpPr>
        <p:spPr>
          <a:xfrm>
            <a:off x="2241671" y="9055826"/>
            <a:ext cx="3710697" cy="491158"/>
          </a:xfrm>
        </p:spPr>
        <p:txBody>
          <a:bodyPr/>
          <a:lstStyle/>
          <a:p>
            <a:endParaRPr lang="it-IT"/>
          </a:p>
        </p:txBody>
      </p:sp>
      <p:sp>
        <p:nvSpPr>
          <p:cNvPr id="7" name="Slide Number Placeholder 6"/>
          <p:cNvSpPr>
            <a:spLocks noGrp="1"/>
          </p:cNvSpPr>
          <p:nvPr>
            <p:ph type="sldNum" sz="quarter" idx="12"/>
          </p:nvPr>
        </p:nvSpPr>
        <p:spPr>
          <a:xfrm>
            <a:off x="6064487" y="9055826"/>
            <a:ext cx="1313336" cy="491158"/>
          </a:xfrm>
        </p:spPr>
        <p:txBody>
          <a:bodyPr/>
          <a:lstStyle/>
          <a:p>
            <a:fld id="{86CB4B4D-7CA3-9044-876B-883B54F8677D}" type="slidenum">
              <a:rPr lang="it-IT" smtClean="0"/>
              <a:t>‹N›</a:t>
            </a:fld>
            <a:endParaRPr lang="it-IT"/>
          </a:p>
        </p:txBody>
      </p:sp>
      <p:sp>
        <p:nvSpPr>
          <p:cNvPr id="8" name="Rectangle 7"/>
          <p:cNvSpPr/>
          <p:nvPr/>
        </p:nvSpPr>
        <p:spPr>
          <a:xfrm>
            <a:off x="0" y="0"/>
            <a:ext cx="302066" cy="9740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302066" cy="9740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8269878"/>
      </p:ext>
    </p:extLst>
  </p:cSld>
  <p:clrMapOvr>
    <a:masterClrMapping/>
  </p:clrMapOvr>
  <p:hf hdr="0" ftr="0" dt="0"/>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302067" y="2"/>
            <a:ext cx="7838296" cy="9740899"/>
          </a:xfrm>
        </p:spPr>
        <p:txBody>
          <a:bodyPr anchor="t"/>
          <a:lstStyle>
            <a:lvl1pPr marL="0" indent="0">
              <a:buNone/>
              <a:defRPr sz="3409"/>
            </a:lvl1pPr>
            <a:lvl2pPr marL="487055" indent="0">
              <a:buNone/>
              <a:defRPr sz="2983"/>
            </a:lvl2pPr>
            <a:lvl3pPr marL="974110" indent="0">
              <a:buNone/>
              <a:defRPr sz="2557"/>
            </a:lvl3pPr>
            <a:lvl4pPr marL="1461165" indent="0">
              <a:buNone/>
              <a:defRPr sz="2131"/>
            </a:lvl4pPr>
            <a:lvl5pPr marL="1948221" indent="0">
              <a:buNone/>
              <a:defRPr sz="2131"/>
            </a:lvl5pPr>
            <a:lvl6pPr marL="2435276" indent="0">
              <a:buNone/>
              <a:defRPr sz="2131"/>
            </a:lvl6pPr>
            <a:lvl7pPr marL="2922331" indent="0">
              <a:buNone/>
              <a:defRPr sz="2131"/>
            </a:lvl7pPr>
            <a:lvl8pPr marL="3409386" indent="0">
              <a:buNone/>
              <a:defRPr sz="2131"/>
            </a:lvl8pPr>
            <a:lvl9pPr marL="3896441" indent="0">
              <a:buNone/>
              <a:defRPr sz="2131"/>
            </a:lvl9pPr>
          </a:lstStyle>
          <a:p>
            <a:r>
              <a:rPr lang="it-IT"/>
              <a:t>Fare clic sull'icona per inserire un'immagine</a:t>
            </a:r>
            <a:endParaRPr lang="en-US" dirty="0"/>
          </a:p>
        </p:txBody>
      </p:sp>
      <p:sp>
        <p:nvSpPr>
          <p:cNvPr id="11" name="Freeform 11" title="right scallop background shape"/>
          <p:cNvSpPr/>
          <p:nvPr/>
        </p:nvSpPr>
        <p:spPr bwMode="auto">
          <a:xfrm>
            <a:off x="7874769" y="0"/>
            <a:ext cx="5117332" cy="97409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302066" cy="9740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885057" y="649393"/>
            <a:ext cx="3295038" cy="1699715"/>
          </a:xfrm>
        </p:spPr>
        <p:txBody>
          <a:bodyPr anchor="b">
            <a:normAutofit/>
          </a:bodyPr>
          <a:lstStyle>
            <a:lvl1pPr>
              <a:lnSpc>
                <a:spcPct val="100000"/>
              </a:lnSpc>
              <a:defRPr sz="2557" b="1" i="0" spc="320" baseline="0">
                <a:solidFill>
                  <a:schemeClr val="accent1"/>
                </a:solidFill>
                <a:latin typeface="+mn-lt"/>
              </a:defRPr>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8885057" y="2473342"/>
            <a:ext cx="3295038" cy="5914655"/>
          </a:xfrm>
        </p:spPr>
        <p:txBody>
          <a:bodyPr>
            <a:normAutofit/>
          </a:bodyPr>
          <a:lstStyle>
            <a:lvl1pPr marL="0" indent="0">
              <a:lnSpc>
                <a:spcPct val="110000"/>
              </a:lnSpc>
              <a:spcBef>
                <a:spcPts val="1704"/>
              </a:spcBef>
              <a:buNone/>
              <a:defRPr sz="1989" baseline="0">
                <a:solidFill>
                  <a:schemeClr val="bg2"/>
                </a:solidFill>
              </a:defRPr>
            </a:lvl1pPr>
            <a:lvl2pPr marL="487055" indent="0">
              <a:buNone/>
              <a:defRPr sz="1491"/>
            </a:lvl2pPr>
            <a:lvl3pPr marL="974110" indent="0">
              <a:buNone/>
              <a:defRPr sz="1278"/>
            </a:lvl3pPr>
            <a:lvl4pPr marL="1461165" indent="0">
              <a:buNone/>
              <a:defRPr sz="1065"/>
            </a:lvl4pPr>
            <a:lvl5pPr marL="1948221" indent="0">
              <a:buNone/>
              <a:defRPr sz="1065"/>
            </a:lvl5pPr>
            <a:lvl6pPr marL="2435276" indent="0">
              <a:buNone/>
              <a:defRPr sz="1065"/>
            </a:lvl6pPr>
            <a:lvl7pPr marL="2922331" indent="0">
              <a:buNone/>
              <a:defRPr sz="1065"/>
            </a:lvl7pPr>
            <a:lvl8pPr marL="3409386" indent="0">
              <a:buNone/>
              <a:defRPr sz="1065"/>
            </a:lvl8pPr>
            <a:lvl9pPr marL="3896441" indent="0">
              <a:buNone/>
              <a:defRPr sz="1065"/>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816216" y="9055826"/>
            <a:ext cx="1313336" cy="494945"/>
          </a:xfrm>
        </p:spPr>
        <p:txBody>
          <a:bodyPr/>
          <a:lstStyle/>
          <a:p>
            <a:fld id="{2626247A-3F6A-CD49-9040-7B1CBD67B72B}" type="datetimeFigureOut">
              <a:rPr lang="it-IT" smtClean="0"/>
              <a:t>24/11/2021</a:t>
            </a:fld>
            <a:endParaRPr lang="it-IT"/>
          </a:p>
        </p:txBody>
      </p:sp>
      <p:sp>
        <p:nvSpPr>
          <p:cNvPr id="6" name="Footer Placeholder 5"/>
          <p:cNvSpPr>
            <a:spLocks noGrp="1"/>
          </p:cNvSpPr>
          <p:nvPr>
            <p:ph type="ftr" sz="quarter" idx="11"/>
          </p:nvPr>
        </p:nvSpPr>
        <p:spPr>
          <a:xfrm>
            <a:off x="2241671" y="9055826"/>
            <a:ext cx="3710697" cy="491158"/>
          </a:xfrm>
        </p:spPr>
        <p:txBody>
          <a:bodyPr/>
          <a:lstStyle/>
          <a:p>
            <a:endParaRPr lang="it-IT"/>
          </a:p>
        </p:txBody>
      </p:sp>
      <p:sp>
        <p:nvSpPr>
          <p:cNvPr id="7" name="Slide Number Placeholder 6"/>
          <p:cNvSpPr>
            <a:spLocks noGrp="1"/>
          </p:cNvSpPr>
          <p:nvPr>
            <p:ph type="sldNum" sz="quarter" idx="12"/>
          </p:nvPr>
        </p:nvSpPr>
        <p:spPr>
          <a:xfrm>
            <a:off x="6047284" y="9055826"/>
            <a:ext cx="1346183" cy="491158"/>
          </a:xfrm>
        </p:spPr>
        <p:txBody>
          <a:bodyPr/>
          <a:lstStyle/>
          <a:p>
            <a:fld id="{86CB4B4D-7CA3-9044-876B-883B54F8677D}" type="slidenum">
              <a:rPr lang="it-IT" smtClean="0"/>
              <a:t>‹N›</a:t>
            </a:fld>
            <a:endParaRPr lang="it-IT"/>
          </a:p>
        </p:txBody>
      </p:sp>
      <p:sp>
        <p:nvSpPr>
          <p:cNvPr id="13" name="Rectangle 12" title="left edge border"/>
          <p:cNvSpPr/>
          <p:nvPr/>
        </p:nvSpPr>
        <p:spPr>
          <a:xfrm>
            <a:off x="0" y="0"/>
            <a:ext cx="302066" cy="9740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5334716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33819" y="543128"/>
            <a:ext cx="10846275" cy="211938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333819" y="3246970"/>
            <a:ext cx="10846275" cy="5104230"/>
          </a:xfrm>
          <a:prstGeom prst="rect">
            <a:avLst/>
          </a:prstGeom>
        </p:spPr>
        <p:txBody>
          <a:bodyPr vert="horz" lIns="91440" tIns="45720" rIns="91440" bIns="45720" rtlCol="0">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1333819" y="9055826"/>
            <a:ext cx="2482611" cy="494945"/>
          </a:xfrm>
          <a:prstGeom prst="rect">
            <a:avLst/>
          </a:prstGeom>
        </p:spPr>
        <p:txBody>
          <a:bodyPr vert="horz" lIns="91440" tIns="45720" rIns="91440" bIns="45720" rtlCol="0" anchor="ctr"/>
          <a:lstStyle>
            <a:lvl1pPr algn="l">
              <a:defRPr sz="1420">
                <a:solidFill>
                  <a:schemeClr val="tx1">
                    <a:lumMod val="65000"/>
                    <a:lumOff val="35000"/>
                  </a:schemeClr>
                </a:solidFill>
              </a:defRPr>
            </a:lvl1pPr>
          </a:lstStyle>
          <a:p>
            <a:fld id="{2626247A-3F6A-CD49-9040-7B1CBD67B72B}" type="datetimeFigureOut">
              <a:rPr lang="it-IT" smtClean="0"/>
              <a:t>24/11/2021</a:t>
            </a:fld>
            <a:endParaRPr lang="it-IT"/>
          </a:p>
        </p:txBody>
      </p:sp>
      <p:sp>
        <p:nvSpPr>
          <p:cNvPr id="5" name="Footer Placeholder 4"/>
          <p:cNvSpPr>
            <a:spLocks noGrp="1"/>
          </p:cNvSpPr>
          <p:nvPr>
            <p:ph type="ftr" sz="quarter" idx="3"/>
          </p:nvPr>
        </p:nvSpPr>
        <p:spPr>
          <a:xfrm>
            <a:off x="4303633" y="9055826"/>
            <a:ext cx="4384834" cy="491158"/>
          </a:xfrm>
          <a:prstGeom prst="rect">
            <a:avLst/>
          </a:prstGeom>
        </p:spPr>
        <p:txBody>
          <a:bodyPr vert="horz" lIns="91440" tIns="45720" rIns="91440" bIns="45720" rtlCol="0" anchor="ctr"/>
          <a:lstStyle>
            <a:lvl1pPr algn="ctr">
              <a:defRPr sz="1420">
                <a:solidFill>
                  <a:schemeClr val="tx1">
                    <a:lumMod val="65000"/>
                    <a:lumOff val="35000"/>
                  </a:schemeClr>
                </a:solidFill>
              </a:defRPr>
            </a:lvl1pPr>
          </a:lstStyle>
          <a:p>
            <a:endParaRPr lang="it-IT"/>
          </a:p>
        </p:txBody>
      </p:sp>
      <p:sp>
        <p:nvSpPr>
          <p:cNvPr id="6" name="Slide Number Placeholder 5"/>
          <p:cNvSpPr>
            <a:spLocks noGrp="1"/>
          </p:cNvSpPr>
          <p:nvPr>
            <p:ph type="sldNum" sz="quarter" idx="4"/>
          </p:nvPr>
        </p:nvSpPr>
        <p:spPr>
          <a:xfrm>
            <a:off x="9175673" y="9055826"/>
            <a:ext cx="3004422" cy="491158"/>
          </a:xfrm>
          <a:prstGeom prst="rect">
            <a:avLst/>
          </a:prstGeom>
        </p:spPr>
        <p:txBody>
          <a:bodyPr vert="horz" lIns="91440" tIns="45720" rIns="91440" bIns="45720" rtlCol="0" anchor="ctr"/>
          <a:lstStyle>
            <a:lvl1pPr algn="r">
              <a:defRPr sz="1420">
                <a:solidFill>
                  <a:schemeClr val="tx1">
                    <a:lumMod val="65000"/>
                    <a:lumOff val="35000"/>
                  </a:schemeClr>
                </a:solidFill>
              </a:defRPr>
            </a:lvl1pPr>
          </a:lstStyle>
          <a:p>
            <a:fld id="{86CB4B4D-7CA3-9044-876B-883B54F8677D}" type="slidenum">
              <a:rPr lang="it-IT" smtClean="0"/>
              <a:t>‹N›</a:t>
            </a:fld>
            <a:endParaRPr lang="it-IT"/>
          </a:p>
        </p:txBody>
      </p:sp>
      <p:sp>
        <p:nvSpPr>
          <p:cNvPr id="12" name="Rectangle 11"/>
          <p:cNvSpPr/>
          <p:nvPr/>
        </p:nvSpPr>
        <p:spPr>
          <a:xfrm>
            <a:off x="12690034" y="0"/>
            <a:ext cx="302066" cy="9740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12690034" y="0"/>
            <a:ext cx="302066" cy="9740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964874" cy="97409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1899205623"/>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 id="2147483859" r:id="rId12"/>
  </p:sldLayoutIdLst>
  <p:hf hdr="0" ftr="0" dt="0"/>
  <p:txStyles>
    <p:titleStyle>
      <a:lvl1pPr algn="l" defTabSz="974110" rtl="0" eaLnBrk="1" latinLnBrk="0" hangingPunct="1">
        <a:lnSpc>
          <a:spcPct val="90000"/>
        </a:lnSpc>
        <a:spcBef>
          <a:spcPct val="0"/>
        </a:spcBef>
        <a:buNone/>
        <a:defRPr sz="7244" kern="1200" cap="all" spc="213" baseline="0">
          <a:solidFill>
            <a:schemeClr val="tx2"/>
          </a:solidFill>
          <a:latin typeface="+mj-lt"/>
          <a:ea typeface="+mj-ea"/>
          <a:cs typeface="+mj-cs"/>
        </a:defRPr>
      </a:lvl1pPr>
    </p:titleStyle>
    <p:bodyStyle>
      <a:lvl1pPr marL="324703" indent="-324703" algn="l" defTabSz="974110" rtl="0" eaLnBrk="1" latinLnBrk="0" hangingPunct="1">
        <a:lnSpc>
          <a:spcPct val="110000"/>
        </a:lnSpc>
        <a:spcBef>
          <a:spcPts val="994"/>
        </a:spcBef>
        <a:buClr>
          <a:schemeClr val="tx2"/>
        </a:buClr>
        <a:buFont typeface="Arial" panose="020B0604020202020204" pitchFamily="34" charset="0"/>
        <a:buChar char="•"/>
        <a:defRPr sz="2841" kern="1200">
          <a:solidFill>
            <a:schemeClr val="tx1">
              <a:lumMod val="65000"/>
              <a:lumOff val="35000"/>
            </a:schemeClr>
          </a:solidFill>
          <a:latin typeface="+mn-lt"/>
          <a:ea typeface="+mn-ea"/>
          <a:cs typeface="+mn-cs"/>
        </a:defRPr>
      </a:lvl1pPr>
      <a:lvl2pPr marL="974110" indent="-324703" algn="l" defTabSz="974110" rtl="0" eaLnBrk="1" latinLnBrk="0" hangingPunct="1">
        <a:lnSpc>
          <a:spcPct val="110000"/>
        </a:lnSpc>
        <a:spcBef>
          <a:spcPts val="994"/>
        </a:spcBef>
        <a:buClr>
          <a:schemeClr val="tx2"/>
        </a:buClr>
        <a:buFont typeface="Gill Sans MT" panose="020B0502020104020203" pitchFamily="34" charset="0"/>
        <a:buChar char="–"/>
        <a:defRPr sz="2557" kern="1200">
          <a:solidFill>
            <a:schemeClr val="tx1">
              <a:lumMod val="65000"/>
              <a:lumOff val="35000"/>
            </a:schemeClr>
          </a:solidFill>
          <a:latin typeface="+mn-lt"/>
          <a:ea typeface="+mn-ea"/>
          <a:cs typeface="+mn-cs"/>
        </a:defRPr>
      </a:lvl2pPr>
      <a:lvl3pPr marL="1623517" indent="-324703" algn="l" defTabSz="974110" rtl="0" eaLnBrk="1" latinLnBrk="0" hangingPunct="1">
        <a:lnSpc>
          <a:spcPct val="110000"/>
        </a:lnSpc>
        <a:spcBef>
          <a:spcPts val="994"/>
        </a:spcBef>
        <a:buClr>
          <a:schemeClr val="tx2"/>
        </a:buClr>
        <a:buFont typeface="Arial" panose="020B0604020202020204" pitchFamily="34" charset="0"/>
        <a:buChar char="•"/>
        <a:defRPr sz="2273" kern="1200">
          <a:solidFill>
            <a:schemeClr val="tx1">
              <a:lumMod val="65000"/>
              <a:lumOff val="35000"/>
            </a:schemeClr>
          </a:solidFill>
          <a:latin typeface="+mn-lt"/>
          <a:ea typeface="+mn-ea"/>
          <a:cs typeface="+mn-cs"/>
        </a:defRPr>
      </a:lvl3pPr>
      <a:lvl4pPr marL="2272924" indent="-324703" algn="l" defTabSz="974110" rtl="0" eaLnBrk="1" latinLnBrk="0" hangingPunct="1">
        <a:lnSpc>
          <a:spcPct val="110000"/>
        </a:lnSpc>
        <a:spcBef>
          <a:spcPts val="994"/>
        </a:spcBef>
        <a:buClr>
          <a:schemeClr val="tx2"/>
        </a:buClr>
        <a:buFont typeface="Gill Sans MT" panose="020B0502020104020203" pitchFamily="34" charset="0"/>
        <a:buChar char="–"/>
        <a:defRPr sz="1989" kern="1200">
          <a:solidFill>
            <a:schemeClr val="tx1">
              <a:lumMod val="65000"/>
              <a:lumOff val="35000"/>
            </a:schemeClr>
          </a:solidFill>
          <a:latin typeface="+mn-lt"/>
          <a:ea typeface="+mn-ea"/>
          <a:cs typeface="+mn-cs"/>
        </a:defRPr>
      </a:lvl4pPr>
      <a:lvl5pPr marL="2922331" indent="-324703" algn="l" defTabSz="974110" rtl="0" eaLnBrk="1" latinLnBrk="0" hangingPunct="1">
        <a:lnSpc>
          <a:spcPct val="110000"/>
        </a:lnSpc>
        <a:spcBef>
          <a:spcPts val="994"/>
        </a:spcBef>
        <a:buClr>
          <a:schemeClr val="tx2"/>
        </a:buClr>
        <a:buFont typeface="Arial" panose="020B0604020202020204" pitchFamily="34" charset="0"/>
        <a:buChar char="•"/>
        <a:defRPr sz="1989" kern="1200">
          <a:solidFill>
            <a:schemeClr val="tx1">
              <a:lumMod val="65000"/>
              <a:lumOff val="35000"/>
            </a:schemeClr>
          </a:solidFill>
          <a:latin typeface="+mn-lt"/>
          <a:ea typeface="+mn-ea"/>
          <a:cs typeface="+mn-cs"/>
        </a:defRPr>
      </a:lvl5pPr>
      <a:lvl6pPr marL="3571738" indent="-324703" algn="l" defTabSz="974110" rtl="0" eaLnBrk="1" latinLnBrk="0" hangingPunct="1">
        <a:lnSpc>
          <a:spcPct val="110000"/>
        </a:lnSpc>
        <a:spcBef>
          <a:spcPts val="994"/>
        </a:spcBef>
        <a:buClr>
          <a:schemeClr val="tx2"/>
        </a:buClr>
        <a:buFont typeface="Gill Sans MT" panose="020B0502020104020203" pitchFamily="34" charset="0"/>
        <a:buChar char="–"/>
        <a:defRPr sz="1989" kern="1200">
          <a:solidFill>
            <a:schemeClr val="tx1">
              <a:lumMod val="65000"/>
              <a:lumOff val="35000"/>
            </a:schemeClr>
          </a:solidFill>
          <a:latin typeface="+mn-lt"/>
          <a:ea typeface="+mn-ea"/>
          <a:cs typeface="+mn-cs"/>
        </a:defRPr>
      </a:lvl6pPr>
      <a:lvl7pPr marL="4221145" indent="-324703" algn="l" defTabSz="974110" rtl="0" eaLnBrk="1" latinLnBrk="0" hangingPunct="1">
        <a:lnSpc>
          <a:spcPct val="110000"/>
        </a:lnSpc>
        <a:spcBef>
          <a:spcPts val="994"/>
        </a:spcBef>
        <a:buClr>
          <a:schemeClr val="tx2"/>
        </a:buClr>
        <a:buFont typeface="Arial" panose="020B0604020202020204" pitchFamily="34" charset="0"/>
        <a:buChar char="•"/>
        <a:defRPr sz="1989" kern="1200">
          <a:solidFill>
            <a:schemeClr val="tx1">
              <a:lumMod val="65000"/>
              <a:lumOff val="35000"/>
            </a:schemeClr>
          </a:solidFill>
          <a:latin typeface="+mn-lt"/>
          <a:ea typeface="+mn-ea"/>
          <a:cs typeface="+mn-cs"/>
        </a:defRPr>
      </a:lvl7pPr>
      <a:lvl8pPr marL="4870552" indent="-324703" algn="l" defTabSz="974110" rtl="0" eaLnBrk="1" latinLnBrk="0" hangingPunct="1">
        <a:lnSpc>
          <a:spcPct val="110000"/>
        </a:lnSpc>
        <a:spcBef>
          <a:spcPts val="994"/>
        </a:spcBef>
        <a:buClr>
          <a:schemeClr val="tx2"/>
        </a:buClr>
        <a:buFont typeface="Gill Sans MT" panose="020B0502020104020203" pitchFamily="34" charset="0"/>
        <a:buChar char="–"/>
        <a:defRPr sz="1989" kern="1200" baseline="0">
          <a:solidFill>
            <a:schemeClr val="tx1">
              <a:lumMod val="65000"/>
              <a:lumOff val="35000"/>
            </a:schemeClr>
          </a:solidFill>
          <a:latin typeface="+mn-lt"/>
          <a:ea typeface="+mn-ea"/>
          <a:cs typeface="+mn-cs"/>
        </a:defRPr>
      </a:lvl8pPr>
      <a:lvl9pPr marL="5519958" indent="-324703" algn="l" defTabSz="974110" rtl="0" eaLnBrk="1" latinLnBrk="0" hangingPunct="1">
        <a:lnSpc>
          <a:spcPct val="110000"/>
        </a:lnSpc>
        <a:spcBef>
          <a:spcPts val="994"/>
        </a:spcBef>
        <a:buClr>
          <a:schemeClr val="tx2"/>
        </a:buClr>
        <a:buFont typeface="Arial" panose="020B0604020202020204" pitchFamily="34" charset="0"/>
        <a:buChar char="•"/>
        <a:defRPr sz="1989" kern="1200" baseline="0">
          <a:solidFill>
            <a:schemeClr val="tx1">
              <a:lumMod val="65000"/>
              <a:lumOff val="35000"/>
            </a:schemeClr>
          </a:solidFill>
          <a:latin typeface="+mn-lt"/>
          <a:ea typeface="+mn-ea"/>
          <a:cs typeface="+mn-cs"/>
        </a:defRPr>
      </a:lvl9pPr>
    </p:bodyStyle>
    <p:otherStyle>
      <a:defPPr>
        <a:defRPr lang="en-US"/>
      </a:defPPr>
      <a:lvl1pPr marL="0" algn="l" defTabSz="974110" rtl="0" eaLnBrk="1" latinLnBrk="0" hangingPunct="1">
        <a:defRPr sz="1918" kern="1200">
          <a:solidFill>
            <a:schemeClr val="tx1"/>
          </a:solidFill>
          <a:latin typeface="+mn-lt"/>
          <a:ea typeface="+mn-ea"/>
          <a:cs typeface="+mn-cs"/>
        </a:defRPr>
      </a:lvl1pPr>
      <a:lvl2pPr marL="487055" algn="l" defTabSz="974110" rtl="0" eaLnBrk="1" latinLnBrk="0" hangingPunct="1">
        <a:defRPr sz="1918" kern="1200">
          <a:solidFill>
            <a:schemeClr val="tx1"/>
          </a:solidFill>
          <a:latin typeface="+mn-lt"/>
          <a:ea typeface="+mn-ea"/>
          <a:cs typeface="+mn-cs"/>
        </a:defRPr>
      </a:lvl2pPr>
      <a:lvl3pPr marL="974110" algn="l" defTabSz="974110" rtl="0" eaLnBrk="1" latinLnBrk="0" hangingPunct="1">
        <a:defRPr sz="1918" kern="1200">
          <a:solidFill>
            <a:schemeClr val="tx1"/>
          </a:solidFill>
          <a:latin typeface="+mn-lt"/>
          <a:ea typeface="+mn-ea"/>
          <a:cs typeface="+mn-cs"/>
        </a:defRPr>
      </a:lvl3pPr>
      <a:lvl4pPr marL="1461165" algn="l" defTabSz="974110" rtl="0" eaLnBrk="1" latinLnBrk="0" hangingPunct="1">
        <a:defRPr sz="1918" kern="1200">
          <a:solidFill>
            <a:schemeClr val="tx1"/>
          </a:solidFill>
          <a:latin typeface="+mn-lt"/>
          <a:ea typeface="+mn-ea"/>
          <a:cs typeface="+mn-cs"/>
        </a:defRPr>
      </a:lvl4pPr>
      <a:lvl5pPr marL="1948221" algn="l" defTabSz="974110" rtl="0" eaLnBrk="1" latinLnBrk="0" hangingPunct="1">
        <a:defRPr sz="1918" kern="1200">
          <a:solidFill>
            <a:schemeClr val="tx1"/>
          </a:solidFill>
          <a:latin typeface="+mn-lt"/>
          <a:ea typeface="+mn-ea"/>
          <a:cs typeface="+mn-cs"/>
        </a:defRPr>
      </a:lvl5pPr>
      <a:lvl6pPr marL="2435276" algn="l" defTabSz="974110" rtl="0" eaLnBrk="1" latinLnBrk="0" hangingPunct="1">
        <a:defRPr sz="1918" kern="1200">
          <a:solidFill>
            <a:schemeClr val="tx1"/>
          </a:solidFill>
          <a:latin typeface="+mn-lt"/>
          <a:ea typeface="+mn-ea"/>
          <a:cs typeface="+mn-cs"/>
        </a:defRPr>
      </a:lvl6pPr>
      <a:lvl7pPr marL="2922331" algn="l" defTabSz="974110" rtl="0" eaLnBrk="1" latinLnBrk="0" hangingPunct="1">
        <a:defRPr sz="1918" kern="1200">
          <a:solidFill>
            <a:schemeClr val="tx1"/>
          </a:solidFill>
          <a:latin typeface="+mn-lt"/>
          <a:ea typeface="+mn-ea"/>
          <a:cs typeface="+mn-cs"/>
        </a:defRPr>
      </a:lvl7pPr>
      <a:lvl8pPr marL="3409386" algn="l" defTabSz="974110" rtl="0" eaLnBrk="1" latinLnBrk="0" hangingPunct="1">
        <a:defRPr sz="1918" kern="1200">
          <a:solidFill>
            <a:schemeClr val="tx1"/>
          </a:solidFill>
          <a:latin typeface="+mn-lt"/>
          <a:ea typeface="+mn-ea"/>
          <a:cs typeface="+mn-cs"/>
        </a:defRPr>
      </a:lvl8pPr>
      <a:lvl9pPr marL="3896441" algn="l" defTabSz="974110" rtl="0" eaLnBrk="1" latinLnBrk="0" hangingPunct="1">
        <a:defRPr sz="1918"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Shape 68"/>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1</a:t>
            </a:fld>
            <a:endParaRPr/>
          </a:p>
        </p:txBody>
      </p:sp>
      <p:sp>
        <p:nvSpPr>
          <p:cNvPr id="3" name="Rettangolo 2"/>
          <p:cNvSpPr/>
          <p:nvPr/>
        </p:nvSpPr>
        <p:spPr>
          <a:xfrm>
            <a:off x="2839760" y="1691202"/>
            <a:ext cx="8068645" cy="2862322"/>
          </a:xfrm>
          <a:prstGeom prst="rect">
            <a:avLst/>
          </a:prstGeom>
        </p:spPr>
        <p:txBody>
          <a:bodyPr wrap="square">
            <a:spAutoFit/>
          </a:bodyPr>
          <a:lstStyle/>
          <a:p>
            <a:r>
              <a:rPr lang="it-IT" sz="3600" dirty="0">
                <a:effectLst>
                  <a:outerShdw blurRad="38100" dist="38100" dir="2700000" algn="tl">
                    <a:srgbClr val="000000">
                      <a:alpha val="43137"/>
                    </a:srgbClr>
                  </a:outerShdw>
                </a:effectLst>
              </a:rPr>
              <a:t>DISCRIMINAZIONI DI GENERE NEL LAVORO </a:t>
            </a:r>
          </a:p>
          <a:p>
            <a:endParaRPr lang="it-IT" sz="3600" dirty="0"/>
          </a:p>
          <a:p>
            <a:r>
              <a:rPr lang="it-IT" sz="3600" dirty="0"/>
              <a:t>Il diritto antidiscriminatorio</a:t>
            </a:r>
          </a:p>
          <a:p>
            <a:r>
              <a:rPr lang="it-IT" sz="3600" dirty="0"/>
              <a:t>le molestie e le molestie sessuali </a:t>
            </a:r>
          </a:p>
        </p:txBody>
      </p:sp>
      <p:sp>
        <p:nvSpPr>
          <p:cNvPr id="4" name="Rettangolo 3"/>
          <p:cNvSpPr/>
          <p:nvPr/>
        </p:nvSpPr>
        <p:spPr>
          <a:xfrm>
            <a:off x="3209571" y="3914259"/>
            <a:ext cx="6496050" cy="1384995"/>
          </a:xfrm>
          <a:prstGeom prst="rect">
            <a:avLst/>
          </a:prstGeom>
        </p:spPr>
        <p:txBody>
          <a:bodyPr>
            <a:spAutoFit/>
          </a:bodyPr>
          <a:lstStyle/>
          <a:p>
            <a:endParaRPr lang="it-IT" sz="2800" dirty="0"/>
          </a:p>
          <a:p>
            <a:endParaRPr lang="it-IT" sz="2800" dirty="0"/>
          </a:p>
          <a:p>
            <a:endParaRPr lang="it-IT" sz="2800" dirty="0"/>
          </a:p>
        </p:txBody>
      </p:sp>
      <p:sp>
        <p:nvSpPr>
          <p:cNvPr id="6" name="Rettangolo 5">
            <a:extLst>
              <a:ext uri="{FF2B5EF4-FFF2-40B4-BE49-F238E27FC236}">
                <a16:creationId xmlns:a16="http://schemas.microsoft.com/office/drawing/2014/main" id="{5517967B-8BFA-174C-88AA-3908FEE8804F}"/>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C1A86738-8F9F-F44A-AEAC-B7E2A08368B4}"/>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2" name="CasellaDiTesto 1">
            <a:extLst>
              <a:ext uri="{FF2B5EF4-FFF2-40B4-BE49-F238E27FC236}">
                <a16:creationId xmlns:a16="http://schemas.microsoft.com/office/drawing/2014/main" id="{6F5A2A4F-5C85-4415-B818-19511C40F251}"/>
              </a:ext>
            </a:extLst>
          </p:cNvPr>
          <p:cNvSpPr txBox="1"/>
          <p:nvPr/>
        </p:nvSpPr>
        <p:spPr>
          <a:xfrm>
            <a:off x="2027583" y="8309113"/>
            <a:ext cx="9342782" cy="523220"/>
          </a:xfrm>
          <a:prstGeom prst="rect">
            <a:avLst/>
          </a:prstGeom>
          <a:noFill/>
        </p:spPr>
        <p:txBody>
          <a:bodyPr wrap="square" rtlCol="0">
            <a:spAutoFit/>
          </a:bodyPr>
          <a:lstStyle/>
          <a:p>
            <a:r>
              <a:rPr lang="it-IT" sz="2800" dirty="0" err="1"/>
              <a:t>Avv.ta</a:t>
            </a:r>
            <a:r>
              <a:rPr lang="it-IT" sz="2800" dirty="0"/>
              <a:t> Tatiana Biagioni</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10</a:t>
            </a:fld>
            <a:endParaRPr lang="it-IT"/>
          </a:p>
        </p:txBody>
      </p:sp>
      <p:sp>
        <p:nvSpPr>
          <p:cNvPr id="3" name="Rettangolo 2"/>
          <p:cNvSpPr/>
          <p:nvPr/>
        </p:nvSpPr>
        <p:spPr>
          <a:xfrm>
            <a:off x="1358537" y="1136469"/>
            <a:ext cx="10084526" cy="7478970"/>
          </a:xfrm>
          <a:prstGeom prst="rect">
            <a:avLst/>
          </a:prstGeom>
        </p:spPr>
        <p:txBody>
          <a:bodyPr wrap="square">
            <a:spAutoFit/>
          </a:bodyPr>
          <a:lstStyle/>
          <a:p>
            <a:r>
              <a:rPr lang="it-IT" dirty="0"/>
              <a:t>Il clima sul luogo di lavoro</a:t>
            </a:r>
          </a:p>
          <a:p>
            <a:endParaRPr lang="it-IT" dirty="0"/>
          </a:p>
          <a:p>
            <a:r>
              <a:rPr lang="it-IT" b="1" dirty="0"/>
              <a:t>intimidatorio</a:t>
            </a:r>
            <a:r>
              <a:rPr lang="it-IT" dirty="0"/>
              <a:t> inteso a imporre soggezione, sottomissione, timore</a:t>
            </a:r>
          </a:p>
          <a:p>
            <a:r>
              <a:rPr lang="it-IT" b="1" dirty="0"/>
              <a:t>ostile</a:t>
            </a:r>
            <a:r>
              <a:rPr lang="it-IT" dirty="0"/>
              <a:t> che ha o denota avversione, diffidenza per qualcuno</a:t>
            </a:r>
          </a:p>
          <a:p>
            <a:r>
              <a:rPr lang="it-IT" b="1" dirty="0"/>
              <a:t>degradante</a:t>
            </a:r>
            <a:r>
              <a:rPr lang="it-IT" dirty="0"/>
              <a:t> che mortifica l'animo, che arreca umiliazione </a:t>
            </a:r>
          </a:p>
          <a:p>
            <a:r>
              <a:rPr lang="it-IT" b="1" dirty="0"/>
              <a:t>umiliante</a:t>
            </a:r>
            <a:r>
              <a:rPr lang="it-IT" dirty="0"/>
              <a:t> che avvilisce, che fa vergognare e lede la dignità </a:t>
            </a:r>
          </a:p>
          <a:p>
            <a:r>
              <a:rPr lang="it-IT" b="1" dirty="0"/>
              <a:t>offensivo</a:t>
            </a:r>
            <a:r>
              <a:rPr lang="it-IT" dirty="0"/>
              <a:t>: danno morale che si arreca a una persona con atti o con parole</a:t>
            </a:r>
          </a:p>
        </p:txBody>
      </p:sp>
      <p:sp>
        <p:nvSpPr>
          <p:cNvPr id="5" name="Rettangolo 4">
            <a:extLst>
              <a:ext uri="{FF2B5EF4-FFF2-40B4-BE49-F238E27FC236}">
                <a16:creationId xmlns:a16="http://schemas.microsoft.com/office/drawing/2014/main" id="{F3919A4C-4447-1A4E-A4A4-D7378DA141DB}"/>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Rettangolo 5">
            <a:extLst>
              <a:ext uri="{FF2B5EF4-FFF2-40B4-BE49-F238E27FC236}">
                <a16:creationId xmlns:a16="http://schemas.microsoft.com/office/drawing/2014/main" id="{37134A0B-1B3B-E14A-85FA-D7BA2AB43054}"/>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421679339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pPr/>
              <a:t>11</a:t>
            </a:fld>
            <a:endParaRPr lang="it-IT"/>
          </a:p>
        </p:txBody>
      </p:sp>
      <p:sp>
        <p:nvSpPr>
          <p:cNvPr id="4" name="Rettangolo 3"/>
          <p:cNvSpPr/>
          <p:nvPr/>
        </p:nvSpPr>
        <p:spPr>
          <a:xfrm>
            <a:off x="1831973" y="952401"/>
            <a:ext cx="9653451" cy="1938992"/>
          </a:xfrm>
          <a:prstGeom prst="rect">
            <a:avLst/>
          </a:prstGeom>
        </p:spPr>
        <p:txBody>
          <a:bodyPr wrap="square">
            <a:spAutoFit/>
          </a:bodyPr>
          <a:lstStyle/>
          <a:p>
            <a:r>
              <a:rPr lang="it-IT" dirty="0"/>
              <a:t>ART. 26 COMMA 2 BIS</a:t>
            </a:r>
          </a:p>
          <a:p>
            <a:r>
              <a:rPr lang="it-IT" dirty="0"/>
              <a:t>RIFIUTO O SOTTOMISSIONE AI COMPORTAMENTI MOLESTI</a:t>
            </a:r>
          </a:p>
        </p:txBody>
      </p:sp>
      <p:sp>
        <p:nvSpPr>
          <p:cNvPr id="5" name="Rettangolo 4"/>
          <p:cNvSpPr/>
          <p:nvPr/>
        </p:nvSpPr>
        <p:spPr>
          <a:xfrm>
            <a:off x="1685109" y="3958047"/>
            <a:ext cx="9892145" cy="2554545"/>
          </a:xfrm>
          <a:prstGeom prst="rect">
            <a:avLst/>
          </a:prstGeom>
        </p:spPr>
        <p:txBody>
          <a:bodyPr wrap="square">
            <a:spAutoFit/>
          </a:bodyPr>
          <a:lstStyle/>
          <a:p>
            <a:pPr algn="just"/>
            <a:r>
              <a:rPr lang="it-IT" sz="3200" dirty="0"/>
              <a:t>Sono considerati discriminazione i trattamenti meno favorevoli subiti da una lavoratrice o da un lavoratore per il fatto di aver rifiutato i comportamenti di cui ai commi 1 e 2 o di esservisi sottomessi</a:t>
            </a:r>
          </a:p>
        </p:txBody>
      </p:sp>
      <p:sp>
        <p:nvSpPr>
          <p:cNvPr id="7" name="Rettangolo 6">
            <a:extLst>
              <a:ext uri="{FF2B5EF4-FFF2-40B4-BE49-F238E27FC236}">
                <a16:creationId xmlns:a16="http://schemas.microsoft.com/office/drawing/2014/main" id="{482DA3E9-621E-8A42-A0A0-E16481E40722}"/>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a:extLst>
              <a:ext uri="{FF2B5EF4-FFF2-40B4-BE49-F238E27FC236}">
                <a16:creationId xmlns:a16="http://schemas.microsoft.com/office/drawing/2014/main" id="{E1D1101B-9658-7842-ADE4-B7B7CC0BB0D8}"/>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3497849897"/>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pPr/>
              <a:t>12</a:t>
            </a:fld>
            <a:endParaRPr lang="it-IT"/>
          </a:p>
        </p:txBody>
      </p:sp>
      <p:sp>
        <p:nvSpPr>
          <p:cNvPr id="4" name="Rettangolo 3"/>
          <p:cNvSpPr/>
          <p:nvPr/>
        </p:nvSpPr>
        <p:spPr>
          <a:xfrm>
            <a:off x="1905799" y="919457"/>
            <a:ext cx="9653451" cy="707886"/>
          </a:xfrm>
          <a:prstGeom prst="rect">
            <a:avLst/>
          </a:prstGeom>
        </p:spPr>
        <p:txBody>
          <a:bodyPr wrap="square">
            <a:spAutoFit/>
          </a:bodyPr>
          <a:lstStyle/>
          <a:p>
            <a:r>
              <a:rPr lang="it-IT" dirty="0"/>
              <a:t>ART. 26 COMMA 3</a:t>
            </a:r>
          </a:p>
        </p:txBody>
      </p:sp>
      <p:sp>
        <p:nvSpPr>
          <p:cNvPr id="5" name="Rettangolo 4"/>
          <p:cNvSpPr/>
          <p:nvPr/>
        </p:nvSpPr>
        <p:spPr>
          <a:xfrm>
            <a:off x="1554480" y="2873829"/>
            <a:ext cx="10625615" cy="5016758"/>
          </a:xfrm>
          <a:prstGeom prst="rect">
            <a:avLst/>
          </a:prstGeom>
        </p:spPr>
        <p:txBody>
          <a:bodyPr wrap="square">
            <a:spAutoFit/>
          </a:bodyPr>
          <a:lstStyle/>
          <a:p>
            <a:pPr algn="just"/>
            <a:r>
              <a:rPr lang="it-IT" sz="3200" dirty="0"/>
              <a:t>Gli atti, i patti, o i provvedimenti concernenti il rapporto di lavoro dei lavoratori o delle lavoratrici vittime dei comportamenti di cui ai commi 1 e 2 sono nulli se adottati in conseguenza del rifiuto o della sottomissione ai comportamenti medesimi, Sono considerati, altresì discriminazioni quei trattamenti sfavorevoli da parte del datore di lavoro che costituiscono una reazione ad un reclamo o ad una azione volta ad ottenere il rispetto del principio di parità d trattamento tra uomini e donne.</a:t>
            </a:r>
          </a:p>
        </p:txBody>
      </p:sp>
      <p:sp>
        <p:nvSpPr>
          <p:cNvPr id="7" name="Rettangolo 6">
            <a:extLst>
              <a:ext uri="{FF2B5EF4-FFF2-40B4-BE49-F238E27FC236}">
                <a16:creationId xmlns:a16="http://schemas.microsoft.com/office/drawing/2014/main" id="{D8515CFC-CC54-0D4F-8A04-BC5EEBB7E952}"/>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a:extLst>
              <a:ext uri="{FF2B5EF4-FFF2-40B4-BE49-F238E27FC236}">
                <a16:creationId xmlns:a16="http://schemas.microsoft.com/office/drawing/2014/main" id="{37459858-3082-144E-9F8E-DFCCF564B9EB}"/>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045949068"/>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13</a:t>
            </a:fld>
            <a:endParaRPr lang="it-IT"/>
          </a:p>
        </p:txBody>
      </p:sp>
      <p:sp>
        <p:nvSpPr>
          <p:cNvPr id="3" name="Rettangolo 2"/>
          <p:cNvSpPr/>
          <p:nvPr/>
        </p:nvSpPr>
        <p:spPr>
          <a:xfrm>
            <a:off x="1689463" y="3302324"/>
            <a:ext cx="9814560" cy="4524315"/>
          </a:xfrm>
          <a:prstGeom prst="rect">
            <a:avLst/>
          </a:prstGeom>
        </p:spPr>
        <p:txBody>
          <a:bodyPr wrap="square">
            <a:spAutoFit/>
          </a:bodyPr>
          <a:lstStyle/>
          <a:p>
            <a:pPr algn="just"/>
            <a:r>
              <a:rPr lang="it-IT" sz="2800" dirty="0"/>
              <a:t>Quando il ricorrente fornisce elementi di fatto, desunti anche da dati di carattere statistico relativi alle assunzioni, ai regimi retributivi, all'assegnazione di mansioni e qualifiche, ai trasferimenti, alla progressione in carriera ed ai licenziamenti, idonei a fondare, in termini precisi e concordanti, la presunzione dell'esistenza di atti, patti o comportamenti discriminatori in ragione del sesso, spetta al convenuto l'onere della prova sull'insussistenza della discriminazione.</a:t>
            </a:r>
          </a:p>
        </p:txBody>
      </p:sp>
      <p:sp>
        <p:nvSpPr>
          <p:cNvPr id="4" name="Rettangolo 3">
            <a:extLst>
              <a:ext uri="{FF2B5EF4-FFF2-40B4-BE49-F238E27FC236}">
                <a16:creationId xmlns:a16="http://schemas.microsoft.com/office/drawing/2014/main" id="{A7CE0F7C-46E6-E04F-906A-AAFFC4AEFFFB}"/>
              </a:ext>
            </a:extLst>
          </p:cNvPr>
          <p:cNvSpPr/>
          <p:nvPr/>
        </p:nvSpPr>
        <p:spPr>
          <a:xfrm>
            <a:off x="3274695" y="1039237"/>
            <a:ext cx="6496050" cy="1323439"/>
          </a:xfrm>
          <a:prstGeom prst="rect">
            <a:avLst/>
          </a:prstGeom>
        </p:spPr>
        <p:txBody>
          <a:bodyPr>
            <a:spAutoFit/>
          </a:bodyPr>
          <a:lstStyle/>
          <a:p>
            <a:r>
              <a:rPr lang="it-IT" dirty="0"/>
              <a:t> art. 40 onere della prova</a:t>
            </a:r>
          </a:p>
          <a:p>
            <a:r>
              <a:rPr lang="it-IT" dirty="0"/>
              <a:t>Processo del lavoro</a:t>
            </a:r>
          </a:p>
        </p:txBody>
      </p:sp>
      <p:sp>
        <p:nvSpPr>
          <p:cNvPr id="6" name="Rettangolo 5">
            <a:extLst>
              <a:ext uri="{FF2B5EF4-FFF2-40B4-BE49-F238E27FC236}">
                <a16:creationId xmlns:a16="http://schemas.microsoft.com/office/drawing/2014/main" id="{413C2D78-F858-0B4F-9C2B-D897F851A1F5}"/>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0EA461C9-6930-8C4A-B443-BF4213F76D4A}"/>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15284335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14</a:t>
            </a:fld>
            <a:endParaRPr lang="it-IT"/>
          </a:p>
        </p:txBody>
      </p:sp>
      <p:sp>
        <p:nvSpPr>
          <p:cNvPr id="3" name="Rettangolo 2"/>
          <p:cNvSpPr/>
          <p:nvPr/>
        </p:nvSpPr>
        <p:spPr>
          <a:xfrm>
            <a:off x="3391717" y="3376177"/>
            <a:ext cx="6496050" cy="707886"/>
          </a:xfrm>
          <a:prstGeom prst="rect">
            <a:avLst/>
          </a:prstGeom>
        </p:spPr>
        <p:txBody>
          <a:bodyPr>
            <a:spAutoFit/>
          </a:bodyPr>
          <a:lstStyle/>
          <a:p>
            <a:r>
              <a:rPr lang="it-IT" dirty="0"/>
              <a:t> </a:t>
            </a:r>
          </a:p>
        </p:txBody>
      </p:sp>
      <p:sp>
        <p:nvSpPr>
          <p:cNvPr id="4" name="Rettangolo 3"/>
          <p:cNvSpPr/>
          <p:nvPr/>
        </p:nvSpPr>
        <p:spPr>
          <a:xfrm>
            <a:off x="3271775" y="1147103"/>
            <a:ext cx="6496050" cy="707886"/>
          </a:xfrm>
          <a:prstGeom prst="rect">
            <a:avLst/>
          </a:prstGeom>
        </p:spPr>
        <p:txBody>
          <a:bodyPr>
            <a:spAutoFit/>
          </a:bodyPr>
          <a:lstStyle/>
          <a:p>
            <a:r>
              <a:rPr lang="it-IT" dirty="0"/>
              <a:t> art. 26 3° comma ter</a:t>
            </a:r>
          </a:p>
        </p:txBody>
      </p:sp>
      <p:sp>
        <p:nvSpPr>
          <p:cNvPr id="5" name="Rettangolo 4"/>
          <p:cNvSpPr/>
          <p:nvPr/>
        </p:nvSpPr>
        <p:spPr>
          <a:xfrm>
            <a:off x="1619794" y="2481943"/>
            <a:ext cx="9810206" cy="5693866"/>
          </a:xfrm>
          <a:prstGeom prst="rect">
            <a:avLst/>
          </a:prstGeom>
        </p:spPr>
        <p:txBody>
          <a:bodyPr wrap="square">
            <a:spAutoFit/>
          </a:bodyPr>
          <a:lstStyle/>
          <a:p>
            <a:pPr algn="just"/>
            <a:endParaRPr lang="it-IT" sz="2600" dirty="0"/>
          </a:p>
          <a:p>
            <a:pPr algn="just"/>
            <a:r>
              <a:rPr lang="it-IT" sz="2600" dirty="0"/>
              <a:t>I datori di lavoro sono tenuti, ai sensi dell'articolo 2087 del codice civile, ad assicurare condizioni di lavoro tali da garantire l'integrità fisica e morale e la dignità dei lavoratori, anche concordando con le organizzazioni sindacali dei lavoratori le iniziative, di natura informativa e formativa, più opportune al fine di prevenire il fenomeno delle molestie sessuali nei luoghi di lavoro. Le imprese, i sindacati, i datori di lavoro e i lavoratori e le lavoratrici si impegnano ad assicurare il mantenimento nei luoghi di lavoro di un ambiente di lavoro in cui sia rispettata la dignità di ognuno e siano favorite le relazioni interpersonali, basate su princìpi di eguaglianza e di reciproca correttezza. </a:t>
            </a:r>
          </a:p>
          <a:p>
            <a:endParaRPr lang="it-IT" sz="2600" dirty="0"/>
          </a:p>
        </p:txBody>
      </p:sp>
      <p:sp>
        <p:nvSpPr>
          <p:cNvPr id="7" name="Rettangolo 6">
            <a:extLst>
              <a:ext uri="{FF2B5EF4-FFF2-40B4-BE49-F238E27FC236}">
                <a16:creationId xmlns:a16="http://schemas.microsoft.com/office/drawing/2014/main" id="{3E150700-4194-2145-8CD0-3B80EDC4DBD5}"/>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a:extLst>
              <a:ext uri="{FF2B5EF4-FFF2-40B4-BE49-F238E27FC236}">
                <a16:creationId xmlns:a16="http://schemas.microsoft.com/office/drawing/2014/main" id="{C9A83B23-7B91-4946-8B76-145A9507EFD9}"/>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669449663"/>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15</a:t>
            </a:fld>
            <a:endParaRPr lang="it-IT"/>
          </a:p>
        </p:txBody>
      </p:sp>
      <p:sp>
        <p:nvSpPr>
          <p:cNvPr id="3" name="Rettangolo 2"/>
          <p:cNvSpPr/>
          <p:nvPr/>
        </p:nvSpPr>
        <p:spPr>
          <a:xfrm>
            <a:off x="3391717" y="3376177"/>
            <a:ext cx="6496050" cy="707886"/>
          </a:xfrm>
          <a:prstGeom prst="rect">
            <a:avLst/>
          </a:prstGeom>
        </p:spPr>
        <p:txBody>
          <a:bodyPr>
            <a:spAutoFit/>
          </a:bodyPr>
          <a:lstStyle/>
          <a:p>
            <a:r>
              <a:rPr lang="it-IT" dirty="0"/>
              <a:t> </a:t>
            </a:r>
          </a:p>
        </p:txBody>
      </p:sp>
      <p:sp>
        <p:nvSpPr>
          <p:cNvPr id="4" name="Rettangolo 3"/>
          <p:cNvSpPr/>
          <p:nvPr/>
        </p:nvSpPr>
        <p:spPr>
          <a:xfrm>
            <a:off x="3271775" y="1147103"/>
            <a:ext cx="6496050" cy="707886"/>
          </a:xfrm>
          <a:prstGeom prst="rect">
            <a:avLst/>
          </a:prstGeom>
        </p:spPr>
        <p:txBody>
          <a:bodyPr>
            <a:spAutoFit/>
          </a:bodyPr>
          <a:lstStyle/>
          <a:p>
            <a:r>
              <a:rPr lang="it-IT" dirty="0"/>
              <a:t> art. 2087 c.c.</a:t>
            </a:r>
          </a:p>
        </p:txBody>
      </p:sp>
      <p:sp>
        <p:nvSpPr>
          <p:cNvPr id="5" name="Rettangolo 4"/>
          <p:cNvSpPr/>
          <p:nvPr/>
        </p:nvSpPr>
        <p:spPr>
          <a:xfrm>
            <a:off x="1619794" y="2481943"/>
            <a:ext cx="9810206" cy="2492990"/>
          </a:xfrm>
          <a:prstGeom prst="rect">
            <a:avLst/>
          </a:prstGeom>
        </p:spPr>
        <p:txBody>
          <a:bodyPr wrap="square">
            <a:spAutoFit/>
          </a:bodyPr>
          <a:lstStyle/>
          <a:p>
            <a:pPr algn="just"/>
            <a:r>
              <a:rPr lang="it-IT" sz="2600" dirty="0"/>
              <a:t>L'imprenditore è tenuto ad adottare nell'esercizio dell'impresa le misure che, secondo la particolarità del lavoro, l'esperienza e la tecnica, sono necessarie a tutelare l'integrità fisica e la personalità morale dei prestatori di lavoro</a:t>
            </a:r>
          </a:p>
          <a:p>
            <a:pPr algn="just"/>
            <a:endParaRPr lang="it-IT" sz="2600" dirty="0"/>
          </a:p>
          <a:p>
            <a:pPr algn="just"/>
            <a:r>
              <a:rPr lang="it-IT" sz="2600" dirty="0"/>
              <a:t>- Datore di lavoro PA 							PAP (obbligo ex lege)</a:t>
            </a:r>
          </a:p>
        </p:txBody>
      </p:sp>
      <p:sp>
        <p:nvSpPr>
          <p:cNvPr id="7" name="Rettangolo 6">
            <a:extLst>
              <a:ext uri="{FF2B5EF4-FFF2-40B4-BE49-F238E27FC236}">
                <a16:creationId xmlns:a16="http://schemas.microsoft.com/office/drawing/2014/main" id="{3E150700-4194-2145-8CD0-3B80EDC4DBD5}"/>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a:extLst>
              <a:ext uri="{FF2B5EF4-FFF2-40B4-BE49-F238E27FC236}">
                <a16:creationId xmlns:a16="http://schemas.microsoft.com/office/drawing/2014/main" id="{C9A83B23-7B91-4946-8B76-145A9507EFD9}"/>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6" name="Freccia a destra 5">
            <a:extLst>
              <a:ext uri="{FF2B5EF4-FFF2-40B4-BE49-F238E27FC236}">
                <a16:creationId xmlns:a16="http://schemas.microsoft.com/office/drawing/2014/main" id="{2286EC08-0A5B-47A4-AAE9-9E8D80D92B6F}"/>
              </a:ext>
            </a:extLst>
          </p:cNvPr>
          <p:cNvSpPr/>
          <p:nvPr/>
        </p:nvSpPr>
        <p:spPr>
          <a:xfrm>
            <a:off x="5318975" y="4533363"/>
            <a:ext cx="1751526" cy="3370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a:extLst>
              <a:ext uri="{FF2B5EF4-FFF2-40B4-BE49-F238E27FC236}">
                <a16:creationId xmlns:a16="http://schemas.microsoft.com/office/drawing/2014/main" id="{114AE21B-B85D-4E9A-BF18-2F6A61C2F8E7}"/>
              </a:ext>
            </a:extLst>
          </p:cNvPr>
          <p:cNvSpPr txBox="1"/>
          <p:nvPr/>
        </p:nvSpPr>
        <p:spPr>
          <a:xfrm>
            <a:off x="7336714" y="6540707"/>
            <a:ext cx="4359499" cy="1323439"/>
          </a:xfrm>
          <a:prstGeom prst="rect">
            <a:avLst/>
          </a:prstGeom>
          <a:noFill/>
        </p:spPr>
        <p:txBody>
          <a:bodyPr wrap="square" rtlCol="0">
            <a:spAutoFit/>
          </a:bodyPr>
          <a:lstStyle/>
          <a:p>
            <a:pPr algn="just"/>
            <a:r>
              <a:rPr lang="it-IT" sz="1600" b="0" i="0" dirty="0">
                <a:solidFill>
                  <a:schemeClr val="tx1"/>
                </a:solidFill>
                <a:effectLst/>
                <a:latin typeface="PT Sans" panose="020B0503020203020204" pitchFamily="34" charset="0"/>
              </a:rPr>
              <a:t>Le amministrazioni pubbliche devono predisporre il Piano triennale di azioni positive previsto dall'articolo </a:t>
            </a:r>
            <a:r>
              <a:rPr lang="it-IT" sz="1600" b="1" i="0" dirty="0">
                <a:solidFill>
                  <a:schemeClr val="tx1"/>
                </a:solidFill>
                <a:effectLst/>
                <a:latin typeface="PT Sans" panose="020B0503020203020204" pitchFamily="34" charset="0"/>
              </a:rPr>
              <a:t>48</a:t>
            </a:r>
            <a:r>
              <a:rPr lang="it-IT" sz="1600" b="0" i="0" dirty="0">
                <a:solidFill>
                  <a:schemeClr val="tx1"/>
                </a:solidFill>
                <a:effectLst/>
                <a:latin typeface="PT Sans" panose="020B0503020203020204" pitchFamily="34" charset="0"/>
              </a:rPr>
              <a:t> del decreto legislativo </a:t>
            </a:r>
            <a:r>
              <a:rPr lang="it-IT" sz="1600" b="1" i="0" dirty="0">
                <a:solidFill>
                  <a:schemeClr val="tx1"/>
                </a:solidFill>
                <a:effectLst/>
                <a:latin typeface="PT Sans" panose="020B0503020203020204" pitchFamily="34" charset="0"/>
              </a:rPr>
              <a:t>n. 198/2006 </a:t>
            </a:r>
            <a:r>
              <a:rPr lang="it-IT" sz="1600" b="0" i="0" dirty="0">
                <a:solidFill>
                  <a:schemeClr val="tx1"/>
                </a:solidFill>
                <a:effectLst/>
                <a:latin typeface="PT Sans" panose="020B0503020203020204" pitchFamily="34" charset="0"/>
              </a:rPr>
              <a:t>(Codice delle pari opportunità tra uomo e donna)</a:t>
            </a:r>
            <a:endParaRPr lang="it-IT" sz="1600" dirty="0">
              <a:solidFill>
                <a:schemeClr val="tx1"/>
              </a:solidFill>
            </a:endParaRPr>
          </a:p>
        </p:txBody>
      </p:sp>
      <p:sp>
        <p:nvSpPr>
          <p:cNvPr id="10" name="CasellaDiTesto 9">
            <a:extLst>
              <a:ext uri="{FF2B5EF4-FFF2-40B4-BE49-F238E27FC236}">
                <a16:creationId xmlns:a16="http://schemas.microsoft.com/office/drawing/2014/main" id="{B0B59593-6504-4A23-ADEA-8B81365FB3EA}"/>
              </a:ext>
            </a:extLst>
          </p:cNvPr>
          <p:cNvSpPr txBox="1"/>
          <p:nvPr/>
        </p:nvSpPr>
        <p:spPr>
          <a:xfrm>
            <a:off x="1550079" y="6445434"/>
            <a:ext cx="4913318" cy="2062103"/>
          </a:xfrm>
          <a:prstGeom prst="rect">
            <a:avLst/>
          </a:prstGeom>
          <a:noFill/>
        </p:spPr>
        <p:txBody>
          <a:bodyPr wrap="square" rtlCol="0">
            <a:spAutoFit/>
          </a:bodyPr>
          <a:lstStyle/>
          <a:p>
            <a:pPr algn="just"/>
            <a:r>
              <a:rPr lang="it-IT" sz="1600" b="1" dirty="0">
                <a:solidFill>
                  <a:schemeClr val="tx1"/>
                </a:solidFill>
              </a:rPr>
              <a:t>Art. 57 comma 2 </a:t>
            </a:r>
            <a:r>
              <a:rPr lang="it-IT" sz="1600" b="1" dirty="0" err="1">
                <a:solidFill>
                  <a:schemeClr val="tx1"/>
                </a:solidFill>
              </a:rPr>
              <a:t>D.lgs</a:t>
            </a:r>
            <a:r>
              <a:rPr lang="it-IT" sz="1600" b="1" dirty="0">
                <a:solidFill>
                  <a:schemeClr val="tx1"/>
                </a:solidFill>
              </a:rPr>
              <a:t> 165/2001</a:t>
            </a:r>
          </a:p>
          <a:p>
            <a:pPr algn="just"/>
            <a:r>
              <a:rPr lang="it-IT" sz="1600" dirty="0">
                <a:solidFill>
                  <a:schemeClr val="tx1"/>
                </a:solidFill>
                <a:latin typeface="PT Sans" panose="020B0503020203020204" pitchFamily="34" charset="0"/>
              </a:rPr>
              <a:t>Le pubbliche amministrazioni, secondo le modalità di cui all'articolo 9, adottano tutte le misure per attuare le direttive dell'Unione europea in materia di pari opportunità, contrasto alle discriminazioni ed alla violenza morale o psichica, sulla base di quanto disposto dalla Presidenza del Consiglio dei ministri - Dipartimento della funzione pubblica. </a:t>
            </a:r>
          </a:p>
        </p:txBody>
      </p:sp>
      <p:sp>
        <p:nvSpPr>
          <p:cNvPr id="11" name="Freccia in giù 10">
            <a:extLst>
              <a:ext uri="{FF2B5EF4-FFF2-40B4-BE49-F238E27FC236}">
                <a16:creationId xmlns:a16="http://schemas.microsoft.com/office/drawing/2014/main" id="{B3D84A77-5664-4A24-BD8A-BE9D13AE7F88}"/>
              </a:ext>
            </a:extLst>
          </p:cNvPr>
          <p:cNvSpPr/>
          <p:nvPr/>
        </p:nvSpPr>
        <p:spPr>
          <a:xfrm>
            <a:off x="2975020" y="5280338"/>
            <a:ext cx="757307" cy="10174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Freccia in giù 11">
            <a:extLst>
              <a:ext uri="{FF2B5EF4-FFF2-40B4-BE49-F238E27FC236}">
                <a16:creationId xmlns:a16="http://schemas.microsoft.com/office/drawing/2014/main" id="{D3ADA693-2F6B-4273-95E9-BF5CED63F815}"/>
              </a:ext>
            </a:extLst>
          </p:cNvPr>
          <p:cNvSpPr/>
          <p:nvPr/>
        </p:nvSpPr>
        <p:spPr>
          <a:xfrm>
            <a:off x="8982752" y="5177307"/>
            <a:ext cx="843355" cy="11204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27510133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16</a:t>
            </a:fld>
            <a:endParaRPr lang="it-IT"/>
          </a:p>
        </p:txBody>
      </p:sp>
      <p:sp>
        <p:nvSpPr>
          <p:cNvPr id="3" name="Rettangolo 2"/>
          <p:cNvSpPr/>
          <p:nvPr/>
        </p:nvSpPr>
        <p:spPr>
          <a:xfrm>
            <a:off x="3423181" y="1220519"/>
            <a:ext cx="6496050" cy="707886"/>
          </a:xfrm>
          <a:prstGeom prst="rect">
            <a:avLst/>
          </a:prstGeom>
        </p:spPr>
        <p:txBody>
          <a:bodyPr>
            <a:spAutoFit/>
          </a:bodyPr>
          <a:lstStyle/>
          <a:p>
            <a:r>
              <a:rPr lang="it-IT" dirty="0"/>
              <a:t>art. 41 </a:t>
            </a:r>
            <a:r>
              <a:rPr lang="it-IT" dirty="0" err="1"/>
              <a:t>d.lgs</a:t>
            </a:r>
            <a:r>
              <a:rPr lang="it-IT" dirty="0"/>
              <a:t> 198/2006</a:t>
            </a:r>
          </a:p>
        </p:txBody>
      </p:sp>
      <p:sp>
        <p:nvSpPr>
          <p:cNvPr id="4" name="CasellaDiTesto 3">
            <a:extLst>
              <a:ext uri="{FF2B5EF4-FFF2-40B4-BE49-F238E27FC236}">
                <a16:creationId xmlns:a16="http://schemas.microsoft.com/office/drawing/2014/main" id="{FA858815-94CB-5E49-9AA1-3AC971C7D553}"/>
              </a:ext>
            </a:extLst>
          </p:cNvPr>
          <p:cNvSpPr txBox="1"/>
          <p:nvPr/>
        </p:nvSpPr>
        <p:spPr>
          <a:xfrm>
            <a:off x="2279088" y="2902910"/>
            <a:ext cx="8784235" cy="4524315"/>
          </a:xfrm>
          <a:prstGeom prst="rect">
            <a:avLst/>
          </a:prstGeom>
          <a:noFill/>
        </p:spPr>
        <p:txBody>
          <a:bodyPr wrap="square" rtlCol="0">
            <a:spAutoFit/>
          </a:bodyPr>
          <a:lstStyle/>
          <a:p>
            <a:pPr algn="just"/>
            <a:r>
              <a:rPr lang="it-IT" sz="2400" dirty="0"/>
              <a:t>Qualora la condotta discriminatoria sia posta in essere da «soggetti ai quali siano stati accordati benefici ai sensi delle vigenti leggi di Stato, ovvero che abbiano stipulato contratti di appalto attinenti all’esecuzione di opere pubbliche, di servizi o forniture, viene comunicato immediatamente dalla direzione (…) del lavoro territorialmente competente ai Ministri nelle cui amministrazioni sia stata disposta la concessione del beneficio o dell’appalto».</a:t>
            </a:r>
          </a:p>
          <a:p>
            <a:pPr algn="just"/>
            <a:r>
              <a:rPr lang="it-IT" sz="2400" dirty="0"/>
              <a:t>Questi soggetti sono poi tenuti ad adottare «le opportune determinazioni» quali «la revoca del beneficio», nei casi più gravi o nel caso di recidiva «l’esclusione del responsabile per un periodo di tempo fino a due anni da qualsiasi ulteriore concessione di agevolazioni finanziarie o creditizie ovvero da qualsiasi appalto».</a:t>
            </a:r>
          </a:p>
        </p:txBody>
      </p:sp>
      <p:sp>
        <p:nvSpPr>
          <p:cNvPr id="6" name="Rettangolo 5">
            <a:extLst>
              <a:ext uri="{FF2B5EF4-FFF2-40B4-BE49-F238E27FC236}">
                <a16:creationId xmlns:a16="http://schemas.microsoft.com/office/drawing/2014/main" id="{437B0458-9D1C-2B4C-810B-559883AAA417}"/>
              </a:ext>
            </a:extLst>
          </p:cNvPr>
          <p:cNvSpPr/>
          <p:nvPr/>
        </p:nvSpPr>
        <p:spPr>
          <a:xfrm>
            <a:off x="12557177" y="44244"/>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5E2558D3-EF23-7E4D-ACCF-4F9B625B0AF8}"/>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2565395131"/>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17</a:t>
            </a:fld>
            <a:endParaRPr lang="it-IT"/>
          </a:p>
        </p:txBody>
      </p:sp>
      <p:sp>
        <p:nvSpPr>
          <p:cNvPr id="3" name="Rettangolo 2"/>
          <p:cNvSpPr/>
          <p:nvPr/>
        </p:nvSpPr>
        <p:spPr>
          <a:xfrm>
            <a:off x="2000684" y="3776963"/>
            <a:ext cx="9429316" cy="3539430"/>
          </a:xfrm>
          <a:prstGeom prst="rect">
            <a:avLst/>
          </a:prstGeom>
        </p:spPr>
        <p:txBody>
          <a:bodyPr wrap="square">
            <a:spAutoFit/>
          </a:bodyPr>
          <a:lstStyle/>
          <a:p>
            <a:pPr algn="just"/>
            <a:r>
              <a:rPr lang="it-IT" sz="3200" dirty="0"/>
              <a:t>La tutela giurisdizionale di cui al presente capo si applica, altresì, avverso ogni comportamento pregiudizievole posto in essere, nei confronti della persona lesa da una discriminazione o di qualunque altra persona, quale reazione ad una qualsiasi attività diretta ad ottenere il rispetto del principio di parità di trattamento tra uomini e donne.</a:t>
            </a:r>
          </a:p>
        </p:txBody>
      </p:sp>
      <p:sp>
        <p:nvSpPr>
          <p:cNvPr id="4" name="Rettangolo 3">
            <a:extLst>
              <a:ext uri="{FF2B5EF4-FFF2-40B4-BE49-F238E27FC236}">
                <a16:creationId xmlns:a16="http://schemas.microsoft.com/office/drawing/2014/main" id="{C88A5F5D-4678-584C-826D-A7EADFB2B89A}"/>
              </a:ext>
            </a:extLst>
          </p:cNvPr>
          <p:cNvSpPr/>
          <p:nvPr/>
        </p:nvSpPr>
        <p:spPr>
          <a:xfrm>
            <a:off x="3236149" y="1329645"/>
            <a:ext cx="6496050" cy="707886"/>
          </a:xfrm>
          <a:prstGeom prst="rect">
            <a:avLst/>
          </a:prstGeom>
        </p:spPr>
        <p:txBody>
          <a:bodyPr>
            <a:spAutoFit/>
          </a:bodyPr>
          <a:lstStyle/>
          <a:p>
            <a:r>
              <a:rPr lang="it-IT" dirty="0"/>
              <a:t> art. 41 bis </a:t>
            </a:r>
            <a:r>
              <a:rPr lang="it-IT" dirty="0" err="1"/>
              <a:t>d.lgs</a:t>
            </a:r>
            <a:r>
              <a:rPr lang="it-IT" dirty="0"/>
              <a:t> 198/2006</a:t>
            </a:r>
          </a:p>
        </p:txBody>
      </p:sp>
      <p:sp>
        <p:nvSpPr>
          <p:cNvPr id="6" name="Rettangolo 5">
            <a:extLst>
              <a:ext uri="{FF2B5EF4-FFF2-40B4-BE49-F238E27FC236}">
                <a16:creationId xmlns:a16="http://schemas.microsoft.com/office/drawing/2014/main" id="{2A6325DC-4BF3-E249-97A1-D0016098FEE7}"/>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767A0457-33CC-3242-AF7B-C3FC6CF8F685}"/>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474671575"/>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18</a:t>
            </a:fld>
            <a:endParaRPr lang="it-IT"/>
          </a:p>
        </p:txBody>
      </p:sp>
      <p:sp>
        <p:nvSpPr>
          <p:cNvPr id="3" name="Rettangolo 2"/>
          <p:cNvSpPr/>
          <p:nvPr/>
        </p:nvSpPr>
        <p:spPr>
          <a:xfrm>
            <a:off x="1358537" y="1136469"/>
            <a:ext cx="10084526" cy="1938992"/>
          </a:xfrm>
          <a:prstGeom prst="rect">
            <a:avLst/>
          </a:prstGeom>
        </p:spPr>
        <p:txBody>
          <a:bodyPr wrap="square">
            <a:spAutoFit/>
          </a:bodyPr>
          <a:lstStyle/>
          <a:p>
            <a:pPr algn="l"/>
            <a:r>
              <a:rPr lang="it-IT" b="1" i="0" dirty="0">
                <a:solidFill>
                  <a:srgbClr val="333333"/>
                </a:solidFill>
                <a:effectLst/>
                <a:latin typeface="Open Sans" panose="020B0606030504020204" pitchFamily="34" charset="0"/>
              </a:rPr>
              <a:t>Accordo quadro delle Parti Sociali Europee sulle molestie e sulla violenza sul luogo di lavoro 26 aprile 2007</a:t>
            </a:r>
          </a:p>
        </p:txBody>
      </p:sp>
      <p:sp>
        <p:nvSpPr>
          <p:cNvPr id="5" name="Rettangolo 4">
            <a:extLst>
              <a:ext uri="{FF2B5EF4-FFF2-40B4-BE49-F238E27FC236}">
                <a16:creationId xmlns:a16="http://schemas.microsoft.com/office/drawing/2014/main" id="{F3919A4C-4447-1A4E-A4A4-D7378DA141DB}"/>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Rettangolo 5">
            <a:extLst>
              <a:ext uri="{FF2B5EF4-FFF2-40B4-BE49-F238E27FC236}">
                <a16:creationId xmlns:a16="http://schemas.microsoft.com/office/drawing/2014/main" id="{37134A0B-1B3B-E14A-85FA-D7BA2AB43054}"/>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 name="CasellaDiTesto 3">
            <a:extLst>
              <a:ext uri="{FF2B5EF4-FFF2-40B4-BE49-F238E27FC236}">
                <a16:creationId xmlns:a16="http://schemas.microsoft.com/office/drawing/2014/main" id="{ADF7AF9D-6A37-4A5D-A6DF-EDB8DE5199C9}"/>
              </a:ext>
            </a:extLst>
          </p:cNvPr>
          <p:cNvSpPr txBox="1"/>
          <p:nvPr/>
        </p:nvSpPr>
        <p:spPr>
          <a:xfrm>
            <a:off x="1492607" y="3322138"/>
            <a:ext cx="10006885" cy="5930150"/>
          </a:xfrm>
          <a:prstGeom prst="rect">
            <a:avLst/>
          </a:prstGeom>
          <a:noFill/>
        </p:spPr>
        <p:txBody>
          <a:bodyPr wrap="square" rtlCol="0">
            <a:spAutoFit/>
          </a:bodyPr>
          <a:lstStyle/>
          <a:p>
            <a:endParaRPr lang="it-IT" sz="1800" b="0" i="0" dirty="0">
              <a:solidFill>
                <a:srgbClr val="333333"/>
              </a:solidFill>
              <a:effectLst/>
              <a:latin typeface="Helvetica Neue"/>
            </a:endParaRPr>
          </a:p>
          <a:p>
            <a:pPr marL="342900" lvl="0" indent="-342900" algn="just">
              <a:lnSpc>
                <a:spcPct val="107000"/>
              </a:lnSpc>
              <a:spcAft>
                <a:spcPts val="800"/>
              </a:spcAft>
              <a:buFont typeface="+mj-lt"/>
              <a:buAutoNum type="arabicPeriod"/>
            </a:pPr>
            <a:r>
              <a:rPr lang="it-IT" sz="1800" b="1" dirty="0">
                <a:effectLst/>
                <a:latin typeface="Calibri" panose="020F0502020204030204" pitchFamily="34" charset="0"/>
                <a:ea typeface="Calibri" panose="020F0502020204030204" pitchFamily="34" charset="0"/>
                <a:cs typeface="Times New Roman" panose="02020603050405020304" pitchFamily="18" charset="0"/>
              </a:rPr>
              <a:t>Introduzione:</a:t>
            </a:r>
          </a:p>
          <a:p>
            <a:pPr algn="just">
              <a:lnSpc>
                <a:spcPct val="107000"/>
              </a:lnSpc>
              <a:spcAft>
                <a:spcPts val="800"/>
              </a:spcAft>
            </a:pPr>
            <a:r>
              <a:rPr lang="it-IT" sz="1800" i="1" dirty="0">
                <a:effectLst/>
                <a:latin typeface="Calibri" panose="020F0502020204030204" pitchFamily="34" charset="0"/>
                <a:ea typeface="Calibri" panose="020F0502020204030204" pitchFamily="34" charset="0"/>
                <a:cs typeface="Times New Roman" panose="02020603050405020304" pitchFamily="18" charset="0"/>
              </a:rPr>
              <a:t>… omissis…</a:t>
            </a:r>
          </a:p>
          <a:p>
            <a:pPr algn="just">
              <a:lnSpc>
                <a:spcPct val="107000"/>
              </a:lnSpc>
              <a:spcAft>
                <a:spcPts val="8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Varie sono le forme di molestie e di violenza che possono presentarsi sul luogo di lavoro. Esse possono:</a:t>
            </a:r>
          </a:p>
          <a:p>
            <a:pPr algn="just">
              <a:lnSpc>
                <a:spcPct val="107000"/>
              </a:lnSpc>
              <a:spcAft>
                <a:spcPts val="8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 – essere di natura fisica, psicologica e/o sessuale;</a:t>
            </a:r>
          </a:p>
          <a:p>
            <a:pPr algn="just">
              <a:lnSpc>
                <a:spcPct val="107000"/>
              </a:lnSpc>
              <a:spcAft>
                <a:spcPts val="8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 – costituire </a:t>
            </a:r>
            <a:r>
              <a:rPr lang="it-IT" sz="1800" b="1" dirty="0">
                <a:effectLst/>
                <a:latin typeface="Calibri" panose="020F0502020204030204" pitchFamily="34" charset="0"/>
                <a:ea typeface="Calibri" panose="020F0502020204030204" pitchFamily="34" charset="0"/>
                <a:cs typeface="Times New Roman" panose="02020603050405020304" pitchFamily="18" charset="0"/>
              </a:rPr>
              <a:t>incidenti isolati </a:t>
            </a:r>
            <a:r>
              <a:rPr lang="it-IT" sz="1800" dirty="0">
                <a:effectLst/>
                <a:latin typeface="Calibri" panose="020F0502020204030204" pitchFamily="34" charset="0"/>
                <a:ea typeface="Calibri" panose="020F0502020204030204" pitchFamily="34" charset="0"/>
                <a:cs typeface="Times New Roman" panose="02020603050405020304" pitchFamily="18" charset="0"/>
              </a:rPr>
              <a:t>o </a:t>
            </a:r>
            <a:r>
              <a:rPr lang="it-IT" sz="1800" b="1" dirty="0">
                <a:effectLst/>
                <a:latin typeface="Calibri" panose="020F0502020204030204" pitchFamily="34" charset="0"/>
                <a:ea typeface="Calibri" panose="020F0502020204030204" pitchFamily="34" charset="0"/>
                <a:cs typeface="Times New Roman" panose="02020603050405020304" pitchFamily="18" charset="0"/>
              </a:rPr>
              <a:t>comportamenti più sistematici</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 avvenire tra colleghi, tra superiori e subordinati o da parte di terzi, ad esempio clienti, pazienti, studenti, ecc.; </a:t>
            </a:r>
          </a:p>
          <a:p>
            <a:pPr algn="just">
              <a:lnSpc>
                <a:spcPct val="107000"/>
              </a:lnSpc>
              <a:spcAft>
                <a:spcPts val="8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 andare da manifestazioni lievi di mancanza di rispetto ad altri atti più gravi, ad esempio reati che richiedono l'intervento delle autorità pubbliche.</a:t>
            </a:r>
            <a:endParaRPr lang="it-IT" sz="1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800" b="1" dirty="0">
                <a:effectLst/>
                <a:latin typeface="Calibri" panose="020F0502020204030204" pitchFamily="34" charset="0"/>
                <a:ea typeface="Calibri" panose="020F0502020204030204" pitchFamily="34" charset="0"/>
                <a:cs typeface="Times New Roman" panose="02020603050405020304" pitchFamily="18" charset="0"/>
              </a:rPr>
              <a:t>3</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b="1" dirty="0">
                <a:latin typeface="Calibri" panose="020F0502020204030204" pitchFamily="34" charset="0"/>
                <a:cs typeface="Times New Roman" panose="02020603050405020304" pitchFamily="18" charset="0"/>
              </a:rPr>
              <a:t>DESCRIZIONE </a:t>
            </a:r>
          </a:p>
          <a:p>
            <a:pPr algn="just">
              <a:lnSpc>
                <a:spcPct val="107000"/>
              </a:lnSpc>
              <a:spcAft>
                <a:spcPts val="800"/>
              </a:spcAft>
            </a:pPr>
            <a:r>
              <a:rPr lang="it-IT" sz="1800" i="1" dirty="0">
                <a:effectLst/>
                <a:latin typeface="Calibri" panose="020F0502020204030204" pitchFamily="34" charset="0"/>
                <a:ea typeface="Calibri" panose="020F0502020204030204" pitchFamily="34" charset="0"/>
                <a:cs typeface="Times New Roman" panose="02020603050405020304" pitchFamily="18" charset="0"/>
              </a:rPr>
              <a:t>…omissis…</a:t>
            </a:r>
          </a:p>
          <a:p>
            <a:pPr algn="just">
              <a:lnSpc>
                <a:spcPct val="107000"/>
              </a:lnSpc>
              <a:spcAft>
                <a:spcPts val="8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 Le molestie avvengono quando uno o più lavoratori o dirigenti sono </a:t>
            </a:r>
            <a:r>
              <a:rPr lang="it-IT" sz="1800" b="1" dirty="0">
                <a:effectLst/>
                <a:latin typeface="Calibri" panose="020F0502020204030204" pitchFamily="34" charset="0"/>
                <a:ea typeface="Calibri" panose="020F0502020204030204" pitchFamily="34" charset="0"/>
                <a:cs typeface="Times New Roman" panose="02020603050405020304" pitchFamily="18" charset="0"/>
              </a:rPr>
              <a:t>ripetutamente</a:t>
            </a:r>
            <a:r>
              <a:rPr lang="it-IT" sz="1800" dirty="0">
                <a:effectLst/>
                <a:latin typeface="Calibri" panose="020F0502020204030204" pitchFamily="34" charset="0"/>
                <a:ea typeface="Calibri" panose="020F0502020204030204" pitchFamily="34" charset="0"/>
                <a:cs typeface="Times New Roman" panose="02020603050405020304" pitchFamily="18" charset="0"/>
              </a:rPr>
              <a:t> e </a:t>
            </a:r>
            <a:r>
              <a:rPr lang="it-IT" sz="1800" b="1" dirty="0">
                <a:effectLst/>
                <a:latin typeface="Calibri" panose="020F0502020204030204" pitchFamily="34" charset="0"/>
                <a:ea typeface="Calibri" panose="020F0502020204030204" pitchFamily="34" charset="0"/>
                <a:cs typeface="Times New Roman" panose="02020603050405020304" pitchFamily="18" charset="0"/>
              </a:rPr>
              <a:t>deliberatamente</a:t>
            </a:r>
            <a:r>
              <a:rPr lang="it-IT" sz="1800" dirty="0">
                <a:effectLst/>
                <a:latin typeface="Calibri" panose="020F0502020204030204" pitchFamily="34" charset="0"/>
                <a:ea typeface="Calibri" panose="020F0502020204030204" pitchFamily="34" charset="0"/>
                <a:cs typeface="Times New Roman" panose="02020603050405020304" pitchFamily="18" charset="0"/>
              </a:rPr>
              <a:t> maltrattati, minacciati e/o umiliati in circostanze connesse al lavoro.</a:t>
            </a:r>
          </a:p>
          <a:p>
            <a:pPr algn="just">
              <a:lnSpc>
                <a:spcPct val="107000"/>
              </a:lnSpc>
              <a:spcAft>
                <a:spcPts val="800"/>
              </a:spcAft>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1269742"/>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19</a:t>
            </a:fld>
            <a:endParaRPr lang="it-IT"/>
          </a:p>
        </p:txBody>
      </p:sp>
      <p:sp>
        <p:nvSpPr>
          <p:cNvPr id="5" name="Rettangolo 4">
            <a:extLst>
              <a:ext uri="{FF2B5EF4-FFF2-40B4-BE49-F238E27FC236}">
                <a16:creationId xmlns:a16="http://schemas.microsoft.com/office/drawing/2014/main" id="{F3919A4C-4447-1A4E-A4A4-D7378DA141DB}"/>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Rettangolo 5">
            <a:extLst>
              <a:ext uri="{FF2B5EF4-FFF2-40B4-BE49-F238E27FC236}">
                <a16:creationId xmlns:a16="http://schemas.microsoft.com/office/drawing/2014/main" id="{37134A0B-1B3B-E14A-85FA-D7BA2AB43054}"/>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 name="CasellaDiTesto 3">
            <a:extLst>
              <a:ext uri="{FF2B5EF4-FFF2-40B4-BE49-F238E27FC236}">
                <a16:creationId xmlns:a16="http://schemas.microsoft.com/office/drawing/2014/main" id="{ADF7AF9D-6A37-4A5D-A6DF-EDB8DE5199C9}"/>
              </a:ext>
            </a:extLst>
          </p:cNvPr>
          <p:cNvSpPr txBox="1"/>
          <p:nvPr/>
        </p:nvSpPr>
        <p:spPr>
          <a:xfrm>
            <a:off x="1638710" y="1287887"/>
            <a:ext cx="10006885" cy="5509200"/>
          </a:xfrm>
          <a:prstGeom prst="rect">
            <a:avLst/>
          </a:prstGeom>
          <a:noFill/>
        </p:spPr>
        <p:txBody>
          <a:bodyPr wrap="square" rtlCol="0">
            <a:spAutoFit/>
          </a:bodyPr>
          <a:lstStyle/>
          <a:p>
            <a:pPr algn="just"/>
            <a:endParaRPr lang="it-IT" sz="3200" b="1" dirty="0">
              <a:latin typeface="Open Sans" panose="020B0606030504020204" pitchFamily="34" charset="0"/>
              <a:ea typeface="Open Sans" panose="020B0606030504020204" pitchFamily="34" charset="0"/>
              <a:cs typeface="Open Sans" panose="020B0606030504020204" pitchFamily="34" charset="0"/>
            </a:endParaRPr>
          </a:p>
          <a:p>
            <a:pPr algn="just"/>
            <a:endParaRPr lang="it-IT" sz="3200" b="1" dirty="0">
              <a:latin typeface="Open Sans" panose="020B0606030504020204" pitchFamily="34" charset="0"/>
              <a:ea typeface="Open Sans" panose="020B0606030504020204" pitchFamily="34" charset="0"/>
              <a:cs typeface="Open Sans" panose="020B0606030504020204" pitchFamily="34" charset="0"/>
            </a:endParaRPr>
          </a:p>
          <a:p>
            <a:pPr algn="just"/>
            <a:r>
              <a:rPr lang="it-IT" sz="3200" b="1" dirty="0">
                <a:latin typeface="Open Sans" panose="020B0606030504020204" pitchFamily="34" charset="0"/>
                <a:ea typeface="Open Sans" panose="020B0606030504020204" pitchFamily="34" charset="0"/>
                <a:cs typeface="Open Sans" panose="020B0606030504020204" pitchFamily="34" charset="0"/>
              </a:rPr>
              <a:t>Accordo quadro sulle molestie e la violenza nei luoghi di lavoro stipulato in data 25/1/2016 tra Confindustria e CGIL, Cisl e UIL;</a:t>
            </a:r>
          </a:p>
          <a:p>
            <a:pPr algn="just"/>
            <a:endParaRPr lang="it-IT" sz="2000" dirty="0"/>
          </a:p>
          <a:p>
            <a:pPr algn="just"/>
            <a:r>
              <a:rPr lang="it-IT" sz="2000" dirty="0"/>
              <a:t>Riporta </a:t>
            </a:r>
            <a:r>
              <a:rPr lang="it-IT" sz="2000" b="1" u="sng" dirty="0"/>
              <a:t>sostanzialmente il contenuto dell’Accordo quadro delle Parti Sociali Europee</a:t>
            </a:r>
            <a:r>
              <a:rPr lang="it-IT" sz="2000" dirty="0"/>
              <a:t>…</a:t>
            </a:r>
            <a:r>
              <a:rPr lang="it-IT" sz="2000" dirty="0">
                <a:solidFill>
                  <a:srgbClr val="FF0000"/>
                </a:solidFill>
              </a:rPr>
              <a:t>ma</a:t>
            </a:r>
            <a:r>
              <a:rPr lang="it-IT" sz="2000" dirty="0"/>
              <a:t> nella dichiarazione allegata quale bozza per le parti territorialmente competenti si riporta «Le molestie si verificano quado uno o più individui subiscono </a:t>
            </a:r>
            <a:r>
              <a:rPr lang="it-IT" sz="2000" b="1" dirty="0">
                <a:solidFill>
                  <a:srgbClr val="FF0000"/>
                </a:solidFill>
              </a:rPr>
              <a:t>ripetutamente</a:t>
            </a:r>
            <a:r>
              <a:rPr lang="it-IT" sz="2000" dirty="0"/>
              <a:t> e </a:t>
            </a:r>
            <a:r>
              <a:rPr lang="it-IT" sz="2000" b="1" dirty="0">
                <a:solidFill>
                  <a:srgbClr val="FF0000"/>
                </a:solidFill>
              </a:rPr>
              <a:t>deliberatamente</a:t>
            </a:r>
            <a:r>
              <a:rPr lang="it-IT" sz="2000" dirty="0"/>
              <a:t> abusi, minacce e/o umiliazione in contesto di lavoro…» </a:t>
            </a:r>
          </a:p>
          <a:p>
            <a:pPr marL="171450" indent="-171450" algn="just">
              <a:buFontTx/>
              <a:buChar char="-"/>
            </a:pPr>
            <a:endParaRPr lang="it-IT" sz="2000" dirty="0"/>
          </a:p>
          <a:p>
            <a:pPr marL="342900" indent="-342900" algn="just">
              <a:buFontTx/>
              <a:buChar char="-"/>
            </a:pPr>
            <a:endParaRPr lang="it-IT" sz="2000" dirty="0"/>
          </a:p>
          <a:p>
            <a:pPr algn="just"/>
            <a:endParaRPr lang="it-IT" sz="2000" dirty="0"/>
          </a:p>
          <a:p>
            <a:pPr marL="171450" indent="-171450" algn="just">
              <a:buFontTx/>
              <a:buChar char="-"/>
            </a:pPr>
            <a:endParaRPr lang="it-IT" sz="2000" dirty="0"/>
          </a:p>
          <a:p>
            <a:pPr marL="171450" indent="-171450">
              <a:buFontTx/>
              <a:buChar char="-"/>
            </a:pPr>
            <a:endParaRPr lang="it-IT" sz="1200" dirty="0"/>
          </a:p>
        </p:txBody>
      </p:sp>
      <p:sp>
        <p:nvSpPr>
          <p:cNvPr id="7" name="CasellaDiTesto 6">
            <a:extLst>
              <a:ext uri="{FF2B5EF4-FFF2-40B4-BE49-F238E27FC236}">
                <a16:creationId xmlns:a16="http://schemas.microsoft.com/office/drawing/2014/main" id="{0AFEC0EE-20A7-4945-B7C1-A10DEF38E8FC}"/>
              </a:ext>
            </a:extLst>
          </p:cNvPr>
          <p:cNvSpPr txBox="1"/>
          <p:nvPr/>
        </p:nvSpPr>
        <p:spPr>
          <a:xfrm>
            <a:off x="1931831" y="6665440"/>
            <a:ext cx="9929611" cy="2182346"/>
          </a:xfrm>
          <a:prstGeom prst="rect">
            <a:avLst/>
          </a:prstGeom>
          <a:noFill/>
        </p:spPr>
        <p:txBody>
          <a:bodyPr wrap="square" rtlCol="0">
            <a:spAutoFit/>
          </a:bodyPr>
          <a:lstStyle/>
          <a:p>
            <a:endParaRPr lang="it-IT" dirty="0"/>
          </a:p>
        </p:txBody>
      </p:sp>
    </p:spTree>
    <p:extLst>
      <p:ext uri="{BB962C8B-B14F-4D97-AF65-F5344CB8AC3E}">
        <p14:creationId xmlns:p14="http://schemas.microsoft.com/office/powerpoint/2010/main" val="41869756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Shape 70"/>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a:t>
            </a:fld>
            <a:endParaRPr/>
          </a:p>
        </p:txBody>
      </p:sp>
      <p:sp>
        <p:nvSpPr>
          <p:cNvPr id="2" name="Rettangolo 1"/>
          <p:cNvSpPr/>
          <p:nvPr/>
        </p:nvSpPr>
        <p:spPr>
          <a:xfrm>
            <a:off x="985369" y="807966"/>
            <a:ext cx="11028981" cy="2492990"/>
          </a:xfrm>
          <a:prstGeom prst="rect">
            <a:avLst/>
          </a:prstGeom>
        </p:spPr>
        <p:txBody>
          <a:bodyPr wrap="none">
            <a:spAutoFit/>
          </a:bodyPr>
          <a:lstStyle/>
          <a:p>
            <a:r>
              <a:rPr lang="it-IT" sz="3600" dirty="0"/>
              <a:t>CODICE DELLE PARI OPPORTUNITÀ DLGS. 2006/198 </a:t>
            </a:r>
          </a:p>
          <a:p>
            <a:endParaRPr lang="it-IT" dirty="0"/>
          </a:p>
          <a:p>
            <a:endParaRPr lang="it-IT" dirty="0"/>
          </a:p>
          <a:p>
            <a:r>
              <a:rPr lang="it-IT" dirty="0"/>
              <a:t>le discriminazioni dirette art. 25 1° comma</a:t>
            </a:r>
          </a:p>
        </p:txBody>
      </p:sp>
      <p:sp>
        <p:nvSpPr>
          <p:cNvPr id="4" name="Rettangolo 3"/>
          <p:cNvSpPr/>
          <p:nvPr/>
        </p:nvSpPr>
        <p:spPr>
          <a:xfrm>
            <a:off x="1569720" y="4481401"/>
            <a:ext cx="9860280" cy="3108543"/>
          </a:xfrm>
          <a:prstGeom prst="rect">
            <a:avLst/>
          </a:prstGeom>
        </p:spPr>
        <p:txBody>
          <a:bodyPr wrap="square">
            <a:spAutoFit/>
          </a:bodyPr>
          <a:lstStyle/>
          <a:p>
            <a:pPr algn="just"/>
            <a:r>
              <a:rPr lang="it-IT" sz="2800" dirty="0"/>
              <a:t>qualsiasi disposizione, criterio, prassi, atto, patto o comportamento, nonché l’ordine di porre in essere un atto o un comportamento, che produca un effetto pregiudizievole discriminando </a:t>
            </a:r>
            <a:r>
              <a:rPr lang="it-IT" sz="2800" dirty="0">
                <a:solidFill>
                  <a:srgbClr val="FF0000"/>
                </a:solidFill>
              </a:rPr>
              <a:t>le candidate e i candidati, in fase di selezione del personale</a:t>
            </a:r>
            <a:r>
              <a:rPr lang="it-IT" sz="2800" dirty="0"/>
              <a:t>, le lavoratrici o i lavoratori in ragione del loro sesso e, comunque, il trattamento meno favorevole rispetto a quello di un'altra lavoratrice o di un altro lavoratore in situazione analoga</a:t>
            </a:r>
          </a:p>
        </p:txBody>
      </p:sp>
      <p:sp>
        <p:nvSpPr>
          <p:cNvPr id="6" name="Rettangolo 5">
            <a:extLst>
              <a:ext uri="{FF2B5EF4-FFF2-40B4-BE49-F238E27FC236}">
                <a16:creationId xmlns:a16="http://schemas.microsoft.com/office/drawing/2014/main" id="{DC07D3BB-2C5B-3841-9442-30A6BE8481D0}"/>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7BB03012-B1F8-2E4A-99C3-FAF4F9DD8A70}"/>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20</a:t>
            </a:fld>
            <a:endParaRPr lang="it-IT"/>
          </a:p>
        </p:txBody>
      </p:sp>
      <p:sp>
        <p:nvSpPr>
          <p:cNvPr id="5" name="Rettangolo 4">
            <a:extLst>
              <a:ext uri="{FF2B5EF4-FFF2-40B4-BE49-F238E27FC236}">
                <a16:creationId xmlns:a16="http://schemas.microsoft.com/office/drawing/2014/main" id="{F3919A4C-4447-1A4E-A4A4-D7378DA141DB}"/>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Rettangolo 5">
            <a:extLst>
              <a:ext uri="{FF2B5EF4-FFF2-40B4-BE49-F238E27FC236}">
                <a16:creationId xmlns:a16="http://schemas.microsoft.com/office/drawing/2014/main" id="{37134A0B-1B3B-E14A-85FA-D7BA2AB43054}"/>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 name="CasellaDiTesto 3">
            <a:extLst>
              <a:ext uri="{FF2B5EF4-FFF2-40B4-BE49-F238E27FC236}">
                <a16:creationId xmlns:a16="http://schemas.microsoft.com/office/drawing/2014/main" id="{ADF7AF9D-6A37-4A5D-A6DF-EDB8DE5199C9}"/>
              </a:ext>
            </a:extLst>
          </p:cNvPr>
          <p:cNvSpPr txBox="1"/>
          <p:nvPr/>
        </p:nvSpPr>
        <p:spPr>
          <a:xfrm>
            <a:off x="1638710" y="1287887"/>
            <a:ext cx="10006885" cy="9833718"/>
          </a:xfrm>
          <a:prstGeom prst="rect">
            <a:avLst/>
          </a:prstGeom>
          <a:noFill/>
        </p:spPr>
        <p:txBody>
          <a:bodyPr wrap="square" rtlCol="0">
            <a:spAutoFit/>
          </a:bodyPr>
          <a:lstStyle/>
          <a:p>
            <a:pPr algn="just"/>
            <a:r>
              <a:rPr lang="it-IT" sz="2800" b="1" dirty="0">
                <a:latin typeface="Open Sans" panose="020B0606030504020204" pitchFamily="34" charset="0"/>
                <a:ea typeface="Open Sans" panose="020B0606030504020204" pitchFamily="34" charset="0"/>
                <a:cs typeface="Open Sans" panose="020B0606030504020204" pitchFamily="34" charset="0"/>
              </a:rPr>
              <a:t>Convenzione (OIL) dell'Organizzazione Internazionale del Lavoro n. 190 sull'eliminazione della violenza e delle molestie sul luogo di lavoro, adottata a Ginevra il 21 giugno 2019</a:t>
            </a:r>
          </a:p>
          <a:p>
            <a:pPr algn="just"/>
            <a:endParaRPr lang="it-IT" sz="2800" b="1" dirty="0">
              <a:latin typeface="Open Sans" panose="020B0606030504020204" pitchFamily="34" charset="0"/>
              <a:ea typeface="Open Sans" panose="020B0606030504020204" pitchFamily="34" charset="0"/>
              <a:cs typeface="Open Sans" panose="020B0606030504020204" pitchFamily="34" charset="0"/>
            </a:endParaRPr>
          </a:p>
          <a:p>
            <a:pPr algn="just"/>
            <a:r>
              <a:rPr lang="it-IT" sz="2800" b="1" dirty="0">
                <a:latin typeface="Open Sans" panose="020B0606030504020204" pitchFamily="34" charset="0"/>
                <a:ea typeface="Open Sans" panose="020B0606030504020204" pitchFamily="34" charset="0"/>
                <a:cs typeface="Open Sans" panose="020B0606030504020204" pitchFamily="34" charset="0"/>
              </a:rPr>
              <a:t>Ratificata dall’Italia nel gennaio 2021</a:t>
            </a:r>
          </a:p>
          <a:p>
            <a:pPr algn="just"/>
            <a:endParaRPr lang="it-IT" sz="3200" b="1" dirty="0">
              <a:latin typeface="Open Sans" panose="020B0606030504020204" pitchFamily="34" charset="0"/>
              <a:ea typeface="Open Sans" panose="020B0606030504020204" pitchFamily="34" charset="0"/>
              <a:cs typeface="Open Sans" panose="020B0606030504020204" pitchFamily="34" charset="0"/>
            </a:endParaRPr>
          </a:p>
          <a:p>
            <a:pPr algn="just"/>
            <a:r>
              <a:rPr lang="it-IT" sz="1800" b="1" dirty="0">
                <a:solidFill>
                  <a:srgbClr val="000000"/>
                </a:solidFill>
                <a:effectLst/>
                <a:latin typeface="Times New Roman" panose="02020603050405020304" pitchFamily="18" charset="0"/>
                <a:ea typeface="Calibri" panose="020F0502020204030204" pitchFamily="34" charset="0"/>
              </a:rPr>
              <a:t>I</a:t>
            </a:r>
            <a:r>
              <a:rPr lang="it-IT"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DEFINIZIONI </a:t>
            </a:r>
          </a:p>
          <a:p>
            <a:pPr algn="just"/>
            <a:r>
              <a:rPr lang="it-IT" sz="1800" b="1"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Articolo 1 </a:t>
            </a:r>
          </a:p>
          <a:p>
            <a:pPr algn="just"/>
            <a:endParaRPr lang="it-IT"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just"/>
            <a:r>
              <a:rPr lang="it-IT"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 Ai fini della presente Convenzione: </a:t>
            </a:r>
          </a:p>
          <a:p>
            <a:pPr algn="just">
              <a:spcAft>
                <a:spcPts val="670"/>
              </a:spcAft>
            </a:pPr>
            <a:r>
              <a:rPr lang="it-IT"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a:t>
            </a:r>
            <a:r>
              <a:rPr lang="it-IT"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l’espressione “violenza e molestie” nel mondo del lavoro indica </a:t>
            </a:r>
            <a:r>
              <a:rPr lang="it-IT"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un insieme di pratiche e di comportamenti </a:t>
            </a:r>
            <a:r>
              <a:rPr lang="it-IT"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inaccettabili, o la minaccia di porli in essere, </a:t>
            </a:r>
            <a:r>
              <a:rPr lang="it-IT"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sia in un’unica occasione</a:t>
            </a:r>
            <a:r>
              <a:rPr lang="it-IT"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it-IT"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sia ripetutamente</a:t>
            </a:r>
            <a:r>
              <a:rPr lang="it-IT"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che si prefiggano, causino o possano comportare un danno fisico, psicologico, sessuale o economico, e </a:t>
            </a:r>
            <a:r>
              <a:rPr lang="it-IT"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include la violenza e le molestie di genere</a:t>
            </a:r>
            <a:r>
              <a:rPr lang="it-IT"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lgn="just"/>
            <a:r>
              <a:rPr lang="it-IT"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 </a:t>
            </a:r>
            <a:r>
              <a:rPr lang="it-IT"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l’espressione “</a:t>
            </a:r>
            <a:r>
              <a:rPr lang="it-IT"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violenza e molestie di genere</a:t>
            </a:r>
            <a:r>
              <a:rPr lang="it-IT"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indica la violenza e le molestie nei confronti di persone in ragione del loro sesso o genere, o che colpiscano in modo sproporzionato persone di un sesso o genere specifico, ivi comprese le molestie sessuali. </a:t>
            </a:r>
          </a:p>
          <a:p>
            <a:pPr algn="just"/>
            <a:r>
              <a:rPr lang="it-IT"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lgn="just">
              <a:lnSpc>
                <a:spcPct val="107000"/>
              </a:lnSpc>
              <a:spcAft>
                <a:spcPts val="800"/>
              </a:spcAft>
            </a:pPr>
            <a:r>
              <a:rPr lang="it-IT" sz="1800" dirty="0">
                <a:effectLst/>
                <a:latin typeface="Calibri" panose="020F0502020204030204" pitchFamily="34" charset="0"/>
                <a:ea typeface="Calibri" panose="020F0502020204030204" pitchFamily="34" charset="0"/>
                <a:cs typeface="Calibri" panose="020F0502020204030204" pitchFamily="34" charset="0"/>
              </a:rPr>
              <a:t>2. Fatto salvo quanto stabilito ai commi </a:t>
            </a:r>
            <a:r>
              <a:rPr lang="it-IT" sz="1800" i="1" dirty="0">
                <a:effectLst/>
                <a:latin typeface="Calibri" panose="020F0502020204030204" pitchFamily="34" charset="0"/>
                <a:ea typeface="Calibri" panose="020F0502020204030204" pitchFamily="34" charset="0"/>
                <a:cs typeface="Calibri" panose="020F0502020204030204" pitchFamily="34" charset="0"/>
              </a:rPr>
              <a:t>a) </a:t>
            </a:r>
            <a:r>
              <a:rPr lang="it-IT" sz="1800" dirty="0">
                <a:effectLst/>
                <a:latin typeface="Calibri" panose="020F0502020204030204" pitchFamily="34" charset="0"/>
                <a:ea typeface="Calibri" panose="020F0502020204030204" pitchFamily="34" charset="0"/>
                <a:cs typeface="Calibri" panose="020F0502020204030204" pitchFamily="34" charset="0"/>
              </a:rPr>
              <a:t>e </a:t>
            </a:r>
            <a:r>
              <a:rPr lang="it-IT" sz="1800" i="1" dirty="0">
                <a:effectLst/>
                <a:latin typeface="Calibri" panose="020F0502020204030204" pitchFamily="34" charset="0"/>
                <a:ea typeface="Calibri" panose="020F0502020204030204" pitchFamily="34" charset="0"/>
                <a:cs typeface="Calibri" panose="020F0502020204030204" pitchFamily="34" charset="0"/>
              </a:rPr>
              <a:t>b) </a:t>
            </a:r>
            <a:r>
              <a:rPr lang="it-IT" sz="1800" dirty="0">
                <a:effectLst/>
                <a:latin typeface="Calibri" panose="020F0502020204030204" pitchFamily="34" charset="0"/>
                <a:ea typeface="Calibri" panose="020F0502020204030204" pitchFamily="34" charset="0"/>
                <a:cs typeface="Calibri" panose="020F0502020204030204" pitchFamily="34" charset="0"/>
              </a:rPr>
              <a:t>del paragrafo 1 del presente articolo, le definizioni di cui alle leggi e ai regolamenti nazionali possono prevedere un concetto unico o concetti distinti.</a:t>
            </a:r>
          </a:p>
          <a:p>
            <a:pPr algn="just"/>
            <a:endParaRPr lang="it-IT" sz="3200" b="1" dirty="0">
              <a:latin typeface="Calibri" panose="020F0502020204030204" pitchFamily="34" charset="0"/>
              <a:ea typeface="Open Sans" panose="020B0606030504020204" pitchFamily="34" charset="0"/>
              <a:cs typeface="Calibri" panose="020F0502020204030204" pitchFamily="34" charset="0"/>
            </a:endParaRPr>
          </a:p>
          <a:p>
            <a:pPr algn="just"/>
            <a:endParaRPr lang="it-IT" sz="1800" dirty="0">
              <a:solidFill>
                <a:srgbClr val="444444"/>
              </a:solidFill>
              <a:latin typeface="Arial" panose="020B0604020202020204" pitchFamily="34" charset="0"/>
            </a:endParaRPr>
          </a:p>
          <a:p>
            <a:pPr marL="342900" indent="-342900" algn="just">
              <a:buFontTx/>
              <a:buChar char="-"/>
            </a:pPr>
            <a:endParaRPr lang="it-IT" sz="2000" b="1" dirty="0">
              <a:latin typeface="Open Sans" panose="020B0606030504020204" pitchFamily="34" charset="0"/>
              <a:ea typeface="Open Sans" panose="020B0606030504020204" pitchFamily="34" charset="0"/>
              <a:cs typeface="Open Sans" panose="020B0606030504020204" pitchFamily="34" charset="0"/>
            </a:endParaRPr>
          </a:p>
          <a:p>
            <a:pPr marL="342900" indent="-342900" algn="just">
              <a:buFontTx/>
              <a:buChar char="-"/>
            </a:pPr>
            <a:endParaRPr lang="it-IT" sz="2000" dirty="0"/>
          </a:p>
          <a:p>
            <a:pPr algn="just"/>
            <a:endParaRPr lang="it-IT" sz="2000" dirty="0"/>
          </a:p>
          <a:p>
            <a:pPr marL="171450" indent="-171450" algn="just">
              <a:buFontTx/>
              <a:buChar char="-"/>
            </a:pPr>
            <a:endParaRPr lang="it-IT" sz="2000" dirty="0"/>
          </a:p>
          <a:p>
            <a:pPr marL="171450" indent="-171450">
              <a:buFontTx/>
              <a:buChar char="-"/>
            </a:pPr>
            <a:endParaRPr lang="it-IT" sz="1200" dirty="0"/>
          </a:p>
        </p:txBody>
      </p:sp>
    </p:spTree>
    <p:extLst>
      <p:ext uri="{BB962C8B-B14F-4D97-AF65-F5344CB8AC3E}">
        <p14:creationId xmlns:p14="http://schemas.microsoft.com/office/powerpoint/2010/main" val="1618105760"/>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21</a:t>
            </a:fld>
            <a:endParaRPr lang="it-IT"/>
          </a:p>
        </p:txBody>
      </p:sp>
      <p:sp>
        <p:nvSpPr>
          <p:cNvPr id="5" name="Rettangolo 4">
            <a:extLst>
              <a:ext uri="{FF2B5EF4-FFF2-40B4-BE49-F238E27FC236}">
                <a16:creationId xmlns:a16="http://schemas.microsoft.com/office/drawing/2014/main" id="{F3919A4C-4447-1A4E-A4A4-D7378DA141DB}"/>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Rettangolo 5">
            <a:extLst>
              <a:ext uri="{FF2B5EF4-FFF2-40B4-BE49-F238E27FC236}">
                <a16:creationId xmlns:a16="http://schemas.microsoft.com/office/drawing/2014/main" id="{37134A0B-1B3B-E14A-85FA-D7BA2AB43054}"/>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 name="CasellaDiTesto 3">
            <a:extLst>
              <a:ext uri="{FF2B5EF4-FFF2-40B4-BE49-F238E27FC236}">
                <a16:creationId xmlns:a16="http://schemas.microsoft.com/office/drawing/2014/main" id="{ADF7AF9D-6A37-4A5D-A6DF-EDB8DE5199C9}"/>
              </a:ext>
            </a:extLst>
          </p:cNvPr>
          <p:cNvSpPr txBox="1"/>
          <p:nvPr/>
        </p:nvSpPr>
        <p:spPr>
          <a:xfrm>
            <a:off x="1638710" y="1287887"/>
            <a:ext cx="10006885" cy="8063746"/>
          </a:xfrm>
          <a:prstGeom prst="rect">
            <a:avLst/>
          </a:prstGeom>
          <a:noFill/>
        </p:spPr>
        <p:txBody>
          <a:bodyPr wrap="square" rtlCol="0">
            <a:spAutoFit/>
          </a:bodyPr>
          <a:lstStyle/>
          <a:p>
            <a:endParaRPr lang="it-IT" sz="2400" b="1" dirty="0">
              <a:latin typeface="Open Sans" panose="020B0606030504020204" pitchFamily="34" charset="0"/>
              <a:ea typeface="Open Sans" panose="020B0606030504020204" pitchFamily="34" charset="0"/>
              <a:cs typeface="Open Sans" panose="020B0606030504020204" pitchFamily="34" charset="0"/>
            </a:endParaRPr>
          </a:p>
          <a:p>
            <a:r>
              <a:rPr lang="it-IT" sz="2400" b="1" dirty="0">
                <a:latin typeface="Open Sans" panose="020B0606030504020204" pitchFamily="34" charset="0"/>
                <a:ea typeface="Open Sans" panose="020B0606030504020204" pitchFamily="34" charset="0"/>
                <a:cs typeface="Open Sans" panose="020B0606030504020204" pitchFamily="34" charset="0"/>
              </a:rPr>
              <a:t>c.d. legge 162/2021 cd «Sulla parità salariale»</a:t>
            </a:r>
          </a:p>
          <a:p>
            <a:pPr algn="just"/>
            <a:endParaRPr lang="it-IT" sz="2400" b="1" dirty="0">
              <a:latin typeface="Open Sans" panose="020B0606030504020204" pitchFamily="34" charset="0"/>
              <a:ea typeface="Open Sans" panose="020B0606030504020204" pitchFamily="34" charset="0"/>
              <a:cs typeface="Open Sans" panose="020B0606030504020204" pitchFamily="34" charset="0"/>
            </a:endParaRPr>
          </a:p>
          <a:p>
            <a:pPr algn="just"/>
            <a:r>
              <a:rPr lang="it-IT" sz="2400" dirty="0">
                <a:latin typeface="Open Sans" panose="020B0606030504020204" pitchFamily="34" charset="0"/>
                <a:ea typeface="Open Sans" panose="020B0606030504020204" pitchFamily="34" charset="0"/>
                <a:cs typeface="Open Sans" panose="020B0606030504020204" pitchFamily="34" charset="0"/>
              </a:rPr>
              <a:t>approvata definitivamente ed all’unanimità dal Senato della Repubblica in data 26 ottobre 2021 e pubblicata in Gazzetta Ufficiale il 5 novembre 2021.</a:t>
            </a:r>
          </a:p>
          <a:p>
            <a:pPr algn="just"/>
            <a:endParaRPr lang="it-IT" sz="2400" dirty="0">
              <a:latin typeface="Open Sans" panose="020B0606030504020204" pitchFamily="34" charset="0"/>
              <a:ea typeface="Open Sans" panose="020B0606030504020204" pitchFamily="34" charset="0"/>
              <a:cs typeface="Open Sans" panose="020B0606030504020204" pitchFamily="34" charset="0"/>
            </a:endParaRPr>
          </a:p>
          <a:p>
            <a:pPr algn="just"/>
            <a:endParaRPr lang="it-IT" sz="2400" b="1" dirty="0">
              <a:latin typeface="Open Sans" panose="020B0606030504020204" pitchFamily="34" charset="0"/>
              <a:ea typeface="Open Sans" panose="020B0606030504020204" pitchFamily="34" charset="0"/>
              <a:cs typeface="Open Sans" panose="020B0606030504020204" pitchFamily="34" charset="0"/>
            </a:endParaRPr>
          </a:p>
          <a:p>
            <a:pPr algn="just"/>
            <a:r>
              <a:rPr lang="it-IT" sz="1800" i="1" dirty="0">
                <a:latin typeface="Times New Roman" panose="02020603050405020304" pitchFamily="18" charset="0"/>
              </a:rPr>
              <a:t>«Il Ministro del lavoro e delle politiche sociali, con proprio decreto da adottare entro sessanta giorni dalla data di entrata in vigore della presente disposizione, di concerto con il Ministro delegato per le pari opportunità, definisce ai fini della redazione del rapporto di cui al comma 1 ….</a:t>
            </a:r>
          </a:p>
          <a:p>
            <a:pPr algn="just"/>
            <a:endParaRPr lang="it-IT" sz="1800" i="1" dirty="0">
              <a:latin typeface="Times New Roman" panose="02020603050405020304" pitchFamily="18" charset="0"/>
            </a:endParaRPr>
          </a:p>
          <a:p>
            <a:pPr algn="just"/>
            <a:r>
              <a:rPr lang="it-IT" sz="1800" i="1" dirty="0">
                <a:latin typeface="Times New Roman" panose="02020603050405020304" pitchFamily="18" charset="0"/>
              </a:rPr>
              <a:t>b) l’obbligo di inserire nel rapporto informazioni e dati sui processi di selezione in fase di assunzione, sui processi di reclutamento, sulle procedure utilizzate per l’accesso alla qualificazione professionale e alla formazione manageriale, sugli strumenti e sulle misure resi disponibili per promuovere la conciliazione dei tempi di vita e di lavoro, </a:t>
            </a:r>
            <a:r>
              <a:rPr lang="it-IT" sz="1800" b="1" i="1" u="sng" dirty="0">
                <a:latin typeface="Times New Roman" panose="02020603050405020304" pitchFamily="18" charset="0"/>
              </a:rPr>
              <a:t>sulla presenza di politiche aziendali a garanzia di un ambiente di lavoro inclusivo e rispettoso</a:t>
            </a:r>
            <a:r>
              <a:rPr lang="it-IT" sz="1800" i="1" dirty="0">
                <a:latin typeface="Times New Roman" panose="02020603050405020304" pitchFamily="18" charset="0"/>
              </a:rPr>
              <a:t> e sui criteri adottati per le progressioni di carriera;</a:t>
            </a:r>
          </a:p>
          <a:p>
            <a:pPr algn="just"/>
            <a:r>
              <a:rPr lang="it-IT" sz="1800" i="1" dirty="0">
                <a:latin typeface="Times New Roman" panose="02020603050405020304" pitchFamily="18" charset="0"/>
                <a:cs typeface="Calibri" panose="020F0502020204030204" pitchFamily="34" charset="0"/>
              </a:rPr>
              <a:t>c) le modalità di accesso al rapporto da parte dei dipendenti e delle rappresentanze sindacali dell’azienda interessata, nel rispetto della tutela dei dati personali, al fine di usufruire della tutela giudiziaria ai sensi del presente decreto.»</a:t>
            </a:r>
            <a:endParaRPr lang="it-IT" sz="1800" i="1" dirty="0">
              <a:latin typeface="Calibri" panose="020F0502020204030204" pitchFamily="34" charset="0"/>
              <a:cs typeface="Calibri" panose="020F0502020204030204" pitchFamily="34" charset="0"/>
            </a:endParaRPr>
          </a:p>
          <a:p>
            <a:pPr algn="just"/>
            <a:endParaRPr lang="it-IT" sz="1800" dirty="0">
              <a:solidFill>
                <a:srgbClr val="444444"/>
              </a:solidFill>
              <a:latin typeface="Arial" panose="020B0604020202020204" pitchFamily="34" charset="0"/>
            </a:endParaRPr>
          </a:p>
          <a:p>
            <a:pPr marL="342900" indent="-342900" algn="just">
              <a:buFontTx/>
              <a:buChar char="-"/>
            </a:pPr>
            <a:endParaRPr lang="it-IT" sz="2000" b="1" dirty="0">
              <a:latin typeface="Open Sans" panose="020B0606030504020204" pitchFamily="34" charset="0"/>
              <a:ea typeface="Open Sans" panose="020B0606030504020204" pitchFamily="34" charset="0"/>
              <a:cs typeface="Open Sans" panose="020B0606030504020204" pitchFamily="34" charset="0"/>
            </a:endParaRPr>
          </a:p>
          <a:p>
            <a:pPr marL="342900" indent="-342900" algn="just">
              <a:buFontTx/>
              <a:buChar char="-"/>
            </a:pPr>
            <a:endParaRPr lang="it-IT" sz="2000" dirty="0"/>
          </a:p>
          <a:p>
            <a:pPr algn="just"/>
            <a:endParaRPr lang="it-IT" sz="2000" dirty="0"/>
          </a:p>
          <a:p>
            <a:pPr marL="171450" indent="-171450" algn="just">
              <a:buFontTx/>
              <a:buChar char="-"/>
            </a:pPr>
            <a:endParaRPr lang="it-IT" sz="2000" dirty="0"/>
          </a:p>
          <a:p>
            <a:pPr marL="171450" indent="-171450">
              <a:buFontTx/>
              <a:buChar char="-"/>
            </a:pPr>
            <a:r>
              <a:rPr lang="it-IT" sz="1200" dirty="0"/>
              <a:t>«</a:t>
            </a:r>
          </a:p>
        </p:txBody>
      </p:sp>
    </p:spTree>
    <p:extLst>
      <p:ext uri="{BB962C8B-B14F-4D97-AF65-F5344CB8AC3E}">
        <p14:creationId xmlns:p14="http://schemas.microsoft.com/office/powerpoint/2010/main" val="3357118026"/>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22</a:t>
            </a:fld>
            <a:endParaRPr lang="it-IT"/>
          </a:p>
        </p:txBody>
      </p:sp>
      <p:sp>
        <p:nvSpPr>
          <p:cNvPr id="4" name="Rettangolo 3">
            <a:extLst>
              <a:ext uri="{FF2B5EF4-FFF2-40B4-BE49-F238E27FC236}">
                <a16:creationId xmlns:a16="http://schemas.microsoft.com/office/drawing/2014/main" id="{C88A5F5D-4678-584C-826D-A7EADFB2B89A}"/>
              </a:ext>
            </a:extLst>
          </p:cNvPr>
          <p:cNvSpPr/>
          <p:nvPr/>
        </p:nvSpPr>
        <p:spPr>
          <a:xfrm>
            <a:off x="3236149" y="3944056"/>
            <a:ext cx="6496050" cy="1200329"/>
          </a:xfrm>
          <a:prstGeom prst="rect">
            <a:avLst/>
          </a:prstGeom>
        </p:spPr>
        <p:txBody>
          <a:bodyPr>
            <a:spAutoFit/>
          </a:bodyPr>
          <a:lstStyle/>
          <a:p>
            <a:r>
              <a:rPr lang="it-IT" dirty="0"/>
              <a:t> </a:t>
            </a:r>
            <a:r>
              <a:rPr lang="it-IT" sz="7200" dirty="0"/>
              <a:t>CASI PRATICI</a:t>
            </a:r>
          </a:p>
        </p:txBody>
      </p:sp>
      <p:sp>
        <p:nvSpPr>
          <p:cNvPr id="6" name="Rettangolo 5">
            <a:extLst>
              <a:ext uri="{FF2B5EF4-FFF2-40B4-BE49-F238E27FC236}">
                <a16:creationId xmlns:a16="http://schemas.microsoft.com/office/drawing/2014/main" id="{2A6325DC-4BF3-E249-97A1-D0016098FEE7}"/>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767A0457-33CC-3242-AF7B-C3FC6CF8F685}"/>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2756842515"/>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23</a:t>
            </a:fld>
            <a:endParaRPr lang="it-IT"/>
          </a:p>
        </p:txBody>
      </p:sp>
      <p:sp>
        <p:nvSpPr>
          <p:cNvPr id="3" name="Rettangolo 2"/>
          <p:cNvSpPr/>
          <p:nvPr/>
        </p:nvSpPr>
        <p:spPr>
          <a:xfrm>
            <a:off x="2128789" y="1613903"/>
            <a:ext cx="7965637" cy="8694944"/>
          </a:xfrm>
          <a:prstGeom prst="rect">
            <a:avLst/>
          </a:prstGeom>
        </p:spPr>
        <p:txBody>
          <a:bodyPr wrap="square">
            <a:spAutoFit/>
          </a:bodyPr>
          <a:lstStyle/>
          <a:p>
            <a:pPr algn="just"/>
            <a:r>
              <a:rPr lang="it-IT" sz="2551" dirty="0">
                <a:latin typeface="Gill Sans MT" panose="020B0502020104020203" pitchFamily="34" charset="0"/>
              </a:rPr>
              <a:t>Il caso: </a:t>
            </a:r>
          </a:p>
          <a:p>
            <a:pPr algn="just"/>
            <a:r>
              <a:rPr lang="it-IT" sz="2000" dirty="0">
                <a:latin typeface="Gill Sans MT" panose="020B0502020104020203" pitchFamily="34" charset="0"/>
              </a:rPr>
              <a:t>Dirigente di azienda ripetutamente offeso e deriso dal legale rappresentante della società, per la sua presunta omosessualità. La condotta si verificava per anni, in presenza di altri colleghi. </a:t>
            </a:r>
          </a:p>
          <a:p>
            <a:pPr algn="just"/>
            <a:endParaRPr lang="it-IT" sz="2000" dirty="0">
              <a:latin typeface="Gill Sans MT" panose="020B0502020104020203" pitchFamily="34" charset="0"/>
            </a:endParaRPr>
          </a:p>
          <a:p>
            <a:pPr marL="342900" indent="-342900" algn="just">
              <a:buFontTx/>
              <a:buChar char="-"/>
            </a:pPr>
            <a:r>
              <a:rPr lang="it-IT" sz="2000" dirty="0">
                <a:latin typeface="Gill Sans MT" panose="020B0502020104020203" pitchFamily="34" charset="0"/>
              </a:rPr>
              <a:t>Sul </a:t>
            </a:r>
            <a:r>
              <a:rPr lang="it-IT" sz="2000" b="1" u="sng" dirty="0">
                <a:effectLst>
                  <a:outerShdw blurRad="38100" dist="38100" dir="2700000" algn="tl">
                    <a:srgbClr val="000000">
                      <a:alpha val="43137"/>
                    </a:srgbClr>
                  </a:outerShdw>
                </a:effectLst>
                <a:latin typeface="Gill Sans MT" panose="020B0502020104020203" pitchFamily="34" charset="0"/>
              </a:rPr>
              <a:t>danno</a:t>
            </a:r>
            <a:r>
              <a:rPr lang="it-IT" sz="2000" dirty="0">
                <a:latin typeface="Gill Sans MT" panose="020B0502020104020203" pitchFamily="34" charset="0"/>
              </a:rPr>
              <a:t>: no in re </a:t>
            </a:r>
            <a:r>
              <a:rPr lang="it-IT" sz="2000" dirty="0" err="1">
                <a:latin typeface="Gill Sans MT" panose="020B0502020104020203" pitchFamily="34" charset="0"/>
              </a:rPr>
              <a:t>ipsa</a:t>
            </a:r>
            <a:r>
              <a:rPr lang="it-IT" sz="2000" dirty="0">
                <a:latin typeface="Gill Sans MT" panose="020B0502020104020203" pitchFamily="34" charset="0"/>
              </a:rPr>
              <a:t>…ma le Sezioni Unite, nella sentenza n. 26972 del 2008, hanno affermato come il </a:t>
            </a:r>
            <a:r>
              <a:rPr lang="it-IT" sz="2000" b="1" dirty="0">
                <a:latin typeface="Gill Sans MT" panose="020B0502020104020203" pitchFamily="34" charset="0"/>
              </a:rPr>
              <a:t>danno non patrimoniale </a:t>
            </a:r>
            <a:r>
              <a:rPr lang="it-IT" sz="2000" dirty="0">
                <a:latin typeface="Gill Sans MT" panose="020B0502020104020203" pitchFamily="34" charset="0"/>
              </a:rPr>
              <a:t>derivante dalla lesione di diritti inviolabili della persona, come tali costituzionalmente garantiti, è risarcibile - sulla base di una interpretazione costituzionalmente orientata dell’art. 2059 c.c. - anche quando non sussiste un fatto-reato, né ricorre alcuna delle altre ipotesi in cui la legge consente espressamente il ristoro dei pregiudizi non patrimoniali, al ricorrere di alcuni requisiti…</a:t>
            </a:r>
          </a:p>
          <a:p>
            <a:pPr marL="342900" indent="-342900" algn="just">
              <a:buFontTx/>
              <a:buChar char="-"/>
            </a:pPr>
            <a:r>
              <a:rPr lang="it-IT" sz="2000" dirty="0">
                <a:latin typeface="Gill Sans MT" panose="020B0502020104020203" pitchFamily="34" charset="0"/>
              </a:rPr>
              <a:t>Sulla </a:t>
            </a:r>
            <a:r>
              <a:rPr lang="it-IT" sz="2000" b="1" u="sng" dirty="0">
                <a:effectLst>
                  <a:outerShdw blurRad="38100" dist="38100" dir="2700000" algn="tl">
                    <a:srgbClr val="000000">
                      <a:alpha val="43137"/>
                    </a:srgbClr>
                  </a:outerShdw>
                </a:effectLst>
                <a:latin typeface="Gill Sans MT" panose="020B0502020104020203" pitchFamily="34" charset="0"/>
              </a:rPr>
              <a:t>condotta</a:t>
            </a:r>
            <a:r>
              <a:rPr lang="it-IT" sz="2000" dirty="0">
                <a:latin typeface="Gill Sans MT" panose="020B0502020104020203" pitchFamily="34" charset="0"/>
              </a:rPr>
              <a:t> contestazioni della Società alla sentenza della </a:t>
            </a:r>
            <a:r>
              <a:rPr lang="it-IT" sz="2000" dirty="0" err="1">
                <a:latin typeface="Gill Sans MT" panose="020B0502020104020203" pitchFamily="34" charset="0"/>
              </a:rPr>
              <a:t>CdA</a:t>
            </a:r>
            <a:r>
              <a:rPr lang="it-IT" sz="2000" dirty="0">
                <a:latin typeface="Gill Sans MT" panose="020B0502020104020203" pitchFamily="34" charset="0"/>
              </a:rPr>
              <a:t> Venezia: </a:t>
            </a:r>
          </a:p>
          <a:p>
            <a:pPr marL="811213" indent="-171450" algn="just">
              <a:buFont typeface="Arial" panose="020B0604020202020204" pitchFamily="34" charset="0"/>
              <a:buChar char="•"/>
            </a:pPr>
            <a:r>
              <a:rPr lang="it-IT" sz="2000" dirty="0">
                <a:latin typeface="Gill Sans MT" panose="020B0502020104020203" pitchFamily="34" charset="0"/>
              </a:rPr>
              <a:t>non aver colto il carattere scherzoso degli epiteti con cui il legale rappresentante era solito apostrofare il dipendente, in presenza degli altri colleghi e in un clima cameratesco:</a:t>
            </a:r>
          </a:p>
          <a:p>
            <a:pPr marL="811213" indent="-171450" algn="just">
              <a:buFont typeface="Arial" panose="020B0604020202020204" pitchFamily="34" charset="0"/>
              <a:buChar char="•"/>
            </a:pPr>
            <a:r>
              <a:rPr lang="it-IT" sz="2000" dirty="0">
                <a:latin typeface="Gill Sans MT" panose="020B0502020104020203" pitchFamily="34" charset="0"/>
              </a:rPr>
              <a:t>la mancata reazione del sig. Z. in dette circostanze deve essere interpretata come riflesso della irrilevanza e inoffensività della condotta datoriale,</a:t>
            </a:r>
          </a:p>
          <a:p>
            <a:pPr marL="811213" indent="-171450" algn="just">
              <a:buFont typeface="Arial" panose="020B0604020202020204" pitchFamily="34" charset="0"/>
              <a:buChar char="•"/>
            </a:pPr>
            <a:r>
              <a:rPr lang="it-IT" sz="2000" dirty="0">
                <a:latin typeface="Gill Sans MT" panose="020B0502020104020203" pitchFamily="34" charset="0"/>
              </a:rPr>
              <a:t>Occorre altresì considerare come il sig. Z. fosse rimasto a lavorare alle dipendenze della società per circa dieci anni, arrivando a ricoprire una importante posizione dirigenziale</a:t>
            </a:r>
          </a:p>
          <a:p>
            <a:pPr algn="just"/>
            <a:endParaRPr lang="it-IT" sz="2000" dirty="0">
              <a:latin typeface="Gill Sans MT" panose="020B0502020104020203" pitchFamily="34" charset="0"/>
            </a:endParaRPr>
          </a:p>
          <a:p>
            <a:pPr algn="just"/>
            <a:endParaRPr lang="it-IT" sz="2800" dirty="0">
              <a:latin typeface="Gill Sans MT" panose="020B0502020104020203" pitchFamily="34" charset="0"/>
            </a:endParaRPr>
          </a:p>
          <a:p>
            <a:pPr algn="just"/>
            <a:endParaRPr lang="it-IT" sz="2551" dirty="0">
              <a:latin typeface="Gill Sans MT" panose="020B0502020104020203" pitchFamily="34" charset="0"/>
            </a:endParaRPr>
          </a:p>
        </p:txBody>
      </p:sp>
      <p:sp>
        <p:nvSpPr>
          <p:cNvPr id="4" name="Rettangolo 3"/>
          <p:cNvSpPr/>
          <p:nvPr/>
        </p:nvSpPr>
        <p:spPr>
          <a:xfrm>
            <a:off x="1931832" y="771417"/>
            <a:ext cx="7673234" cy="584775"/>
          </a:xfrm>
          <a:prstGeom prst="rect">
            <a:avLst/>
          </a:prstGeom>
        </p:spPr>
        <p:txBody>
          <a:bodyPr wrap="square">
            <a:spAutoFit/>
          </a:bodyPr>
          <a:lstStyle/>
          <a:p>
            <a:pPr algn="ctr"/>
            <a:r>
              <a:rPr lang="it-IT" sz="3200" b="1" dirty="0">
                <a:latin typeface="Gill Sans MT" panose="020B0502020104020203" pitchFamily="34" charset="0"/>
              </a:rPr>
              <a:t>CASSAZIONE 19.2.2019 n. 4815/2019 </a:t>
            </a:r>
          </a:p>
        </p:txBody>
      </p:sp>
      <p:sp>
        <p:nvSpPr>
          <p:cNvPr id="8" name="Rettangolo 7">
            <a:extLst>
              <a:ext uri="{FF2B5EF4-FFF2-40B4-BE49-F238E27FC236}">
                <a16:creationId xmlns:a16="http://schemas.microsoft.com/office/drawing/2014/main" id="{38E50499-114E-3A43-AABD-745778EF69EE}"/>
              </a:ext>
            </a:extLst>
          </p:cNvPr>
          <p:cNvSpPr/>
          <p:nvPr/>
        </p:nvSpPr>
        <p:spPr>
          <a:xfrm>
            <a:off x="1"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ADC689A3-B122-D340-AC76-0AF4BBC7C08E}"/>
              </a:ext>
            </a:extLst>
          </p:cNvPr>
          <p:cNvSpPr/>
          <p:nvPr/>
        </p:nvSpPr>
        <p:spPr>
          <a:xfrm>
            <a:off x="12557178"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98555509"/>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24</a:t>
            </a:fld>
            <a:endParaRPr lang="it-IT"/>
          </a:p>
        </p:txBody>
      </p:sp>
      <p:sp>
        <p:nvSpPr>
          <p:cNvPr id="3" name="Rettangolo 2"/>
          <p:cNvSpPr/>
          <p:nvPr/>
        </p:nvSpPr>
        <p:spPr>
          <a:xfrm>
            <a:off x="2044996" y="990738"/>
            <a:ext cx="8902108" cy="8584530"/>
          </a:xfrm>
          <a:prstGeom prst="rect">
            <a:avLst/>
          </a:prstGeom>
        </p:spPr>
        <p:txBody>
          <a:bodyPr wrap="square">
            <a:spAutoFit/>
          </a:bodyPr>
          <a:lstStyle/>
          <a:p>
            <a:pPr algn="just"/>
            <a:r>
              <a:rPr lang="it-IT" sz="2984" dirty="0">
                <a:latin typeface="Gill Sans MT" panose="020B0502020104020203" pitchFamily="34" charset="0"/>
              </a:rPr>
              <a:t>Sentenza Tribunale di Milano Sez. Lavoro n. 904/2021:</a:t>
            </a:r>
          </a:p>
          <a:p>
            <a:pPr algn="just"/>
            <a:r>
              <a:rPr lang="it-IT" sz="1800" b="1" i="0" u="none" strike="noStrike" baseline="0" dirty="0">
                <a:solidFill>
                  <a:srgbClr val="000000"/>
                </a:solidFill>
                <a:latin typeface="Bookman Old Style" panose="02050604050505020204" pitchFamily="18" charset="0"/>
              </a:rPr>
              <a:t>Sulla Responsabilità dell’Azienda ex 2087 </a:t>
            </a:r>
            <a:r>
              <a:rPr lang="it-IT" sz="1800" b="1" i="0" u="none" strike="noStrike" baseline="0" dirty="0" err="1">
                <a:solidFill>
                  <a:srgbClr val="000000"/>
                </a:solidFill>
                <a:latin typeface="Bookman Old Style" panose="02050604050505020204" pitchFamily="18" charset="0"/>
              </a:rPr>
              <a:t>c.c</a:t>
            </a:r>
            <a:r>
              <a:rPr lang="it-IT" sz="1800" b="1" i="0" u="none" strike="noStrike" baseline="0" dirty="0">
                <a:solidFill>
                  <a:srgbClr val="000000"/>
                </a:solidFill>
                <a:latin typeface="Bookman Old Style" panose="02050604050505020204" pitchFamily="18" charset="0"/>
              </a:rPr>
              <a:t>:</a:t>
            </a:r>
          </a:p>
          <a:p>
            <a:pPr algn="just"/>
            <a:r>
              <a:rPr lang="it-IT" sz="1800" dirty="0">
                <a:latin typeface="Bookman Old Style" panose="02050604050505020204" pitchFamily="18" charset="0"/>
              </a:rPr>
              <a:t>«…</a:t>
            </a:r>
            <a:r>
              <a:rPr lang="it-IT" sz="1800" b="0" i="0" u="none" strike="noStrike" baseline="0" dirty="0">
                <a:solidFill>
                  <a:srgbClr val="000000"/>
                </a:solidFill>
                <a:latin typeface="Bookman Old Style" panose="02050604050505020204" pitchFamily="18" charset="0"/>
              </a:rPr>
              <a:t>l’irrilevanza del rapporto contrattuale formalmente intercorso tra la società e tale soggetto, tutti i testi hanno confermato che </a:t>
            </a:r>
            <a:r>
              <a:rPr lang="it-IT" sz="1800" dirty="0">
                <a:latin typeface="Bookman Old Style" panose="02050604050505020204" pitchFamily="18" charset="0"/>
              </a:rPr>
              <a:t>Sig. X</a:t>
            </a:r>
            <a:r>
              <a:rPr lang="it-IT" sz="1800" b="0" i="0" u="none" strike="noStrike" baseline="0" dirty="0">
                <a:solidFill>
                  <a:srgbClr val="000000"/>
                </a:solidFill>
                <a:latin typeface="Bookman Old Style" panose="02050604050505020204" pitchFamily="18" charset="0"/>
              </a:rPr>
              <a:t> era una presenza stabile e continuativa all’intero dei locali aziendali, dotato di poteri direttivi, disciplinari e di </a:t>
            </a:r>
            <a:r>
              <a:rPr lang="it-IT" sz="1800" b="0" i="0" u="none" strike="noStrike" baseline="0" dirty="0">
                <a:latin typeface="Bookman Old Style" panose="02050604050505020204" pitchFamily="18" charset="0"/>
              </a:rPr>
              <a:t>controllo nei confronti dei dipendenti nonché poteri di tipo gestorio nell’ambito dell’organizzazione aziendale…»;</a:t>
            </a:r>
          </a:p>
          <a:p>
            <a:pPr algn="just"/>
            <a:endParaRPr lang="it-IT" sz="1800" b="0" i="0" u="none" strike="noStrike" baseline="0" dirty="0">
              <a:latin typeface="Bookman Old Style" panose="02050604050505020204" pitchFamily="18" charset="0"/>
            </a:endParaRPr>
          </a:p>
          <a:p>
            <a:pPr algn="just"/>
            <a:r>
              <a:rPr lang="it-IT" sz="1800" b="1" dirty="0">
                <a:latin typeface="Bookman Old Style" panose="02050604050505020204" pitchFamily="18" charset="0"/>
              </a:rPr>
              <a:t>Sulla definizione di molestie viene citato anche l’accordo quadro europeo del 2007 e l’accordo quadro tra Confindustria e OOSS del 26.1.2016:</a:t>
            </a:r>
          </a:p>
          <a:p>
            <a:pPr algn="just"/>
            <a:r>
              <a:rPr lang="it-IT" sz="1800" b="1" dirty="0">
                <a:latin typeface="Bookman Old Style" panose="02050604050505020204" pitchFamily="18" charset="0"/>
              </a:rPr>
              <a:t>«…</a:t>
            </a:r>
            <a:r>
              <a:rPr lang="it-IT" sz="1800" b="0" i="0" u="none" strike="noStrike" baseline="0" dirty="0">
                <a:solidFill>
                  <a:srgbClr val="000000"/>
                </a:solidFill>
                <a:latin typeface="Bookman Old Style" panose="02050604050505020204" pitchFamily="18" charset="0"/>
              </a:rPr>
              <a:t>Si è trattato di </a:t>
            </a:r>
            <a:r>
              <a:rPr lang="it-IT" sz="1800" b="0" i="0" u="sng" strike="noStrike" baseline="0" dirty="0">
                <a:solidFill>
                  <a:srgbClr val="000000"/>
                </a:solidFill>
                <a:latin typeface="Bookman Old Style" panose="02050604050505020204" pitchFamily="18" charset="0"/>
              </a:rPr>
              <a:t>comportamenti indesiderati</a:t>
            </a:r>
            <a:r>
              <a:rPr lang="it-IT" sz="1800" b="0" i="0" u="none" strike="noStrike" baseline="0" dirty="0">
                <a:solidFill>
                  <a:srgbClr val="000000"/>
                </a:solidFill>
                <a:latin typeface="Bookman Old Style" panose="02050604050505020204" pitchFamily="18" charset="0"/>
              </a:rPr>
              <a:t>, </a:t>
            </a:r>
            <a:r>
              <a:rPr lang="it-IT" sz="1800" b="1" i="0" u="none" strike="noStrike" baseline="0" dirty="0">
                <a:solidFill>
                  <a:srgbClr val="000000"/>
                </a:solidFill>
                <a:latin typeface="Bookman Old Style" panose="02050604050505020204" pitchFamily="18" charset="0"/>
              </a:rPr>
              <a:t>non occasionali ma reiterati</a:t>
            </a:r>
            <a:r>
              <a:rPr lang="it-IT" sz="1800" b="0" i="0" u="none" strike="noStrike" baseline="0" dirty="0">
                <a:solidFill>
                  <a:srgbClr val="000000"/>
                </a:solidFill>
                <a:latin typeface="Bookman Old Style" panose="02050604050505020204" pitchFamily="18" charset="0"/>
              </a:rPr>
              <a:t>, </a:t>
            </a:r>
            <a:r>
              <a:rPr lang="it-IT" sz="1800" b="0" i="0" u="none" strike="noStrike" baseline="0" dirty="0">
                <a:solidFill>
                  <a:srgbClr val="000000"/>
                </a:solidFill>
                <a:latin typeface="Times New Roman" panose="02020603050405020304" pitchFamily="18" charset="0"/>
              </a:rPr>
              <a:t>s</a:t>
            </a:r>
            <a:r>
              <a:rPr lang="it-IT" sz="1800" b="0" i="0" u="none" strike="noStrike" baseline="0" dirty="0">
                <a:solidFill>
                  <a:srgbClr val="000000"/>
                </a:solidFill>
                <a:latin typeface="Bookman Old Style" panose="02050604050505020204" pitchFamily="18" charset="0"/>
              </a:rPr>
              <a:t>enz'altro idonei a compromettere la sfera sessuale della ricorrente </a:t>
            </a:r>
            <a:r>
              <a:rPr lang="it-IT" sz="1800" b="1" i="0" u="none" strike="noStrike" baseline="0" dirty="0">
                <a:solidFill>
                  <a:srgbClr val="000000"/>
                </a:solidFill>
                <a:latin typeface="Bookman Old Style" panose="02050604050505020204" pitchFamily="18" charset="0"/>
              </a:rPr>
              <a:t>…</a:t>
            </a:r>
            <a:r>
              <a:rPr lang="it-IT" sz="1800" b="0" i="0" u="none" strike="noStrike" baseline="0" dirty="0">
                <a:solidFill>
                  <a:srgbClr val="000000"/>
                </a:solidFill>
                <a:latin typeface="Bookman Old Style" panose="02050604050505020204" pitchFamily="18" charset="0"/>
              </a:rPr>
              <a:t>Da un lato, infatti, </a:t>
            </a:r>
            <a:r>
              <a:rPr lang="it-IT" sz="1800" b="0" i="0" u="sng" strike="noStrike" baseline="0" dirty="0">
                <a:solidFill>
                  <a:srgbClr val="000000"/>
                </a:solidFill>
                <a:latin typeface="Bookman Old Style" panose="02050604050505020204" pitchFamily="18" charset="0"/>
              </a:rPr>
              <a:t>i continui e ripetuti apprezzamenti della sfera esteriore </a:t>
            </a:r>
            <a:r>
              <a:rPr lang="it-IT" sz="1800" b="0" i="0" u="none" strike="noStrike" baseline="0" dirty="0">
                <a:solidFill>
                  <a:srgbClr val="000000"/>
                </a:solidFill>
                <a:latin typeface="Bookman Old Style" panose="02050604050505020204" pitchFamily="18" charset="0"/>
              </a:rPr>
              <a:t>della ricorrente nonché la richiesta di baci e abbracci sono certamente comportamenti che alludono alla sfera sessuale, idonei a creare disagio, pressione psicologia e sofferenza; dall’altro, la ricorrente ha anche fornito la prova che le condotte di (omissis) abbiano assunto una dimensione corporea mediante abbracci indesiderati e non ricambiati </a:t>
            </a:r>
            <a:r>
              <a:rPr lang="it-IT" sz="1800" b="1" i="0" u="none" strike="noStrike" baseline="0" dirty="0">
                <a:solidFill>
                  <a:srgbClr val="000000"/>
                </a:solidFill>
                <a:latin typeface="Bookman Old Style" panose="02050604050505020204" pitchFamily="18" charset="0"/>
              </a:rPr>
              <a:t>»</a:t>
            </a:r>
          </a:p>
          <a:p>
            <a:pPr algn="just"/>
            <a:endParaRPr lang="it-IT" sz="1800" b="1" dirty="0">
              <a:latin typeface="Bookman Old Style" panose="02050604050505020204" pitchFamily="18" charset="0"/>
            </a:endParaRPr>
          </a:p>
          <a:p>
            <a:pPr algn="just"/>
            <a:r>
              <a:rPr lang="it-IT" sz="1800" b="1" dirty="0">
                <a:latin typeface="Bookman Old Style" panose="02050604050505020204" pitchFamily="18" charset="0"/>
              </a:rPr>
              <a:t>In tema di danno:</a:t>
            </a:r>
          </a:p>
          <a:p>
            <a:pPr algn="just"/>
            <a:r>
              <a:rPr lang="it-IT" sz="1800" b="1" dirty="0">
                <a:latin typeface="Bookman Old Style" panose="02050604050505020204" pitchFamily="18" charset="0"/>
              </a:rPr>
              <a:t>«…</a:t>
            </a:r>
            <a:r>
              <a:rPr lang="it-IT" sz="1800" b="0" i="0" u="none" strike="noStrike" baseline="0" dirty="0">
                <a:solidFill>
                  <a:srgbClr val="000000"/>
                </a:solidFill>
                <a:latin typeface="Bookman Old Style" panose="02050604050505020204" pitchFamily="18" charset="0"/>
              </a:rPr>
              <a:t>deve anche ritenersi provato, mediante presunzioni, che la ricorrente abbia subito un danno non patrimoniale consistito nella sofferenza morale derivante dalla odiosità dei comportamenti e dal loro carattere reiterato e non occasionale…</a:t>
            </a:r>
          </a:p>
          <a:p>
            <a:pPr algn="just"/>
            <a:r>
              <a:rPr lang="it-IT" sz="1800" dirty="0">
                <a:latin typeface="Bookman Old Style" panose="02050604050505020204" pitchFamily="18" charset="0"/>
              </a:rPr>
              <a:t>…</a:t>
            </a:r>
            <a:r>
              <a:rPr lang="it-IT" sz="1800" b="0" i="0" u="none" strike="noStrike" baseline="0" dirty="0">
                <a:solidFill>
                  <a:srgbClr val="000000"/>
                </a:solidFill>
                <a:latin typeface="Bookman Old Style" panose="02050604050505020204" pitchFamily="18" charset="0"/>
              </a:rPr>
              <a:t>ristoro in via equitativa e, ai fini della quantificazione si ritiene di poter utilizzare, quale parametro di riferimento, il valore monetario che le ultime Tabelle del Tribunale di Milano 2021 fissano per la liquidazione del danno non patrimoniale per un giorno di inabilità assoluta pari ad € 99,00 …»</a:t>
            </a:r>
            <a:endParaRPr lang="it-IT" sz="1800" b="1" dirty="0">
              <a:latin typeface="Bookman Old Style" panose="02050604050505020204" pitchFamily="18" charset="0"/>
            </a:endParaRPr>
          </a:p>
        </p:txBody>
      </p:sp>
      <p:sp>
        <p:nvSpPr>
          <p:cNvPr id="8" name="Rettangolo 7">
            <a:extLst>
              <a:ext uri="{FF2B5EF4-FFF2-40B4-BE49-F238E27FC236}">
                <a16:creationId xmlns:a16="http://schemas.microsoft.com/office/drawing/2014/main" id="{2D306CA6-D942-8D46-AB5E-16F294648F60}"/>
              </a:ext>
            </a:extLst>
          </p:cNvPr>
          <p:cNvSpPr/>
          <p:nvPr/>
        </p:nvSpPr>
        <p:spPr>
          <a:xfrm>
            <a:off x="1"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9AB3BA3D-5615-AD4C-B2B7-87EFBA241490}"/>
              </a:ext>
            </a:extLst>
          </p:cNvPr>
          <p:cNvSpPr/>
          <p:nvPr/>
        </p:nvSpPr>
        <p:spPr>
          <a:xfrm>
            <a:off x="12557178"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692167065"/>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25</a:t>
            </a:fld>
            <a:endParaRPr lang="it-IT"/>
          </a:p>
        </p:txBody>
      </p:sp>
      <p:sp>
        <p:nvSpPr>
          <p:cNvPr id="3" name="Rettangolo 2"/>
          <p:cNvSpPr/>
          <p:nvPr/>
        </p:nvSpPr>
        <p:spPr>
          <a:xfrm>
            <a:off x="2044996" y="990738"/>
            <a:ext cx="8902108" cy="7104765"/>
          </a:xfrm>
          <a:prstGeom prst="rect">
            <a:avLst/>
          </a:prstGeom>
        </p:spPr>
        <p:txBody>
          <a:bodyPr wrap="square">
            <a:spAutoFit/>
          </a:bodyPr>
          <a:lstStyle/>
          <a:p>
            <a:pPr algn="just"/>
            <a:r>
              <a:rPr lang="it-IT" sz="2984" dirty="0">
                <a:latin typeface="Gill Sans MT" panose="020B0502020104020203" pitchFamily="34" charset="0"/>
              </a:rPr>
              <a:t>Sentenza Tribunale di Milano Sez. Lavoro n. 3488/2010:</a:t>
            </a:r>
          </a:p>
          <a:p>
            <a:pPr algn="just"/>
            <a:r>
              <a:rPr lang="it-IT" sz="2984" dirty="0">
                <a:latin typeface="Gill Sans MT" panose="020B0502020104020203" pitchFamily="34" charset="0"/>
              </a:rPr>
              <a:t>Il caso:</a:t>
            </a:r>
          </a:p>
          <a:p>
            <a:pPr algn="just"/>
            <a:r>
              <a:rPr lang="it-IT" sz="1800" dirty="0">
                <a:latin typeface="Bookman Old Style" panose="02050604050505020204" pitchFamily="18" charset="0"/>
              </a:rPr>
              <a:t>Lavoratrice (somministrata) subisce molestie sessuali fisiche nel posto di lavoro e conviene in giudizio il molestatore la società di somministrazione e l’utilizzatrice</a:t>
            </a:r>
          </a:p>
          <a:p>
            <a:pPr algn="just"/>
            <a:r>
              <a:rPr lang="it-IT" sz="1800" b="1" i="0" u="none" strike="noStrike" baseline="0" dirty="0">
                <a:solidFill>
                  <a:srgbClr val="000000"/>
                </a:solidFill>
                <a:latin typeface="Bookman Old Style" panose="02050604050505020204" pitchFamily="18" charset="0"/>
              </a:rPr>
              <a:t>Sulla responsabilità dell’utilizzatore:</a:t>
            </a:r>
          </a:p>
          <a:p>
            <a:pPr marL="285750" indent="-285750" algn="just">
              <a:buFontTx/>
              <a:buChar char="-"/>
            </a:pPr>
            <a:r>
              <a:rPr lang="it-IT" sz="1800" dirty="0">
                <a:latin typeface="Bookman Old Style" panose="02050604050505020204" pitchFamily="18" charset="0"/>
              </a:rPr>
              <a:t>art. 2087 </a:t>
            </a:r>
            <a:r>
              <a:rPr lang="it-IT" sz="1800" dirty="0" err="1">
                <a:latin typeface="Bookman Old Style" panose="02050604050505020204" pitchFamily="18" charset="0"/>
              </a:rPr>
              <a:t>c.c</a:t>
            </a:r>
            <a:r>
              <a:rPr lang="it-IT" sz="1800" dirty="0">
                <a:latin typeface="Bookman Old Style" panose="02050604050505020204" pitchFamily="18" charset="0"/>
              </a:rPr>
              <a:t> e 23 del </a:t>
            </a:r>
            <a:r>
              <a:rPr lang="it-IT" sz="1800" dirty="0" err="1">
                <a:latin typeface="Bookman Old Style" panose="02050604050505020204" pitchFamily="18" charset="0"/>
              </a:rPr>
              <a:t>D.Lgs</a:t>
            </a:r>
            <a:r>
              <a:rPr lang="it-IT" sz="1800" dirty="0">
                <a:latin typeface="Bookman Old Style" panose="02050604050505020204" pitchFamily="18" charset="0"/>
              </a:rPr>
              <a:t> 267/2003 (…utilizzatore osserva nei confronti del prestatore gli obblighi di protezione ed è responsabile della violazione degli obblighi di sicurezza…);</a:t>
            </a:r>
          </a:p>
          <a:p>
            <a:pPr marL="285750" indent="-285750" algn="just">
              <a:buFontTx/>
              <a:buChar char="-"/>
            </a:pPr>
            <a:r>
              <a:rPr lang="it-IT" sz="1800" b="0" i="0" u="none" strike="noStrike" baseline="0" dirty="0">
                <a:latin typeface="Bookman Old Style" panose="02050604050505020204" pitchFamily="18" charset="0"/>
              </a:rPr>
              <a:t>L’utilizzatrice </a:t>
            </a:r>
            <a:r>
              <a:rPr lang="it-IT" sz="1800" b="0" i="0" u="none" strike="noStrike" baseline="0" dirty="0" err="1">
                <a:latin typeface="Bookman Old Style" panose="02050604050505020204" pitchFamily="18" charset="0"/>
              </a:rPr>
              <a:t>perlatro</a:t>
            </a:r>
            <a:r>
              <a:rPr lang="it-IT" sz="1800" b="0" i="0" u="none" strike="noStrike" baseline="0" dirty="0">
                <a:latin typeface="Bookman Old Style" panose="02050604050505020204" pitchFamily="18" charset="0"/>
              </a:rPr>
              <a:t> non poteva non sapere…</a:t>
            </a:r>
          </a:p>
          <a:p>
            <a:pPr algn="just"/>
            <a:endParaRPr lang="it-IT" sz="1800" b="0" i="0" u="none" strike="noStrike" baseline="0" dirty="0">
              <a:latin typeface="Bookman Old Style" panose="02050604050505020204" pitchFamily="18" charset="0"/>
            </a:endParaRPr>
          </a:p>
          <a:p>
            <a:pPr algn="just"/>
            <a:r>
              <a:rPr lang="it-IT" sz="1800" b="1" i="0" u="none" strike="noStrike" baseline="0" dirty="0">
                <a:solidFill>
                  <a:srgbClr val="000000"/>
                </a:solidFill>
                <a:latin typeface="Bookman Old Style" panose="02050604050505020204" pitchFamily="18" charset="0"/>
              </a:rPr>
              <a:t>Sulla responsabilità del somministratore:</a:t>
            </a:r>
          </a:p>
          <a:p>
            <a:pPr algn="just"/>
            <a:r>
              <a:rPr lang="it-IT" sz="1800" b="1" dirty="0">
                <a:latin typeface="Bookman Old Style" panose="02050604050505020204" pitchFamily="18" charset="0"/>
              </a:rPr>
              <a:t>- </a:t>
            </a:r>
            <a:r>
              <a:rPr lang="it-IT" sz="1800" dirty="0">
                <a:latin typeface="Bookman Old Style" panose="02050604050505020204" pitchFamily="18" charset="0"/>
              </a:rPr>
              <a:t>Assolta perché non sapeva e non aveva specifico obbligo di tutela</a:t>
            </a:r>
            <a:endParaRPr lang="it-IT" sz="1800" i="0" u="none" strike="noStrike" baseline="0" dirty="0">
              <a:solidFill>
                <a:srgbClr val="000000"/>
              </a:solidFill>
              <a:latin typeface="Bookman Old Style" panose="02050604050505020204" pitchFamily="18" charset="0"/>
            </a:endParaRPr>
          </a:p>
          <a:p>
            <a:pPr algn="just"/>
            <a:endParaRPr lang="it-IT" sz="1800" i="0" u="none" strike="noStrike" baseline="0" dirty="0">
              <a:latin typeface="Bookman Old Style" panose="02050604050505020204" pitchFamily="18" charset="0"/>
            </a:endParaRPr>
          </a:p>
          <a:p>
            <a:pPr algn="just"/>
            <a:r>
              <a:rPr lang="it-IT" sz="1800" b="1" dirty="0">
                <a:latin typeface="Bookman Old Style" panose="02050604050505020204" pitchFamily="18" charset="0"/>
              </a:rPr>
              <a:t>Sulla definizione di molestie viene citato l’art. 26, 2^ comma del </a:t>
            </a:r>
            <a:r>
              <a:rPr lang="it-IT" sz="1800" b="1" dirty="0" err="1">
                <a:latin typeface="Bookman Old Style" panose="02050604050505020204" pitchFamily="18" charset="0"/>
              </a:rPr>
              <a:t>D.Lgs</a:t>
            </a:r>
            <a:r>
              <a:rPr lang="it-IT" sz="1800" b="1" dirty="0">
                <a:latin typeface="Bookman Old Style" panose="02050604050505020204" pitchFamily="18" charset="0"/>
              </a:rPr>
              <a:t> 198/2006:</a:t>
            </a:r>
          </a:p>
          <a:p>
            <a:pPr algn="just"/>
            <a:endParaRPr lang="it-IT" sz="1800" b="1" dirty="0">
              <a:latin typeface="Bookman Old Style" panose="02050604050505020204" pitchFamily="18" charset="0"/>
            </a:endParaRPr>
          </a:p>
          <a:p>
            <a:pPr algn="just"/>
            <a:r>
              <a:rPr lang="it-IT" sz="1800" b="1" dirty="0">
                <a:latin typeface="Bookman Old Style" panose="02050604050505020204" pitchFamily="18" charset="0"/>
              </a:rPr>
              <a:t>In tema di danno:</a:t>
            </a:r>
          </a:p>
          <a:p>
            <a:pPr algn="just"/>
            <a:r>
              <a:rPr lang="it-IT" sz="1800" b="1" dirty="0">
                <a:latin typeface="Bookman Old Style" panose="02050604050505020204" pitchFamily="18" charset="0"/>
              </a:rPr>
              <a:t>«…</a:t>
            </a:r>
            <a:r>
              <a:rPr lang="it-IT" sz="1800" b="0" i="0" u="none" strike="noStrike" baseline="0" dirty="0">
                <a:solidFill>
                  <a:srgbClr val="000000"/>
                </a:solidFill>
                <a:latin typeface="Bookman Old Style" panose="02050604050505020204" pitchFamily="18" charset="0"/>
              </a:rPr>
              <a:t>del resto appare difficile pensare che atti tant</a:t>
            </a:r>
            <a:r>
              <a:rPr lang="it-IT" sz="1800" dirty="0">
                <a:latin typeface="Bookman Old Style" panose="02050604050505020204" pitchFamily="18" charset="0"/>
              </a:rPr>
              <a:t>o </a:t>
            </a:r>
            <a:r>
              <a:rPr lang="it-IT" sz="1800" b="0" i="0" u="none" strike="noStrike" baseline="0" dirty="0">
                <a:solidFill>
                  <a:srgbClr val="000000"/>
                </a:solidFill>
                <a:latin typeface="Bookman Old Style" panose="02050604050505020204" pitchFamily="18" charset="0"/>
              </a:rPr>
              <a:t>umilianti per la persona che li subisca possano non provocarne…</a:t>
            </a:r>
          </a:p>
          <a:p>
            <a:pPr algn="just"/>
            <a:r>
              <a:rPr lang="it-IT" sz="1800" dirty="0">
                <a:latin typeface="Bookman Old Style" panose="02050604050505020204" pitchFamily="18" charset="0"/>
              </a:rPr>
              <a:t>…</a:t>
            </a:r>
            <a:r>
              <a:rPr lang="it-IT" sz="1800" b="0" i="0" u="none" strike="noStrike" baseline="0" dirty="0">
                <a:solidFill>
                  <a:srgbClr val="000000"/>
                </a:solidFill>
                <a:latin typeface="Bookman Old Style" panose="02050604050505020204" pitchFamily="18" charset="0"/>
              </a:rPr>
              <a:t>richiedere alla vittima di fornire la prova della sussistenza di quel danno sia forse umiliante quanto gli atti che aveva in precedenza subito…»</a:t>
            </a:r>
          </a:p>
          <a:p>
            <a:pPr algn="just"/>
            <a:r>
              <a:rPr lang="it-IT" sz="1800" dirty="0">
                <a:latin typeface="Bookman Old Style" panose="02050604050505020204" pitchFamily="18" charset="0"/>
              </a:rPr>
              <a:t>Procede poi ad una quantificazione in via equitativa considerando «…durata…ripetitività… gravità».</a:t>
            </a:r>
            <a:endParaRPr lang="it-IT" sz="1800" b="1" dirty="0">
              <a:latin typeface="Bookman Old Style" panose="02050604050505020204" pitchFamily="18" charset="0"/>
            </a:endParaRPr>
          </a:p>
        </p:txBody>
      </p:sp>
      <p:sp>
        <p:nvSpPr>
          <p:cNvPr id="8" name="Rettangolo 7">
            <a:extLst>
              <a:ext uri="{FF2B5EF4-FFF2-40B4-BE49-F238E27FC236}">
                <a16:creationId xmlns:a16="http://schemas.microsoft.com/office/drawing/2014/main" id="{2D306CA6-D942-8D46-AB5E-16F294648F60}"/>
              </a:ext>
            </a:extLst>
          </p:cNvPr>
          <p:cNvSpPr/>
          <p:nvPr/>
        </p:nvSpPr>
        <p:spPr>
          <a:xfrm>
            <a:off x="1"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9AB3BA3D-5615-AD4C-B2B7-87EFBA241490}"/>
              </a:ext>
            </a:extLst>
          </p:cNvPr>
          <p:cNvSpPr/>
          <p:nvPr/>
        </p:nvSpPr>
        <p:spPr>
          <a:xfrm>
            <a:off x="12557178"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810019699"/>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26</a:t>
            </a:fld>
            <a:endParaRPr lang="it-IT"/>
          </a:p>
        </p:txBody>
      </p:sp>
      <p:sp>
        <p:nvSpPr>
          <p:cNvPr id="3" name="Rettangolo 2"/>
          <p:cNvSpPr/>
          <p:nvPr/>
        </p:nvSpPr>
        <p:spPr>
          <a:xfrm>
            <a:off x="2464904" y="990738"/>
            <a:ext cx="8482200" cy="7540526"/>
          </a:xfrm>
          <a:prstGeom prst="rect">
            <a:avLst/>
          </a:prstGeom>
        </p:spPr>
        <p:txBody>
          <a:bodyPr wrap="square">
            <a:spAutoFit/>
          </a:bodyPr>
          <a:lstStyle/>
          <a:p>
            <a:pPr algn="just"/>
            <a:endParaRPr lang="it-IT" sz="4400" dirty="0">
              <a:latin typeface="Gill Sans MT" panose="020B0502020104020203" pitchFamily="34" charset="0"/>
            </a:endParaRPr>
          </a:p>
          <a:p>
            <a:pPr algn="just"/>
            <a:r>
              <a:rPr lang="it-IT" sz="4400" dirty="0">
                <a:latin typeface="Gill Sans MT" panose="020B0502020104020203" pitchFamily="34" charset="0"/>
              </a:rPr>
              <a:t>Il legislatore europeo vuole assicurare che alla responsabilità del datore di lavoro consegua una riparazione a favore del lavoratore danneggiato di tipo:</a:t>
            </a:r>
          </a:p>
          <a:p>
            <a:pPr algn="just"/>
            <a:r>
              <a:rPr lang="it-IT" sz="4400" dirty="0">
                <a:latin typeface="Gill Sans MT" panose="020B0502020104020203" pitchFamily="34" charset="0"/>
              </a:rPr>
              <a:t>REALE </a:t>
            </a:r>
          </a:p>
          <a:p>
            <a:pPr algn="just"/>
            <a:r>
              <a:rPr lang="it-IT" sz="4400" dirty="0">
                <a:latin typeface="Gill Sans MT" panose="020B0502020104020203" pitchFamily="34" charset="0"/>
              </a:rPr>
              <a:t>EFFETTIVO </a:t>
            </a:r>
          </a:p>
          <a:p>
            <a:pPr algn="just"/>
            <a:r>
              <a:rPr lang="it-IT" sz="4400" dirty="0">
                <a:latin typeface="Gill Sans MT" panose="020B0502020104020203" pitchFamily="34" charset="0"/>
              </a:rPr>
              <a:t>PROPORZIONATO</a:t>
            </a:r>
          </a:p>
          <a:p>
            <a:pPr algn="just"/>
            <a:r>
              <a:rPr lang="it-IT" sz="4400" dirty="0">
                <a:latin typeface="Gill Sans MT" panose="020B0502020104020203" pitchFamily="34" charset="0"/>
              </a:rPr>
              <a:t>DISSUASIVO (CONNESSA A FUNZIONE PUNITIVA)</a:t>
            </a:r>
          </a:p>
        </p:txBody>
      </p:sp>
      <p:sp>
        <p:nvSpPr>
          <p:cNvPr id="8" name="Rettangolo 7">
            <a:extLst>
              <a:ext uri="{FF2B5EF4-FFF2-40B4-BE49-F238E27FC236}">
                <a16:creationId xmlns:a16="http://schemas.microsoft.com/office/drawing/2014/main" id="{2D306CA6-D942-8D46-AB5E-16F294648F60}"/>
              </a:ext>
            </a:extLst>
          </p:cNvPr>
          <p:cNvSpPr/>
          <p:nvPr/>
        </p:nvSpPr>
        <p:spPr>
          <a:xfrm>
            <a:off x="1"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9AB3BA3D-5615-AD4C-B2B7-87EFBA241490}"/>
              </a:ext>
            </a:extLst>
          </p:cNvPr>
          <p:cNvSpPr/>
          <p:nvPr/>
        </p:nvSpPr>
        <p:spPr>
          <a:xfrm>
            <a:off x="12557178"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315117721"/>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27</a:t>
            </a:fld>
            <a:endParaRPr lang="it-IT"/>
          </a:p>
        </p:txBody>
      </p:sp>
      <p:sp>
        <p:nvSpPr>
          <p:cNvPr id="3" name="Rettangolo 2"/>
          <p:cNvSpPr/>
          <p:nvPr/>
        </p:nvSpPr>
        <p:spPr>
          <a:xfrm>
            <a:off x="2146852" y="185460"/>
            <a:ext cx="8800252" cy="8894743"/>
          </a:xfrm>
          <a:prstGeom prst="rect">
            <a:avLst/>
          </a:prstGeom>
        </p:spPr>
        <p:txBody>
          <a:bodyPr wrap="square">
            <a:spAutoFit/>
          </a:bodyPr>
          <a:lstStyle/>
          <a:p>
            <a:pPr algn="just"/>
            <a:endParaRPr lang="it-IT" sz="4400" dirty="0">
              <a:latin typeface="Gill Sans MT" panose="020B0502020104020203" pitchFamily="34" charset="0"/>
            </a:endParaRPr>
          </a:p>
          <a:p>
            <a:pPr algn="just"/>
            <a:r>
              <a:rPr lang="it-IT" sz="4400" dirty="0">
                <a:latin typeface="Gill Sans MT" panose="020B0502020104020203" pitchFamily="34" charset="0"/>
              </a:rPr>
              <a:t>Definizione: che ha lo scopo di convincere a non fare o a non dire qualcosa</a:t>
            </a:r>
          </a:p>
          <a:p>
            <a:pPr algn="just"/>
            <a:endParaRPr lang="it-IT" sz="4400" dirty="0">
              <a:latin typeface="Gill Sans MT" panose="020B0502020104020203" pitchFamily="34" charset="0"/>
            </a:endParaRPr>
          </a:p>
          <a:p>
            <a:pPr algn="just"/>
            <a:r>
              <a:rPr lang="it-IT" sz="4400" dirty="0">
                <a:latin typeface="Gill Sans MT" panose="020B0502020104020203" pitchFamily="34" charset="0"/>
              </a:rPr>
              <a:t>sinonimi: deterrente, scoraggiante</a:t>
            </a:r>
          </a:p>
          <a:p>
            <a:pPr algn="just"/>
            <a:endParaRPr lang="it-IT" sz="4400" dirty="0">
              <a:latin typeface="Gill Sans MT" panose="020B0502020104020203" pitchFamily="34" charset="0"/>
            </a:endParaRPr>
          </a:p>
          <a:p>
            <a:pPr algn="just"/>
            <a:r>
              <a:rPr lang="it-IT" sz="4400" dirty="0">
                <a:latin typeface="Gill Sans MT" panose="020B0502020104020203" pitchFamily="34" charset="0"/>
              </a:rPr>
              <a:t>contrari: esortativo, incoraggiante, persuasivo.</a:t>
            </a:r>
          </a:p>
          <a:p>
            <a:pPr algn="just"/>
            <a:r>
              <a:rPr lang="it-IT" sz="4400" dirty="0">
                <a:latin typeface="Gill Sans MT" panose="020B0502020104020203" pitchFamily="34" charset="0"/>
              </a:rPr>
              <a:t>   </a:t>
            </a:r>
          </a:p>
          <a:p>
            <a:pPr algn="just"/>
            <a:r>
              <a:rPr lang="it-IT" sz="4400" dirty="0">
                <a:latin typeface="Gill Sans MT" panose="020B0502020104020203" pitchFamily="34" charset="0"/>
              </a:rPr>
              <a:t> Per una reale dissuasione il risarcimento del danno deve «fare male» «creare vero disagio»</a:t>
            </a:r>
          </a:p>
        </p:txBody>
      </p:sp>
      <p:sp>
        <p:nvSpPr>
          <p:cNvPr id="8" name="Rettangolo 7">
            <a:extLst>
              <a:ext uri="{FF2B5EF4-FFF2-40B4-BE49-F238E27FC236}">
                <a16:creationId xmlns:a16="http://schemas.microsoft.com/office/drawing/2014/main" id="{2D306CA6-D942-8D46-AB5E-16F294648F60}"/>
              </a:ext>
            </a:extLst>
          </p:cNvPr>
          <p:cNvSpPr/>
          <p:nvPr/>
        </p:nvSpPr>
        <p:spPr>
          <a:xfrm>
            <a:off x="1"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9AB3BA3D-5615-AD4C-B2B7-87EFBA241490}"/>
              </a:ext>
            </a:extLst>
          </p:cNvPr>
          <p:cNvSpPr/>
          <p:nvPr/>
        </p:nvSpPr>
        <p:spPr>
          <a:xfrm>
            <a:off x="12557178"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215611747"/>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28</a:t>
            </a:fld>
            <a:endParaRPr lang="it-IT"/>
          </a:p>
        </p:txBody>
      </p:sp>
      <p:sp>
        <p:nvSpPr>
          <p:cNvPr id="3" name="Rettangolo 2"/>
          <p:cNvSpPr/>
          <p:nvPr/>
        </p:nvSpPr>
        <p:spPr>
          <a:xfrm>
            <a:off x="2146852" y="185460"/>
            <a:ext cx="8800252" cy="8894743"/>
          </a:xfrm>
          <a:prstGeom prst="rect">
            <a:avLst/>
          </a:prstGeom>
        </p:spPr>
        <p:txBody>
          <a:bodyPr wrap="square">
            <a:spAutoFit/>
          </a:bodyPr>
          <a:lstStyle/>
          <a:p>
            <a:pPr algn="just"/>
            <a:r>
              <a:rPr lang="it-IT" sz="4400" dirty="0">
                <a:latin typeface="Gill Sans MT" panose="020B0502020104020203" pitchFamily="34" charset="0"/>
              </a:rPr>
              <a:t>Fatturato della società convenuta 10 miliardi di euro;</a:t>
            </a:r>
          </a:p>
          <a:p>
            <a:pPr algn="just"/>
            <a:r>
              <a:rPr lang="it-IT" sz="4400" dirty="0">
                <a:latin typeface="Gill Sans MT" panose="020B0502020104020203" pitchFamily="34" charset="0"/>
              </a:rPr>
              <a:t>risarcimento del danno pari ad 10 milioni di euro costituisce lo 0,1% del fatturato.</a:t>
            </a:r>
          </a:p>
          <a:p>
            <a:pPr algn="just"/>
            <a:endParaRPr lang="it-IT" sz="4400" dirty="0">
              <a:latin typeface="Gill Sans MT" panose="020B0502020104020203" pitchFamily="34" charset="0"/>
            </a:endParaRPr>
          </a:p>
          <a:p>
            <a:pPr algn="just"/>
            <a:r>
              <a:rPr lang="it-IT" sz="4400" dirty="0" err="1">
                <a:latin typeface="Gill Sans MT" panose="020B0502020104020203" pitchFamily="34" charset="0"/>
              </a:rPr>
              <a:t>Ral</a:t>
            </a:r>
            <a:r>
              <a:rPr lang="it-IT" sz="4400" dirty="0">
                <a:latin typeface="Gill Sans MT" panose="020B0502020104020203" pitchFamily="34" charset="0"/>
              </a:rPr>
              <a:t> di un lavoratore pari a 36.000 euro; </a:t>
            </a:r>
          </a:p>
          <a:p>
            <a:pPr algn="just"/>
            <a:r>
              <a:rPr lang="it-IT" sz="4400" dirty="0">
                <a:latin typeface="Gill Sans MT" panose="020B0502020104020203" pitchFamily="34" charset="0"/>
              </a:rPr>
              <a:t>multa da divieto di sosta pari a 36,00 euro costituisce lo 0,1%.</a:t>
            </a:r>
          </a:p>
          <a:p>
            <a:pPr algn="just"/>
            <a:endParaRPr lang="it-IT" sz="4400" dirty="0">
              <a:latin typeface="Gill Sans MT" panose="020B0502020104020203" pitchFamily="34" charset="0"/>
            </a:endParaRPr>
          </a:p>
          <a:p>
            <a:pPr algn="just"/>
            <a:r>
              <a:rPr lang="it-IT" sz="4400" dirty="0">
                <a:latin typeface="Gill Sans MT" panose="020B0502020104020203" pitchFamily="34" charset="0"/>
              </a:rPr>
              <a:t>In entrambi i casi somma ritenuta dissuasiva</a:t>
            </a:r>
          </a:p>
        </p:txBody>
      </p:sp>
      <p:sp>
        <p:nvSpPr>
          <p:cNvPr id="8" name="Rettangolo 7">
            <a:extLst>
              <a:ext uri="{FF2B5EF4-FFF2-40B4-BE49-F238E27FC236}">
                <a16:creationId xmlns:a16="http://schemas.microsoft.com/office/drawing/2014/main" id="{2D306CA6-D942-8D46-AB5E-16F294648F60}"/>
              </a:ext>
            </a:extLst>
          </p:cNvPr>
          <p:cNvSpPr/>
          <p:nvPr/>
        </p:nvSpPr>
        <p:spPr>
          <a:xfrm>
            <a:off x="1"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9AB3BA3D-5615-AD4C-B2B7-87EFBA241490}"/>
              </a:ext>
            </a:extLst>
          </p:cNvPr>
          <p:cNvSpPr/>
          <p:nvPr/>
        </p:nvSpPr>
        <p:spPr>
          <a:xfrm>
            <a:off x="12557178"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36864152"/>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29</a:t>
            </a:fld>
            <a:endParaRPr lang="it-IT"/>
          </a:p>
        </p:txBody>
      </p:sp>
      <p:sp>
        <p:nvSpPr>
          <p:cNvPr id="3" name="Rettangolo 2"/>
          <p:cNvSpPr/>
          <p:nvPr/>
        </p:nvSpPr>
        <p:spPr>
          <a:xfrm>
            <a:off x="2146852" y="185460"/>
            <a:ext cx="8800252" cy="8894743"/>
          </a:xfrm>
          <a:prstGeom prst="rect">
            <a:avLst/>
          </a:prstGeom>
        </p:spPr>
        <p:txBody>
          <a:bodyPr wrap="square">
            <a:spAutoFit/>
          </a:bodyPr>
          <a:lstStyle/>
          <a:p>
            <a:pPr algn="just"/>
            <a:r>
              <a:rPr lang="it-IT" sz="4400" dirty="0">
                <a:latin typeface="Gill Sans MT" panose="020B0502020104020203" pitchFamily="34" charset="0"/>
              </a:rPr>
              <a:t>Fatturato della società convenuta 10 miliardi di euro;</a:t>
            </a:r>
          </a:p>
          <a:p>
            <a:pPr algn="just"/>
            <a:r>
              <a:rPr lang="it-IT" sz="4400" dirty="0">
                <a:latin typeface="Gill Sans MT" panose="020B0502020104020203" pitchFamily="34" charset="0"/>
              </a:rPr>
              <a:t>risarcimento del danno pari ad 10 milioni di euro costituisce lo 0,1% del fatturato.</a:t>
            </a:r>
          </a:p>
          <a:p>
            <a:pPr algn="just"/>
            <a:endParaRPr lang="it-IT" sz="4400" dirty="0">
              <a:latin typeface="Gill Sans MT" panose="020B0502020104020203" pitchFamily="34" charset="0"/>
            </a:endParaRPr>
          </a:p>
          <a:p>
            <a:pPr algn="just"/>
            <a:r>
              <a:rPr lang="it-IT" sz="4400" dirty="0" err="1">
                <a:latin typeface="Gill Sans MT" panose="020B0502020104020203" pitchFamily="34" charset="0"/>
              </a:rPr>
              <a:t>Ral</a:t>
            </a:r>
            <a:r>
              <a:rPr lang="it-IT" sz="4400" dirty="0">
                <a:latin typeface="Gill Sans MT" panose="020B0502020104020203" pitchFamily="34" charset="0"/>
              </a:rPr>
              <a:t> di un lavoratore pari a 36.000 euro; </a:t>
            </a:r>
          </a:p>
          <a:p>
            <a:pPr algn="just"/>
            <a:r>
              <a:rPr lang="it-IT" sz="4400" dirty="0">
                <a:latin typeface="Gill Sans MT" panose="020B0502020104020203" pitchFamily="34" charset="0"/>
              </a:rPr>
              <a:t>multa da divieto di sosta pari a 36,00 euro costituisce lo 0,1%.</a:t>
            </a:r>
          </a:p>
          <a:p>
            <a:pPr algn="just"/>
            <a:endParaRPr lang="it-IT" sz="4400" dirty="0">
              <a:latin typeface="Gill Sans MT" panose="020B0502020104020203" pitchFamily="34" charset="0"/>
            </a:endParaRPr>
          </a:p>
          <a:p>
            <a:pPr algn="just"/>
            <a:r>
              <a:rPr lang="it-IT" sz="4400" dirty="0">
                <a:latin typeface="Gill Sans MT" panose="020B0502020104020203" pitchFamily="34" charset="0"/>
              </a:rPr>
              <a:t>In entrambi i casi somma ritenuta dissuasiva</a:t>
            </a:r>
          </a:p>
        </p:txBody>
      </p:sp>
      <p:sp>
        <p:nvSpPr>
          <p:cNvPr id="8" name="Rettangolo 7">
            <a:extLst>
              <a:ext uri="{FF2B5EF4-FFF2-40B4-BE49-F238E27FC236}">
                <a16:creationId xmlns:a16="http://schemas.microsoft.com/office/drawing/2014/main" id="{2D306CA6-D942-8D46-AB5E-16F294648F60}"/>
              </a:ext>
            </a:extLst>
          </p:cNvPr>
          <p:cNvSpPr/>
          <p:nvPr/>
        </p:nvSpPr>
        <p:spPr>
          <a:xfrm>
            <a:off x="1"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9AB3BA3D-5615-AD4C-B2B7-87EFBA241490}"/>
              </a:ext>
            </a:extLst>
          </p:cNvPr>
          <p:cNvSpPr/>
          <p:nvPr/>
        </p:nvSpPr>
        <p:spPr>
          <a:xfrm>
            <a:off x="12557178"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22520258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Shape 72"/>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3</a:t>
            </a:fld>
            <a:endParaRPr/>
          </a:p>
        </p:txBody>
      </p:sp>
      <p:sp>
        <p:nvSpPr>
          <p:cNvPr id="2" name="Rettangolo 1"/>
          <p:cNvSpPr/>
          <p:nvPr/>
        </p:nvSpPr>
        <p:spPr>
          <a:xfrm>
            <a:off x="1756680" y="662090"/>
            <a:ext cx="9491799" cy="707886"/>
          </a:xfrm>
          <a:prstGeom prst="rect">
            <a:avLst/>
          </a:prstGeom>
        </p:spPr>
        <p:txBody>
          <a:bodyPr wrap="square">
            <a:spAutoFit/>
          </a:bodyPr>
          <a:lstStyle/>
          <a:p>
            <a:r>
              <a:rPr lang="it-IT" dirty="0"/>
              <a:t>le discriminazioni indirette art. 25 2° comma</a:t>
            </a:r>
          </a:p>
        </p:txBody>
      </p:sp>
      <p:sp>
        <p:nvSpPr>
          <p:cNvPr id="3" name="Rettangolo 2"/>
          <p:cNvSpPr/>
          <p:nvPr/>
        </p:nvSpPr>
        <p:spPr>
          <a:xfrm>
            <a:off x="1534034" y="3541419"/>
            <a:ext cx="9937093" cy="4401205"/>
          </a:xfrm>
          <a:prstGeom prst="rect">
            <a:avLst/>
          </a:prstGeom>
        </p:spPr>
        <p:txBody>
          <a:bodyPr wrap="square">
            <a:spAutoFit/>
          </a:bodyPr>
          <a:lstStyle/>
          <a:p>
            <a:pPr algn="just"/>
            <a:endParaRPr lang="it-IT" sz="2800" dirty="0"/>
          </a:p>
          <a:p>
            <a:pPr algn="just"/>
            <a:r>
              <a:rPr lang="it-IT" sz="2800" dirty="0"/>
              <a:t>una disposizione, un criterio, una prassi, un atto, un patto o un comportamento, </a:t>
            </a:r>
            <a:r>
              <a:rPr lang="it-IT" sz="2800" dirty="0">
                <a:solidFill>
                  <a:srgbClr val="FF0000"/>
                </a:solidFill>
              </a:rPr>
              <a:t>compresi quelli di natura organizzativa o incidenti sull’orario di lavoro, </a:t>
            </a:r>
            <a:r>
              <a:rPr lang="it-IT" sz="2800" dirty="0"/>
              <a:t>apparentemente neutri mettono o possono mettere </a:t>
            </a:r>
            <a:r>
              <a:rPr lang="it-IT" sz="2800" dirty="0">
                <a:solidFill>
                  <a:srgbClr val="FF0000"/>
                </a:solidFill>
              </a:rPr>
              <a:t>i candidati in fase di selezione e</a:t>
            </a:r>
            <a:r>
              <a:rPr lang="it-IT" sz="2800" dirty="0"/>
              <a:t> i lavoratori di un determinato sesso in una posizione di particolare svantaggio rispetto a lavoratori dell'altro sesso, salvo che riguardino requisiti essenziali allo svolgimento dell'attività lavorativa, purché l'obiettivo sia legittimo e i mezzi impiegati per il suo conseguimento siano appropriati e necessari. (art. 25. 2° comma)</a:t>
            </a:r>
          </a:p>
        </p:txBody>
      </p:sp>
      <p:sp>
        <p:nvSpPr>
          <p:cNvPr id="6" name="Rettangolo 5">
            <a:extLst>
              <a:ext uri="{FF2B5EF4-FFF2-40B4-BE49-F238E27FC236}">
                <a16:creationId xmlns:a16="http://schemas.microsoft.com/office/drawing/2014/main" id="{494F7C9A-3955-7244-93FF-C1915AC9FFF5}"/>
              </a:ext>
            </a:extLst>
          </p:cNvPr>
          <p:cNvSpPr/>
          <p:nvPr/>
        </p:nvSpPr>
        <p:spPr>
          <a:xfrm>
            <a:off x="12557177" y="14748"/>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B4FD1AF5-E421-4E4E-8ED9-A9C4112E8F15}"/>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30</a:t>
            </a:fld>
            <a:endParaRPr lang="it-IT"/>
          </a:p>
        </p:txBody>
      </p:sp>
      <p:sp>
        <p:nvSpPr>
          <p:cNvPr id="3" name="Rettangolo 2"/>
          <p:cNvSpPr/>
          <p:nvPr/>
        </p:nvSpPr>
        <p:spPr>
          <a:xfrm>
            <a:off x="2146852" y="185460"/>
            <a:ext cx="8800252" cy="9571851"/>
          </a:xfrm>
          <a:prstGeom prst="rect">
            <a:avLst/>
          </a:prstGeom>
        </p:spPr>
        <p:txBody>
          <a:bodyPr wrap="square">
            <a:spAutoFit/>
          </a:bodyPr>
          <a:lstStyle/>
          <a:p>
            <a:pPr algn="just"/>
            <a:r>
              <a:rPr lang="it-IT" sz="4400" dirty="0">
                <a:latin typeface="Gill Sans MT" panose="020B0502020104020203" pitchFamily="34" charset="0"/>
              </a:rPr>
              <a:t>Fatturato del convenuto 10 miliardi di euro;</a:t>
            </a:r>
          </a:p>
          <a:p>
            <a:pPr algn="just"/>
            <a:r>
              <a:rPr lang="it-IT" sz="4400" dirty="0">
                <a:latin typeface="Gill Sans MT" panose="020B0502020104020203" pitchFamily="34" charset="0"/>
              </a:rPr>
              <a:t>Risarcimento del danno pari ad </a:t>
            </a:r>
          </a:p>
          <a:p>
            <a:pPr algn="just"/>
            <a:r>
              <a:rPr lang="it-IT" sz="4400" dirty="0">
                <a:latin typeface="Gill Sans MT" panose="020B0502020104020203" pitchFamily="34" charset="0"/>
              </a:rPr>
              <a:t>€ 10 mila di euro costituisce lo 0,0001% del fatturato.</a:t>
            </a:r>
          </a:p>
          <a:p>
            <a:pPr algn="just"/>
            <a:endParaRPr lang="it-IT" sz="4400" dirty="0">
              <a:latin typeface="Gill Sans MT" panose="020B0502020104020203" pitchFamily="34" charset="0"/>
            </a:endParaRPr>
          </a:p>
          <a:p>
            <a:pPr algn="just"/>
            <a:r>
              <a:rPr lang="it-IT" sz="4400" dirty="0" err="1">
                <a:latin typeface="Gill Sans MT" panose="020B0502020104020203" pitchFamily="34" charset="0"/>
              </a:rPr>
              <a:t>Ral</a:t>
            </a:r>
            <a:r>
              <a:rPr lang="it-IT" sz="4400" dirty="0">
                <a:latin typeface="Gill Sans MT" panose="020B0502020104020203" pitchFamily="34" charset="0"/>
              </a:rPr>
              <a:t> di un lavoratore pari a € 36.000 </a:t>
            </a:r>
          </a:p>
          <a:p>
            <a:pPr algn="just"/>
            <a:r>
              <a:rPr lang="it-IT" sz="4400" dirty="0">
                <a:latin typeface="Gill Sans MT" panose="020B0502020104020203" pitchFamily="34" charset="0"/>
              </a:rPr>
              <a:t>Utilizzando la medesima proporzione la multa da divieto di sosta che costituisca lo 0,0001% della retribuzione dovrebbe essere pari a 0,036 euro.</a:t>
            </a:r>
          </a:p>
          <a:p>
            <a:pPr algn="just"/>
            <a:r>
              <a:rPr lang="it-IT" sz="4400" dirty="0">
                <a:latin typeface="Gill Sans MT" panose="020B0502020104020203" pitchFamily="34" charset="0"/>
              </a:rPr>
              <a:t>ESORTATIVO INCORAGGIANTE PERSUASIVO</a:t>
            </a:r>
          </a:p>
        </p:txBody>
      </p:sp>
      <p:sp>
        <p:nvSpPr>
          <p:cNvPr id="8" name="Rettangolo 7">
            <a:extLst>
              <a:ext uri="{FF2B5EF4-FFF2-40B4-BE49-F238E27FC236}">
                <a16:creationId xmlns:a16="http://schemas.microsoft.com/office/drawing/2014/main" id="{2D306CA6-D942-8D46-AB5E-16F294648F60}"/>
              </a:ext>
            </a:extLst>
          </p:cNvPr>
          <p:cNvSpPr/>
          <p:nvPr/>
        </p:nvSpPr>
        <p:spPr>
          <a:xfrm>
            <a:off x="1"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9AB3BA3D-5615-AD4C-B2B7-87EFBA241490}"/>
              </a:ext>
            </a:extLst>
          </p:cNvPr>
          <p:cNvSpPr/>
          <p:nvPr/>
        </p:nvSpPr>
        <p:spPr>
          <a:xfrm>
            <a:off x="12557178"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29185737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4</a:t>
            </a:fld>
            <a:endParaRPr lang="it-IT"/>
          </a:p>
        </p:txBody>
      </p:sp>
      <p:sp>
        <p:nvSpPr>
          <p:cNvPr id="4" name="Rettangolo 3"/>
          <p:cNvSpPr/>
          <p:nvPr/>
        </p:nvSpPr>
        <p:spPr>
          <a:xfrm>
            <a:off x="2990924" y="1012900"/>
            <a:ext cx="7010252" cy="707886"/>
          </a:xfrm>
          <a:prstGeom prst="rect">
            <a:avLst/>
          </a:prstGeom>
        </p:spPr>
        <p:txBody>
          <a:bodyPr wrap="none">
            <a:spAutoFit/>
          </a:bodyPr>
          <a:lstStyle/>
          <a:p>
            <a:r>
              <a:rPr lang="it-IT" dirty="0"/>
              <a:t>le molestie art. 26 primo comma</a:t>
            </a:r>
          </a:p>
        </p:txBody>
      </p:sp>
      <p:sp>
        <p:nvSpPr>
          <p:cNvPr id="5" name="Rettangolo 4"/>
          <p:cNvSpPr/>
          <p:nvPr/>
        </p:nvSpPr>
        <p:spPr>
          <a:xfrm>
            <a:off x="2225040" y="3864812"/>
            <a:ext cx="9052560" cy="3046988"/>
          </a:xfrm>
          <a:prstGeom prst="rect">
            <a:avLst/>
          </a:prstGeom>
        </p:spPr>
        <p:txBody>
          <a:bodyPr wrap="square">
            <a:spAutoFit/>
          </a:bodyPr>
          <a:lstStyle/>
          <a:p>
            <a:pPr algn="just"/>
            <a:r>
              <a:rPr lang="it-IT" sz="3200" dirty="0"/>
              <a:t>Sono discriminazioni di genere anche le molestie, ovvero quei comportamenti indesiderati, </a:t>
            </a:r>
            <a:r>
              <a:rPr lang="it-IT" sz="3200" b="1" dirty="0">
                <a:solidFill>
                  <a:srgbClr val="C063B6"/>
                </a:solidFill>
              </a:rPr>
              <a:t>posti in essere per ragioni connesse al sesso</a:t>
            </a:r>
            <a:r>
              <a:rPr lang="it-IT" sz="3200" dirty="0"/>
              <a:t>, aventi lo scopo o l'effetto di violare la dignità di una lavoratrice o di un lavoratore e di creare un clima intimidatorio, ostile, degradante, umiliante o offensivo. </a:t>
            </a:r>
          </a:p>
        </p:txBody>
      </p:sp>
      <p:sp>
        <p:nvSpPr>
          <p:cNvPr id="7" name="Rettangolo 6">
            <a:extLst>
              <a:ext uri="{FF2B5EF4-FFF2-40B4-BE49-F238E27FC236}">
                <a16:creationId xmlns:a16="http://schemas.microsoft.com/office/drawing/2014/main" id="{73E3247C-3E0C-F143-8722-97684B0E1A08}"/>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a:extLst>
              <a:ext uri="{FF2B5EF4-FFF2-40B4-BE49-F238E27FC236}">
                <a16:creationId xmlns:a16="http://schemas.microsoft.com/office/drawing/2014/main" id="{BF323C0A-A95B-CF4A-BFC8-E559B5C626F2}"/>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10316149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5</a:t>
            </a:fld>
            <a:endParaRPr lang="it-IT"/>
          </a:p>
        </p:txBody>
      </p:sp>
      <p:sp>
        <p:nvSpPr>
          <p:cNvPr id="3" name="Rettangolo 2"/>
          <p:cNvSpPr/>
          <p:nvPr/>
        </p:nvSpPr>
        <p:spPr>
          <a:xfrm>
            <a:off x="1996876" y="1049636"/>
            <a:ext cx="9036448" cy="707886"/>
          </a:xfrm>
          <a:prstGeom prst="rect">
            <a:avLst/>
          </a:prstGeom>
        </p:spPr>
        <p:txBody>
          <a:bodyPr wrap="none">
            <a:spAutoFit/>
          </a:bodyPr>
          <a:lstStyle/>
          <a:p>
            <a:r>
              <a:rPr lang="it-IT" dirty="0"/>
              <a:t>le molestie sessuali art. 26 secondo comma</a:t>
            </a:r>
          </a:p>
        </p:txBody>
      </p:sp>
      <p:sp>
        <p:nvSpPr>
          <p:cNvPr id="4" name="Rettangolo 3"/>
          <p:cNvSpPr/>
          <p:nvPr/>
        </p:nvSpPr>
        <p:spPr>
          <a:xfrm>
            <a:off x="1600200" y="3854321"/>
            <a:ext cx="9829800" cy="4031873"/>
          </a:xfrm>
          <a:prstGeom prst="rect">
            <a:avLst/>
          </a:prstGeom>
        </p:spPr>
        <p:txBody>
          <a:bodyPr wrap="square">
            <a:spAutoFit/>
          </a:bodyPr>
          <a:lstStyle/>
          <a:p>
            <a:pPr algn="just"/>
            <a:r>
              <a:rPr lang="it-IT" sz="3200" dirty="0"/>
              <a:t>Sono, altresì, considerate come discriminazioni le molestie sessuali, ovvero quei comportamenti indesiderati </a:t>
            </a:r>
            <a:r>
              <a:rPr lang="it-IT" sz="3200" b="1" dirty="0">
                <a:solidFill>
                  <a:srgbClr val="C063B6"/>
                </a:solidFill>
              </a:rPr>
              <a:t>a connotazione sessuale, espressi in forma fisica, verbale o non verbale</a:t>
            </a:r>
            <a:r>
              <a:rPr lang="it-IT" sz="3200" dirty="0"/>
              <a:t>, aventi lo scopo o l'effetto di violare la dignità di una lavoratrice o di un lavoratore e di creare un clima intimidatorio, ostile, degradante, umiliante o offensivo.</a:t>
            </a:r>
          </a:p>
          <a:p>
            <a:pPr algn="just"/>
            <a:r>
              <a:rPr lang="it-IT" sz="3200" dirty="0"/>
              <a:t>	</a:t>
            </a:r>
          </a:p>
        </p:txBody>
      </p:sp>
      <p:sp>
        <p:nvSpPr>
          <p:cNvPr id="6" name="Rettangolo 5">
            <a:extLst>
              <a:ext uri="{FF2B5EF4-FFF2-40B4-BE49-F238E27FC236}">
                <a16:creationId xmlns:a16="http://schemas.microsoft.com/office/drawing/2014/main" id="{0306EEA6-5056-E74B-8362-216E9CC7DA7D}"/>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08FBCBAB-3CF8-4F4A-A1EB-55054EF91FCD}"/>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88218473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6</a:t>
            </a:fld>
            <a:endParaRPr lang="it-IT"/>
          </a:p>
        </p:txBody>
      </p:sp>
      <p:sp>
        <p:nvSpPr>
          <p:cNvPr id="3" name="Rettangolo 2"/>
          <p:cNvSpPr/>
          <p:nvPr/>
        </p:nvSpPr>
        <p:spPr>
          <a:xfrm>
            <a:off x="2150744" y="1484325"/>
            <a:ext cx="8913495" cy="1323439"/>
          </a:xfrm>
          <a:prstGeom prst="rect">
            <a:avLst/>
          </a:prstGeom>
        </p:spPr>
        <p:txBody>
          <a:bodyPr wrap="square">
            <a:spAutoFit/>
          </a:bodyPr>
          <a:lstStyle/>
          <a:p>
            <a:r>
              <a:rPr lang="it-IT" dirty="0"/>
              <a:t>caratteristiche delle molestie e molestie sessuali</a:t>
            </a:r>
          </a:p>
        </p:txBody>
      </p:sp>
      <p:sp>
        <p:nvSpPr>
          <p:cNvPr id="4" name="Rettangolo 3"/>
          <p:cNvSpPr/>
          <p:nvPr/>
        </p:nvSpPr>
        <p:spPr>
          <a:xfrm>
            <a:off x="1867989" y="3731192"/>
            <a:ext cx="9196250" cy="3170099"/>
          </a:xfrm>
          <a:prstGeom prst="rect">
            <a:avLst/>
          </a:prstGeom>
        </p:spPr>
        <p:txBody>
          <a:bodyPr wrap="square">
            <a:spAutoFit/>
          </a:bodyPr>
          <a:lstStyle/>
          <a:p>
            <a:r>
              <a:rPr lang="it-IT" dirty="0"/>
              <a:t>comportamenti indesiderati</a:t>
            </a:r>
          </a:p>
          <a:p>
            <a:r>
              <a:rPr lang="it-IT" dirty="0"/>
              <a:t>(soggetto molestato e molestatore)</a:t>
            </a:r>
          </a:p>
          <a:p>
            <a:endParaRPr lang="it-IT" dirty="0"/>
          </a:p>
          <a:p>
            <a:r>
              <a:rPr lang="it-IT" dirty="0"/>
              <a:t>scopo o effetto</a:t>
            </a:r>
          </a:p>
          <a:p>
            <a:r>
              <a:rPr lang="it-IT" dirty="0"/>
              <a:t>(oggettività)</a:t>
            </a:r>
          </a:p>
        </p:txBody>
      </p:sp>
      <p:sp>
        <p:nvSpPr>
          <p:cNvPr id="6" name="Rettangolo 5">
            <a:extLst>
              <a:ext uri="{FF2B5EF4-FFF2-40B4-BE49-F238E27FC236}">
                <a16:creationId xmlns:a16="http://schemas.microsoft.com/office/drawing/2014/main" id="{385E1878-8C64-9141-9EF8-00ED25F13884}"/>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FA3D4353-5396-B142-91BB-F2D98E7530AB}"/>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408611878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7</a:t>
            </a:fld>
            <a:endParaRPr lang="it-IT"/>
          </a:p>
        </p:txBody>
      </p:sp>
      <p:sp>
        <p:nvSpPr>
          <p:cNvPr id="3" name="Rettangolo 2"/>
          <p:cNvSpPr/>
          <p:nvPr/>
        </p:nvSpPr>
        <p:spPr>
          <a:xfrm>
            <a:off x="2150744" y="1484325"/>
            <a:ext cx="8913495" cy="1323439"/>
          </a:xfrm>
          <a:prstGeom prst="rect">
            <a:avLst/>
          </a:prstGeom>
        </p:spPr>
        <p:txBody>
          <a:bodyPr wrap="square">
            <a:spAutoFit/>
          </a:bodyPr>
          <a:lstStyle/>
          <a:p>
            <a:r>
              <a:rPr lang="it-IT" dirty="0"/>
              <a:t>caratteristiche delle molestie e molestie sessuali</a:t>
            </a:r>
          </a:p>
        </p:txBody>
      </p:sp>
      <p:sp>
        <p:nvSpPr>
          <p:cNvPr id="4" name="Rettangolo 3"/>
          <p:cNvSpPr/>
          <p:nvPr/>
        </p:nvSpPr>
        <p:spPr>
          <a:xfrm>
            <a:off x="1867989" y="3731192"/>
            <a:ext cx="9196250" cy="3785652"/>
          </a:xfrm>
          <a:prstGeom prst="rect">
            <a:avLst/>
          </a:prstGeom>
        </p:spPr>
        <p:txBody>
          <a:bodyPr wrap="square">
            <a:spAutoFit/>
          </a:bodyPr>
          <a:lstStyle/>
          <a:p>
            <a:r>
              <a:rPr lang="it-IT" dirty="0"/>
              <a:t>comportamenti indesiderati posti in essere per ragioni connesse al sesso</a:t>
            </a:r>
          </a:p>
          <a:p>
            <a:endParaRPr lang="it-IT" dirty="0"/>
          </a:p>
          <a:p>
            <a:r>
              <a:rPr lang="it-IT" dirty="0"/>
              <a:t>comportamenti indesiderati a connotazione sessuale (forma fisica, verbale o non verbale)</a:t>
            </a:r>
          </a:p>
        </p:txBody>
      </p:sp>
      <p:sp>
        <p:nvSpPr>
          <p:cNvPr id="6" name="Rettangolo 5">
            <a:extLst>
              <a:ext uri="{FF2B5EF4-FFF2-40B4-BE49-F238E27FC236}">
                <a16:creationId xmlns:a16="http://schemas.microsoft.com/office/drawing/2014/main" id="{EA449037-AB29-AB41-9D61-8ADB59C27F63}"/>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9F862948-3891-6648-A09E-8AB9F88AD52B}"/>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427463920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8</a:t>
            </a:fld>
            <a:endParaRPr lang="it-IT"/>
          </a:p>
        </p:txBody>
      </p:sp>
      <p:sp>
        <p:nvSpPr>
          <p:cNvPr id="3" name="Rettangolo 2"/>
          <p:cNvSpPr/>
          <p:nvPr/>
        </p:nvSpPr>
        <p:spPr>
          <a:xfrm>
            <a:off x="2150744" y="1484325"/>
            <a:ext cx="8913495" cy="1323439"/>
          </a:xfrm>
          <a:prstGeom prst="rect">
            <a:avLst/>
          </a:prstGeom>
        </p:spPr>
        <p:txBody>
          <a:bodyPr wrap="square">
            <a:spAutoFit/>
          </a:bodyPr>
          <a:lstStyle/>
          <a:p>
            <a:r>
              <a:rPr lang="it-IT" dirty="0"/>
              <a:t>caratteristiche delle molestie e molestie sessuali</a:t>
            </a:r>
          </a:p>
        </p:txBody>
      </p:sp>
      <p:sp>
        <p:nvSpPr>
          <p:cNvPr id="4" name="Rettangolo 3"/>
          <p:cNvSpPr/>
          <p:nvPr/>
        </p:nvSpPr>
        <p:spPr>
          <a:xfrm>
            <a:off x="1867989" y="3731192"/>
            <a:ext cx="9196250" cy="2554545"/>
          </a:xfrm>
          <a:prstGeom prst="rect">
            <a:avLst/>
          </a:prstGeom>
        </p:spPr>
        <p:txBody>
          <a:bodyPr wrap="square">
            <a:spAutoFit/>
          </a:bodyPr>
          <a:lstStyle/>
          <a:p>
            <a:endParaRPr lang="it-IT" dirty="0"/>
          </a:p>
          <a:p>
            <a:r>
              <a:rPr lang="it-IT" dirty="0"/>
              <a:t>violano la dignità di una persona e creano un clima intimidatorio, ostile, degradante, umiliante o offensivo</a:t>
            </a:r>
          </a:p>
        </p:txBody>
      </p:sp>
      <p:sp>
        <p:nvSpPr>
          <p:cNvPr id="6" name="Rettangolo 5">
            <a:extLst>
              <a:ext uri="{FF2B5EF4-FFF2-40B4-BE49-F238E27FC236}">
                <a16:creationId xmlns:a16="http://schemas.microsoft.com/office/drawing/2014/main" id="{43631380-786E-0341-A4B1-CFD1A11F6A8F}"/>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459F8F47-6FFE-EF43-B272-7EE9182F945B}"/>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50190899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2"/>
          </p:nvPr>
        </p:nvSpPr>
        <p:spPr/>
        <p:txBody>
          <a:bodyPr/>
          <a:lstStyle/>
          <a:p>
            <a:fld id="{86CB4B4D-7CA3-9044-876B-883B54F8677D}" type="slidenum">
              <a:rPr lang="it-IT" smtClean="0"/>
              <a:t>9</a:t>
            </a:fld>
            <a:endParaRPr lang="it-IT"/>
          </a:p>
        </p:txBody>
      </p:sp>
      <p:sp>
        <p:nvSpPr>
          <p:cNvPr id="3" name="Rettangolo 2"/>
          <p:cNvSpPr/>
          <p:nvPr/>
        </p:nvSpPr>
        <p:spPr>
          <a:xfrm>
            <a:off x="1841863" y="1358537"/>
            <a:ext cx="9209314" cy="5632311"/>
          </a:xfrm>
          <a:prstGeom prst="rect">
            <a:avLst/>
          </a:prstGeom>
        </p:spPr>
        <p:txBody>
          <a:bodyPr wrap="square">
            <a:spAutoFit/>
          </a:bodyPr>
          <a:lstStyle/>
          <a:p>
            <a:r>
              <a:rPr lang="it-IT" dirty="0"/>
              <a:t>Con il termine dignità, ci si riferisce al valore intrinseco dell'esistenza umana che ogni donna ed ogni uomo è consapevole di rappresentare nei propri principi morali, nella necessità di liberamente mantenerli per sé stessi e per gli altri e di tutelarli nei confronti di chi non li rispetta</a:t>
            </a:r>
          </a:p>
        </p:txBody>
      </p:sp>
      <p:sp>
        <p:nvSpPr>
          <p:cNvPr id="5" name="Rettangolo 4">
            <a:extLst>
              <a:ext uri="{FF2B5EF4-FFF2-40B4-BE49-F238E27FC236}">
                <a16:creationId xmlns:a16="http://schemas.microsoft.com/office/drawing/2014/main" id="{783A3F56-596B-7444-B69B-B460F5D52597}"/>
              </a:ext>
            </a:extLst>
          </p:cNvPr>
          <p:cNvSpPr/>
          <p:nvPr/>
        </p:nvSpPr>
        <p:spPr>
          <a:xfrm>
            <a:off x="12557177" y="0"/>
            <a:ext cx="434923" cy="9700022"/>
          </a:xfrm>
          <a:prstGeom prst="rect">
            <a:avLst/>
          </a:prstGeom>
          <a:solidFill>
            <a:srgbClr val="C063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Rettangolo 5">
            <a:extLst>
              <a:ext uri="{FF2B5EF4-FFF2-40B4-BE49-F238E27FC236}">
                <a16:creationId xmlns:a16="http://schemas.microsoft.com/office/drawing/2014/main" id="{70B9E2DE-043E-E64E-9CF1-194DCE2F7072}"/>
              </a:ext>
            </a:extLst>
          </p:cNvPr>
          <p:cNvSpPr/>
          <p:nvPr/>
        </p:nvSpPr>
        <p:spPr>
          <a:xfrm>
            <a:off x="0" y="0"/>
            <a:ext cx="942975" cy="9700022"/>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3351395859"/>
      </p:ext>
    </p:extLst>
  </p:cSld>
  <p:clrMapOvr>
    <a:masterClrMapping/>
  </p:clrMapOvr>
  <p:transition spd="med"/>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a:themeElements>
    <a:clrScheme name="Office">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Helvetica"/>
        <a:ea typeface="Helvetica"/>
        <a:cs typeface="Helvetica"/>
      </a:majorFont>
      <a:minorFont>
        <a:latin typeface="Times New Roman"/>
        <a:ea typeface="Times New Roman"/>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ctr" defTabSz="449262"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ctr" defTabSz="449262"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{90890525-BA76-5F41-BBA7-876C22848658}tf10001071</Template>
  <TotalTime>6385</TotalTime>
  <Words>2847</Words>
  <Application>Microsoft Office PowerPoint</Application>
  <PresentationFormat>Personalizzato</PresentationFormat>
  <Paragraphs>220</Paragraphs>
  <Slides>30</Slides>
  <Notes>0</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30</vt:i4>
      </vt:variant>
    </vt:vector>
  </HeadingPairs>
  <TitlesOfParts>
    <vt:vector size="40" baseType="lpstr">
      <vt:lpstr>Arial</vt:lpstr>
      <vt:lpstr>Bookman Old Style</vt:lpstr>
      <vt:lpstr>Calibri</vt:lpstr>
      <vt:lpstr>Gill Sans MT</vt:lpstr>
      <vt:lpstr>Helvetica Neue</vt:lpstr>
      <vt:lpstr>Impact</vt:lpstr>
      <vt:lpstr>Open Sans</vt:lpstr>
      <vt:lpstr>PT Sans</vt:lpstr>
      <vt:lpstr>Times New Roman</vt:lpstr>
      <vt:lpstr>Badge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Tatiana Biagioni</dc:creator>
  <cp:lastModifiedBy>Leonardo Fiori</cp:lastModifiedBy>
  <cp:revision>156</cp:revision>
  <cp:lastPrinted>2021-11-04T09:40:39Z</cp:lastPrinted>
  <dcterms:modified xsi:type="dcterms:W3CDTF">2021-11-24T08:04:47Z</dcterms:modified>
</cp:coreProperties>
</file>